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notesMasterIdLst>
    <p:notesMasterId r:id="rId151"/>
  </p:notesMasterIdLst>
  <p:handoutMasterIdLst>
    <p:handoutMasterId r:id="rId152"/>
  </p:handoutMasterIdLst>
  <p:sldIdLst>
    <p:sldId id="771" r:id="rId2"/>
    <p:sldId id="776" r:id="rId3"/>
    <p:sldId id="552" r:id="rId4"/>
    <p:sldId id="553" r:id="rId5"/>
    <p:sldId id="775" r:id="rId6"/>
    <p:sldId id="753" r:id="rId7"/>
    <p:sldId id="754" r:id="rId8"/>
    <p:sldId id="755" r:id="rId9"/>
    <p:sldId id="756" r:id="rId10"/>
    <p:sldId id="757" r:id="rId11"/>
    <p:sldId id="541" r:id="rId12"/>
    <p:sldId id="543" r:id="rId13"/>
    <p:sldId id="542" r:id="rId14"/>
    <p:sldId id="544" r:id="rId15"/>
    <p:sldId id="519" r:id="rId16"/>
    <p:sldId id="527" r:id="rId17"/>
    <p:sldId id="528" r:id="rId18"/>
    <p:sldId id="529" r:id="rId19"/>
    <p:sldId id="526" r:id="rId20"/>
    <p:sldId id="559" r:id="rId21"/>
    <p:sldId id="515" r:id="rId22"/>
    <p:sldId id="514" r:id="rId23"/>
    <p:sldId id="531" r:id="rId24"/>
    <p:sldId id="522" r:id="rId25"/>
    <p:sldId id="523" r:id="rId26"/>
    <p:sldId id="524" r:id="rId27"/>
    <p:sldId id="517" r:id="rId28"/>
    <p:sldId id="518" r:id="rId29"/>
    <p:sldId id="759" r:id="rId30"/>
    <p:sldId id="931" r:id="rId31"/>
    <p:sldId id="932" r:id="rId32"/>
    <p:sldId id="933" r:id="rId33"/>
    <p:sldId id="1303" r:id="rId34"/>
    <p:sldId id="1327" r:id="rId35"/>
    <p:sldId id="1297" r:id="rId36"/>
    <p:sldId id="1298" r:id="rId37"/>
    <p:sldId id="1299" r:id="rId38"/>
    <p:sldId id="1306" r:id="rId39"/>
    <p:sldId id="1328" r:id="rId40"/>
    <p:sldId id="510" r:id="rId41"/>
    <p:sldId id="477" r:id="rId42"/>
    <p:sldId id="760" r:id="rId43"/>
    <p:sldId id="442" r:id="rId44"/>
    <p:sldId id="478" r:id="rId45"/>
    <p:sldId id="368" r:id="rId46"/>
    <p:sldId id="683" r:id="rId47"/>
    <p:sldId id="278" r:id="rId48"/>
    <p:sldId id="749" r:id="rId49"/>
    <p:sldId id="565" r:id="rId50"/>
    <p:sldId id="750" r:id="rId51"/>
    <p:sldId id="696" r:id="rId52"/>
    <p:sldId id="398" r:id="rId53"/>
    <p:sldId id="485" r:id="rId54"/>
    <p:sldId id="484" r:id="rId55"/>
    <p:sldId id="284" r:id="rId56"/>
    <p:sldId id="570" r:id="rId57"/>
    <p:sldId id="571" r:id="rId58"/>
    <p:sldId id="572" r:id="rId59"/>
    <p:sldId id="573" r:id="rId60"/>
    <p:sldId id="574" r:id="rId61"/>
    <p:sldId id="575" r:id="rId62"/>
    <p:sldId id="576" r:id="rId63"/>
    <p:sldId id="577" r:id="rId64"/>
    <p:sldId id="578" r:id="rId65"/>
    <p:sldId id="751" r:id="rId66"/>
    <p:sldId id="580" r:id="rId67"/>
    <p:sldId id="761" r:id="rId68"/>
    <p:sldId id="581" r:id="rId69"/>
    <p:sldId id="582" r:id="rId70"/>
    <p:sldId id="583" r:id="rId71"/>
    <p:sldId id="584" r:id="rId72"/>
    <p:sldId id="585" r:id="rId73"/>
    <p:sldId id="766" r:id="rId74"/>
    <p:sldId id="587" r:id="rId75"/>
    <p:sldId id="588" r:id="rId76"/>
    <p:sldId id="589" r:id="rId77"/>
    <p:sldId id="590" r:id="rId78"/>
    <p:sldId id="591" r:id="rId79"/>
    <p:sldId id="592" r:id="rId80"/>
    <p:sldId id="767" r:id="rId81"/>
    <p:sldId id="768" r:id="rId82"/>
    <p:sldId id="595" r:id="rId83"/>
    <p:sldId id="596" r:id="rId84"/>
    <p:sldId id="597" r:id="rId85"/>
    <p:sldId id="598" r:id="rId86"/>
    <p:sldId id="599" r:id="rId87"/>
    <p:sldId id="600" r:id="rId88"/>
    <p:sldId id="736" r:id="rId89"/>
    <p:sldId id="602" r:id="rId90"/>
    <p:sldId id="603" r:id="rId91"/>
    <p:sldId id="604" r:id="rId92"/>
    <p:sldId id="732" r:id="rId93"/>
    <p:sldId id="606" r:id="rId94"/>
    <p:sldId id="607" r:id="rId95"/>
    <p:sldId id="608" r:id="rId96"/>
    <p:sldId id="609" r:id="rId97"/>
    <p:sldId id="610" r:id="rId98"/>
    <p:sldId id="611" r:id="rId99"/>
    <p:sldId id="612" r:id="rId100"/>
    <p:sldId id="613" r:id="rId101"/>
    <p:sldId id="614" r:id="rId102"/>
    <p:sldId id="615" r:id="rId103"/>
    <p:sldId id="325" r:id="rId104"/>
    <p:sldId id="537" r:id="rId105"/>
    <p:sldId id="536" r:id="rId106"/>
    <p:sldId id="535" r:id="rId107"/>
    <p:sldId id="624" r:id="rId108"/>
    <p:sldId id="625" r:id="rId109"/>
    <p:sldId id="626" r:id="rId110"/>
    <p:sldId id="627" r:id="rId111"/>
    <p:sldId id="628" r:id="rId112"/>
    <p:sldId id="629" r:id="rId113"/>
    <p:sldId id="496" r:id="rId114"/>
    <p:sldId id="630" r:id="rId115"/>
    <p:sldId id="631" r:id="rId116"/>
    <p:sldId id="632" r:id="rId117"/>
    <p:sldId id="633" r:id="rId118"/>
    <p:sldId id="634" r:id="rId119"/>
    <p:sldId id="635" r:id="rId120"/>
    <p:sldId id="762" r:id="rId121"/>
    <p:sldId id="763" r:id="rId122"/>
    <p:sldId id="638" r:id="rId123"/>
    <p:sldId id="639" r:id="rId124"/>
    <p:sldId id="640" r:id="rId125"/>
    <p:sldId id="641" r:id="rId126"/>
    <p:sldId id="642" r:id="rId127"/>
    <p:sldId id="643" r:id="rId128"/>
    <p:sldId id="644" r:id="rId129"/>
    <p:sldId id="645" r:id="rId130"/>
    <p:sldId id="646" r:id="rId131"/>
    <p:sldId id="647" r:id="rId132"/>
    <p:sldId id="648" r:id="rId133"/>
    <p:sldId id="649" r:id="rId134"/>
    <p:sldId id="650" r:id="rId135"/>
    <p:sldId id="651" r:id="rId136"/>
    <p:sldId id="652" r:id="rId137"/>
    <p:sldId id="684" r:id="rId138"/>
    <p:sldId id="450" r:id="rId139"/>
    <p:sldId id="655" r:id="rId140"/>
    <p:sldId id="770" r:id="rId141"/>
    <p:sldId id="707" r:id="rId142"/>
    <p:sldId id="532" r:id="rId143"/>
    <p:sldId id="533" r:id="rId144"/>
    <p:sldId id="772" r:id="rId145"/>
    <p:sldId id="525" r:id="rId146"/>
    <p:sldId id="773" r:id="rId147"/>
    <p:sldId id="774" r:id="rId148"/>
    <p:sldId id="744" r:id="rId149"/>
    <p:sldId id="699" r:id="rId150"/>
  </p:sldIdLst>
  <p:sldSz cx="9144000" cy="6858000" type="screen4x3"/>
  <p:notesSz cx="7099300" cy="10234613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umimoji="1" sz="22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22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22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22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22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umimoji="1" sz="22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umimoji="1" sz="22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umimoji="1" sz="22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umimoji="1" sz="22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898" autoAdjust="0"/>
    <p:restoredTop sz="92193" autoAdjust="0"/>
  </p:normalViewPr>
  <p:slideViewPr>
    <p:cSldViewPr>
      <p:cViewPr varScale="1">
        <p:scale>
          <a:sx n="89" d="100"/>
          <a:sy n="89" d="100"/>
        </p:scale>
        <p:origin x="1120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theme" Target="theme/theme1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notesMaster" Target="notesMasters/notesMaster1.xml"/><Relationship Id="rId156" Type="http://schemas.openxmlformats.org/officeDocument/2006/relationships/tableStyles" Target="tableStyle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handoutMaster" Target="handoutMasters/handout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presProps" Target="pres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viewProps" Target="viewProps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.e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image" Target="../media/image71.png"/></Relationships>
</file>

<file path=ppt/drawings/_rels/vmlDrawing11.vml.rels><?xml version="1.0" encoding="UTF-8" standalone="yes"?>
<Relationships xmlns="http://schemas.openxmlformats.org/package/2006/relationships"><Relationship Id="rId8" Type="http://schemas.openxmlformats.org/officeDocument/2006/relationships/image" Target="../media/image91.emf"/><Relationship Id="rId13" Type="http://schemas.openxmlformats.org/officeDocument/2006/relationships/image" Target="../media/image96.emf"/><Relationship Id="rId3" Type="http://schemas.openxmlformats.org/officeDocument/2006/relationships/image" Target="../media/image86.emf"/><Relationship Id="rId7" Type="http://schemas.openxmlformats.org/officeDocument/2006/relationships/image" Target="../media/image90.emf"/><Relationship Id="rId12" Type="http://schemas.openxmlformats.org/officeDocument/2006/relationships/image" Target="../media/image95.emf"/><Relationship Id="rId2" Type="http://schemas.openxmlformats.org/officeDocument/2006/relationships/image" Target="../media/image85.emf"/><Relationship Id="rId1" Type="http://schemas.openxmlformats.org/officeDocument/2006/relationships/image" Target="../media/image84.emf"/><Relationship Id="rId6" Type="http://schemas.openxmlformats.org/officeDocument/2006/relationships/image" Target="../media/image89.emf"/><Relationship Id="rId11" Type="http://schemas.openxmlformats.org/officeDocument/2006/relationships/image" Target="../media/image94.emf"/><Relationship Id="rId5" Type="http://schemas.openxmlformats.org/officeDocument/2006/relationships/image" Target="../media/image88.emf"/><Relationship Id="rId10" Type="http://schemas.openxmlformats.org/officeDocument/2006/relationships/image" Target="../media/image93.emf"/><Relationship Id="rId4" Type="http://schemas.openxmlformats.org/officeDocument/2006/relationships/image" Target="../media/image87.emf"/><Relationship Id="rId9" Type="http://schemas.openxmlformats.org/officeDocument/2006/relationships/image" Target="../media/image92.emf"/></Relationships>
</file>

<file path=ppt/drawings/_rels/vmlDrawing12.vml.rels><?xml version="1.0" encoding="UTF-8" standalone="yes"?>
<Relationships xmlns="http://schemas.openxmlformats.org/package/2006/relationships"><Relationship Id="rId2" Type="http://schemas.openxmlformats.org/officeDocument/2006/relationships/image" Target="../media/image99.emf"/><Relationship Id="rId1" Type="http://schemas.openxmlformats.org/officeDocument/2006/relationships/image" Target="../media/image98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0.emf"/></Relationships>
</file>

<file path=ppt/drawings/_rels/vmlDrawing1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emf"/><Relationship Id="rId1" Type="http://schemas.openxmlformats.org/officeDocument/2006/relationships/image" Target="../media/image101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3.emf"/></Relationships>
</file>

<file path=ppt/drawings/_rels/vmlDrawing1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emf"/><Relationship Id="rId7" Type="http://schemas.openxmlformats.org/officeDocument/2006/relationships/image" Target="../media/image110.emf"/><Relationship Id="rId2" Type="http://schemas.openxmlformats.org/officeDocument/2006/relationships/image" Target="../media/image105.emf"/><Relationship Id="rId1" Type="http://schemas.openxmlformats.org/officeDocument/2006/relationships/image" Target="../media/image104.emf"/><Relationship Id="rId6" Type="http://schemas.openxmlformats.org/officeDocument/2006/relationships/image" Target="../media/image109.emf"/><Relationship Id="rId5" Type="http://schemas.openxmlformats.org/officeDocument/2006/relationships/image" Target="../media/image108.emf"/><Relationship Id="rId4" Type="http://schemas.openxmlformats.org/officeDocument/2006/relationships/image" Target="../media/image107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1.emf"/></Relationships>
</file>

<file path=ppt/drawings/_rels/vmlDrawing18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emf"/><Relationship Id="rId1" Type="http://schemas.openxmlformats.org/officeDocument/2006/relationships/image" Target="../media/image113.emf"/></Relationships>
</file>

<file path=ppt/drawings/_rels/vmlDrawing19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emf"/><Relationship Id="rId1" Type="http://schemas.openxmlformats.org/officeDocument/2006/relationships/image" Target="../media/image116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7.emf"/></Relationships>
</file>

<file path=ppt/drawings/_rels/vmlDrawing20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emf"/><Relationship Id="rId1" Type="http://schemas.openxmlformats.org/officeDocument/2006/relationships/image" Target="../media/image119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1.emf"/></Relationships>
</file>

<file path=ppt/drawings/_rels/vmlDrawing22.v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emf"/><Relationship Id="rId3" Type="http://schemas.openxmlformats.org/officeDocument/2006/relationships/image" Target="../media/image124.emf"/><Relationship Id="rId7" Type="http://schemas.openxmlformats.org/officeDocument/2006/relationships/image" Target="../media/image128.emf"/><Relationship Id="rId2" Type="http://schemas.openxmlformats.org/officeDocument/2006/relationships/image" Target="../media/image123.emf"/><Relationship Id="rId1" Type="http://schemas.openxmlformats.org/officeDocument/2006/relationships/image" Target="../media/image122.emf"/><Relationship Id="rId6" Type="http://schemas.openxmlformats.org/officeDocument/2006/relationships/image" Target="../media/image127.emf"/><Relationship Id="rId5" Type="http://schemas.openxmlformats.org/officeDocument/2006/relationships/image" Target="../media/image126.emf"/><Relationship Id="rId4" Type="http://schemas.openxmlformats.org/officeDocument/2006/relationships/image" Target="../media/image125.emf"/></Relationships>
</file>

<file path=ppt/drawings/_rels/vmlDrawing2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emf"/><Relationship Id="rId2" Type="http://schemas.openxmlformats.org/officeDocument/2006/relationships/image" Target="../media/image131.emf"/><Relationship Id="rId1" Type="http://schemas.openxmlformats.org/officeDocument/2006/relationships/image" Target="../media/image130.emf"/></Relationships>
</file>

<file path=ppt/drawings/_rels/vmlDrawing24.v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emf"/><Relationship Id="rId3" Type="http://schemas.openxmlformats.org/officeDocument/2006/relationships/image" Target="../media/image135.emf"/><Relationship Id="rId7" Type="http://schemas.openxmlformats.org/officeDocument/2006/relationships/image" Target="../media/image139.emf"/><Relationship Id="rId2" Type="http://schemas.openxmlformats.org/officeDocument/2006/relationships/image" Target="../media/image134.emf"/><Relationship Id="rId1" Type="http://schemas.openxmlformats.org/officeDocument/2006/relationships/image" Target="../media/image133.emf"/><Relationship Id="rId6" Type="http://schemas.openxmlformats.org/officeDocument/2006/relationships/image" Target="../media/image138.emf"/><Relationship Id="rId5" Type="http://schemas.openxmlformats.org/officeDocument/2006/relationships/image" Target="../media/image137.emf"/><Relationship Id="rId4" Type="http://schemas.openxmlformats.org/officeDocument/2006/relationships/image" Target="../media/image136.emf"/></Relationships>
</file>

<file path=ppt/drawings/_rels/vmlDrawing2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emf"/><Relationship Id="rId2" Type="http://schemas.openxmlformats.org/officeDocument/2006/relationships/image" Target="../media/image142.emf"/><Relationship Id="rId1" Type="http://schemas.openxmlformats.org/officeDocument/2006/relationships/image" Target="../media/image141.emf"/></Relationships>
</file>

<file path=ppt/drawings/_rels/vmlDrawing2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emf"/><Relationship Id="rId2" Type="http://schemas.openxmlformats.org/officeDocument/2006/relationships/image" Target="../media/image145.emf"/><Relationship Id="rId1" Type="http://schemas.openxmlformats.org/officeDocument/2006/relationships/image" Target="../media/image144.emf"/></Relationships>
</file>

<file path=ppt/drawings/_rels/vmlDrawing27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emf"/><Relationship Id="rId2" Type="http://schemas.openxmlformats.org/officeDocument/2006/relationships/image" Target="../media/image148.emf"/><Relationship Id="rId1" Type="http://schemas.openxmlformats.org/officeDocument/2006/relationships/image" Target="../media/image147.emf"/></Relationships>
</file>

<file path=ppt/drawings/_rels/vmlDrawing28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emf"/><Relationship Id="rId2" Type="http://schemas.openxmlformats.org/officeDocument/2006/relationships/image" Target="../media/image151.emf"/><Relationship Id="rId1" Type="http://schemas.openxmlformats.org/officeDocument/2006/relationships/image" Target="../media/image150.emf"/></Relationships>
</file>

<file path=ppt/drawings/_rels/vmlDrawing29.v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emf"/><Relationship Id="rId1" Type="http://schemas.openxmlformats.org/officeDocument/2006/relationships/image" Target="../media/image153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8.emf"/></Relationships>
</file>

<file path=ppt/drawings/_rels/vmlDrawing30.v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emf"/><Relationship Id="rId1" Type="http://schemas.openxmlformats.org/officeDocument/2006/relationships/image" Target="../media/image155.emf"/></Relationships>
</file>

<file path=ppt/drawings/_rels/vmlDrawing3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emf"/><Relationship Id="rId2" Type="http://schemas.openxmlformats.org/officeDocument/2006/relationships/image" Target="../media/image158.emf"/><Relationship Id="rId1" Type="http://schemas.openxmlformats.org/officeDocument/2006/relationships/image" Target="../media/image157.emf"/></Relationships>
</file>

<file path=ppt/drawings/_rels/vmlDrawing3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emf"/><Relationship Id="rId2" Type="http://schemas.openxmlformats.org/officeDocument/2006/relationships/image" Target="../media/image161.emf"/><Relationship Id="rId1" Type="http://schemas.openxmlformats.org/officeDocument/2006/relationships/image" Target="../media/image160.emf"/><Relationship Id="rId5" Type="http://schemas.openxmlformats.org/officeDocument/2006/relationships/image" Target="../media/image164.emf"/><Relationship Id="rId4" Type="http://schemas.openxmlformats.org/officeDocument/2006/relationships/image" Target="../media/image163.emf"/></Relationships>
</file>

<file path=ppt/drawings/_rels/vmlDrawing3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emf"/><Relationship Id="rId1" Type="http://schemas.openxmlformats.org/officeDocument/2006/relationships/image" Target="../media/image166.emf"/></Relationships>
</file>

<file path=ppt/drawings/_rels/vmlDrawing3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emf"/><Relationship Id="rId2" Type="http://schemas.openxmlformats.org/officeDocument/2006/relationships/image" Target="../media/image169.emf"/><Relationship Id="rId1" Type="http://schemas.openxmlformats.org/officeDocument/2006/relationships/image" Target="../media/image168.emf"/></Relationships>
</file>

<file path=ppt/drawings/_rels/vmlDrawing3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emf"/><Relationship Id="rId2" Type="http://schemas.openxmlformats.org/officeDocument/2006/relationships/image" Target="../media/image172.emf"/><Relationship Id="rId1" Type="http://schemas.openxmlformats.org/officeDocument/2006/relationships/image" Target="../media/image171.emf"/><Relationship Id="rId4" Type="http://schemas.openxmlformats.org/officeDocument/2006/relationships/image" Target="../media/image174.emf"/></Relationships>
</file>

<file path=ppt/drawings/_rels/vmlDrawing36.v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emf"/><Relationship Id="rId1" Type="http://schemas.openxmlformats.org/officeDocument/2006/relationships/image" Target="../media/image175.emf"/></Relationships>
</file>

<file path=ppt/drawings/_rels/vmlDrawing37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emf"/><Relationship Id="rId2" Type="http://schemas.openxmlformats.org/officeDocument/2006/relationships/image" Target="../media/image178.emf"/><Relationship Id="rId1" Type="http://schemas.openxmlformats.org/officeDocument/2006/relationships/image" Target="../media/image177.emf"/><Relationship Id="rId4" Type="http://schemas.openxmlformats.org/officeDocument/2006/relationships/image" Target="../media/image180.emf"/></Relationships>
</file>

<file path=ppt/drawings/_rels/vmlDrawing38.v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emf"/><Relationship Id="rId1" Type="http://schemas.openxmlformats.org/officeDocument/2006/relationships/image" Target="../media/image181.emf"/></Relationships>
</file>

<file path=ppt/drawings/_rels/vmlDrawing39.v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emf"/><Relationship Id="rId1" Type="http://schemas.openxmlformats.org/officeDocument/2006/relationships/image" Target="../media/image183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4.emf"/></Relationships>
</file>

<file path=ppt/drawings/_rels/vmlDrawing40.v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emf"/><Relationship Id="rId2" Type="http://schemas.openxmlformats.org/officeDocument/2006/relationships/image" Target="../media/image186.emf"/><Relationship Id="rId1" Type="http://schemas.openxmlformats.org/officeDocument/2006/relationships/image" Target="../media/image185.emf"/><Relationship Id="rId4" Type="http://schemas.openxmlformats.org/officeDocument/2006/relationships/image" Target="../media/image184.emf"/></Relationships>
</file>

<file path=ppt/drawings/_rels/vmlDrawing4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emf"/><Relationship Id="rId2" Type="http://schemas.openxmlformats.org/officeDocument/2006/relationships/image" Target="../media/image188.emf"/><Relationship Id="rId1" Type="http://schemas.openxmlformats.org/officeDocument/2006/relationships/image" Target="../media/image187.emf"/><Relationship Id="rId4" Type="http://schemas.openxmlformats.org/officeDocument/2006/relationships/image" Target="../media/image190.emf"/></Relationships>
</file>

<file path=ppt/drawings/_rels/vmlDrawing4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92.emf"/><Relationship Id="rId1" Type="http://schemas.openxmlformats.org/officeDocument/2006/relationships/image" Target="../media/image19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5.e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56.emf"/><Relationship Id="rId1" Type="http://schemas.openxmlformats.org/officeDocument/2006/relationships/image" Target="../media/image55.e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59.emf"/><Relationship Id="rId1" Type="http://schemas.openxmlformats.org/officeDocument/2006/relationships/image" Target="../media/image58.e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64.emf"/><Relationship Id="rId1" Type="http://schemas.openxmlformats.org/officeDocument/2006/relationships/image" Target="../media/image58.e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68.emf"/><Relationship Id="rId1" Type="http://schemas.openxmlformats.org/officeDocument/2006/relationships/image" Target="../media/image58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42" name="Rectangle 1026">
            <a:extLst>
              <a:ext uri="{FF2B5EF4-FFF2-40B4-BE49-F238E27FC236}">
                <a16:creationId xmlns:a16="http://schemas.microsoft.com/office/drawing/2014/main" id="{2E1CF3EA-02AD-8A4B-9E95-E64CDDFD2F22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38" tIns="49519" rIns="99038" bIns="49519" numCol="1" anchor="t" anchorCtr="0" compatLnSpc="1">
            <a:prstTxWarp prst="textNoShape">
              <a:avLst/>
            </a:prstTxWarp>
          </a:bodyPr>
          <a:lstStyle>
            <a:lvl1pPr defTabSz="990600" eaLnBrk="1" hangingPunct="1">
              <a:defRPr sz="13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68643" name="Rectangle 1027">
            <a:extLst>
              <a:ext uri="{FF2B5EF4-FFF2-40B4-BE49-F238E27FC236}">
                <a16:creationId xmlns:a16="http://schemas.microsoft.com/office/drawing/2014/main" id="{6DAC3FFC-106B-314E-A289-D237F442D39D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2725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38" tIns="49519" rIns="99038" bIns="49519" numCol="1" anchor="t" anchorCtr="0" compatLnSpc="1">
            <a:prstTxWarp prst="textNoShape">
              <a:avLst/>
            </a:prstTxWarp>
          </a:bodyPr>
          <a:lstStyle>
            <a:lvl1pPr algn="r" defTabSz="990600" eaLnBrk="1" hangingPunct="1">
              <a:defRPr sz="13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68644" name="Rectangle 1028">
            <a:extLst>
              <a:ext uri="{FF2B5EF4-FFF2-40B4-BE49-F238E27FC236}">
                <a16:creationId xmlns:a16="http://schemas.microsoft.com/office/drawing/2014/main" id="{1A11FE9B-0C8C-D548-B8B4-8550019B4A1E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3438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38" tIns="49519" rIns="99038" bIns="49519" numCol="1" anchor="b" anchorCtr="0" compatLnSpc="1">
            <a:prstTxWarp prst="textNoShape">
              <a:avLst/>
            </a:prstTxWarp>
          </a:bodyPr>
          <a:lstStyle>
            <a:lvl1pPr defTabSz="990600" eaLnBrk="1" hangingPunct="1">
              <a:defRPr sz="13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68645" name="Rectangle 1029">
            <a:extLst>
              <a:ext uri="{FF2B5EF4-FFF2-40B4-BE49-F238E27FC236}">
                <a16:creationId xmlns:a16="http://schemas.microsoft.com/office/drawing/2014/main" id="{B426B8F2-7F88-2340-A811-E10FD1DB5EBC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2725" y="9723438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38" tIns="49519" rIns="99038" bIns="49519" numCol="1" anchor="b" anchorCtr="0" compatLnSpc="1">
            <a:prstTxWarp prst="textNoShape">
              <a:avLst/>
            </a:prstTxWarp>
          </a:bodyPr>
          <a:lstStyle>
            <a:lvl1pPr algn="r" defTabSz="990600" eaLnBrk="1" hangingPunct="1">
              <a:defRPr sz="1300"/>
            </a:lvl1pPr>
          </a:lstStyle>
          <a:p>
            <a:pPr>
              <a:defRPr/>
            </a:pPr>
            <a:fld id="{155D9A1B-8C9E-1646-8BBD-D5E14BD5265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098" name="Rectangle 2">
            <a:extLst>
              <a:ext uri="{FF2B5EF4-FFF2-40B4-BE49-F238E27FC236}">
                <a16:creationId xmlns:a16="http://schemas.microsoft.com/office/drawing/2014/main" id="{1509E2C3-F21B-3040-B8EC-06F654A1CDE8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480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88099" name="Rectangle 3">
            <a:extLst>
              <a:ext uri="{FF2B5EF4-FFF2-40B4-BE49-F238E27FC236}">
                <a16:creationId xmlns:a16="http://schemas.microsoft.com/office/drawing/2014/main" id="{684A3F22-1790-584F-B4E7-E175150A3850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4038600" y="0"/>
            <a:ext cx="30480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076" name="Rectangle 4">
            <a:extLst>
              <a:ext uri="{FF2B5EF4-FFF2-40B4-BE49-F238E27FC236}">
                <a16:creationId xmlns:a16="http://schemas.microsoft.com/office/drawing/2014/main" id="{0F49EFFD-B8E4-EB4B-82E8-7E1C2848CFCA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041400" y="762000"/>
            <a:ext cx="5080000" cy="3810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8101" name="Rectangle 5">
            <a:extLst>
              <a:ext uri="{FF2B5EF4-FFF2-40B4-BE49-F238E27FC236}">
                <a16:creationId xmlns:a16="http://schemas.microsoft.com/office/drawing/2014/main" id="{97CC8D08-1834-9B4E-8BDB-9ECE44138067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876800"/>
            <a:ext cx="52578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88102" name="Rectangle 6">
            <a:extLst>
              <a:ext uri="{FF2B5EF4-FFF2-40B4-BE49-F238E27FC236}">
                <a16:creationId xmlns:a16="http://schemas.microsoft.com/office/drawing/2014/main" id="{37277001-03E8-E94B-B4ED-F4B7B6B49B0D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53600"/>
            <a:ext cx="3048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88103" name="Rectangle 7">
            <a:extLst>
              <a:ext uri="{FF2B5EF4-FFF2-40B4-BE49-F238E27FC236}">
                <a16:creationId xmlns:a16="http://schemas.microsoft.com/office/drawing/2014/main" id="{E1E12C3B-B218-CD4A-851B-A4B6F39169F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38600" y="9753600"/>
            <a:ext cx="3048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712DD0D4-BFCB-0C42-9AE0-6BF35A82706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pan.baidu.com/s/19rayObvHr8EmaOMyxOT1xw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://www.stepfpga.com/doc/&#24555;&#36895;&#19978;&#25163;step-max10" TargetMode="External"/><Relationship Id="rId4" Type="http://schemas.openxmlformats.org/officeDocument/2006/relationships/hyperlink" Target="http://www.stepfpga.com/doc/quartus&#23433;&#35013;&#21450;&#37197;&#32622;" TargetMode="Externa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tepfpga.com/doc/altera_1led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www.stepfpga.com/doc/altera_4seg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tepfpga.com/doc/altera_7deb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www.fpga4fun.com/10BASE-T0.html" TargetMode="External"/><Relationship Id="rId5" Type="http://schemas.openxmlformats.org/officeDocument/2006/relationships/hyperlink" Target="http://www.stepfpga.com/doc/altera_9breath" TargetMode="External"/><Relationship Id="rId4" Type="http://schemas.openxmlformats.org/officeDocument/2006/relationships/hyperlink" Target="http://www.stepfpga.com/doc/altera_6led" TargetMode="Externa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2">
            <a:extLst>
              <a:ext uri="{FF2B5EF4-FFF2-40B4-BE49-F238E27FC236}">
                <a16:creationId xmlns:a16="http://schemas.microsoft.com/office/drawing/2014/main" id="{890307F3-E05A-4D45-881F-FA47611B57A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9698" name="Rectangle 3">
            <a:extLst>
              <a:ext uri="{FF2B5EF4-FFF2-40B4-BE49-F238E27FC236}">
                <a16:creationId xmlns:a16="http://schemas.microsoft.com/office/drawing/2014/main" id="{F2D06200-AB97-004B-9440-B501813679E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33482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86" name="Rectangle 1026">
            <a:extLst>
              <a:ext uri="{FF2B5EF4-FFF2-40B4-BE49-F238E27FC236}">
                <a16:creationId xmlns:a16="http://schemas.microsoft.com/office/drawing/2014/main" id="{54D6A677-D358-BE4F-AD7A-7005F4D2703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81038"/>
            <a:ext cx="4538663" cy="3403600"/>
          </a:xfrm>
          <a:solidFill>
            <a:srgbClr val="FFFFFF"/>
          </a:solidFill>
          <a:ln/>
        </p:spPr>
      </p:sp>
      <p:sp>
        <p:nvSpPr>
          <p:cNvPr id="25603" name="Rectangle 1027">
            <a:extLst>
              <a:ext uri="{FF2B5EF4-FFF2-40B4-BE49-F238E27FC236}">
                <a16:creationId xmlns:a16="http://schemas.microsoft.com/office/drawing/2014/main" id="{82F28814-4218-8642-8E17-CE314D30B79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82650" y="4357688"/>
            <a:ext cx="5080000" cy="408463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4408" tIns="42204" rIns="84408" bIns="42204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4130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86" name="Rectangle 1026">
            <a:extLst>
              <a:ext uri="{FF2B5EF4-FFF2-40B4-BE49-F238E27FC236}">
                <a16:creationId xmlns:a16="http://schemas.microsoft.com/office/drawing/2014/main" id="{8EB08470-ECBC-B44E-A944-09D0F30BA25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81038"/>
            <a:ext cx="4538663" cy="3403600"/>
          </a:xfrm>
          <a:solidFill>
            <a:srgbClr val="FFFFFF"/>
          </a:solidFill>
          <a:ln/>
        </p:spPr>
      </p:sp>
      <p:sp>
        <p:nvSpPr>
          <p:cNvPr id="27651" name="Rectangle 1027">
            <a:extLst>
              <a:ext uri="{FF2B5EF4-FFF2-40B4-BE49-F238E27FC236}">
                <a16:creationId xmlns:a16="http://schemas.microsoft.com/office/drawing/2014/main" id="{E14F18F1-88A6-7649-8E4C-4D8F8FE2CBD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82650" y="4357688"/>
            <a:ext cx="5080000" cy="408463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4408" tIns="42204" rIns="84408" bIns="42204"/>
          <a:lstStyle/>
          <a:p>
            <a:r>
              <a:rPr lang="en-US" altLang="zh-CN"/>
              <a:t>http://www.stepfpga.com/doc/fpga%E9%A1%B9%E7%9B%AE_%E5%9F%BA%E7%A1%80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41184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273A5FD5-9145-3B4A-8F71-B2164092CB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1747" name="备注占位符 2">
            <a:extLst>
              <a:ext uri="{FF2B5EF4-FFF2-40B4-BE49-F238E27FC236}">
                <a16:creationId xmlns:a16="http://schemas.microsoft.com/office/drawing/2014/main" id="{0EC311B2-4D5C-204E-9345-84D4813BA3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zh-CN" altLang="en-US"/>
              <a:t>模块定义</a:t>
            </a:r>
          </a:p>
        </p:txBody>
      </p:sp>
      <p:sp>
        <p:nvSpPr>
          <p:cNvPr id="31748" name="幻灯片编号占位符 3">
            <a:extLst>
              <a:ext uri="{FF2B5EF4-FFF2-40B4-BE49-F238E27FC236}">
                <a16:creationId xmlns:a16="http://schemas.microsoft.com/office/drawing/2014/main" id="{BE70971A-511E-5341-A835-4FB9BEF1244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85D54454-150B-724D-BFF6-ABFE3AECA975}" type="slidenum">
              <a:rPr lang="en-US" altLang="zh-CN" sz="1200" smtClean="0"/>
              <a:pPr/>
              <a:t>21</a:t>
            </a:fld>
            <a:endParaRPr lang="en-US" altLang="zh-CN" sz="1200"/>
          </a:p>
        </p:txBody>
      </p:sp>
    </p:spTree>
    <p:extLst>
      <p:ext uri="{BB962C8B-B14F-4D97-AF65-F5344CB8AC3E}">
        <p14:creationId xmlns:p14="http://schemas.microsoft.com/office/powerpoint/2010/main" val="21383784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C52446EB-A1D4-5A4D-BF8A-CE393EF35A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3795" name="备注占位符 2">
            <a:extLst>
              <a:ext uri="{FF2B5EF4-FFF2-40B4-BE49-F238E27FC236}">
                <a16:creationId xmlns:a16="http://schemas.microsoft.com/office/drawing/2014/main" id="{10DD1F9D-196E-7A4C-A578-E38B5CE38B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zh-CN" altLang="en-US"/>
              <a:t>将模块的输入和输出与外界联系起来</a:t>
            </a:r>
          </a:p>
        </p:txBody>
      </p:sp>
      <p:sp>
        <p:nvSpPr>
          <p:cNvPr id="33796" name="幻灯片编号占位符 3">
            <a:extLst>
              <a:ext uri="{FF2B5EF4-FFF2-40B4-BE49-F238E27FC236}">
                <a16:creationId xmlns:a16="http://schemas.microsoft.com/office/drawing/2014/main" id="{0F068529-4129-7F4B-BF37-7C7B9904CCA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30532707-E841-544E-80E0-3406E1CA779B}" type="slidenum">
              <a:rPr lang="en-US" altLang="zh-CN" sz="1200" smtClean="0"/>
              <a:pPr/>
              <a:t>23</a:t>
            </a:fld>
            <a:endParaRPr lang="en-US" altLang="zh-CN" sz="1200"/>
          </a:p>
        </p:txBody>
      </p:sp>
    </p:spTree>
    <p:extLst>
      <p:ext uri="{BB962C8B-B14F-4D97-AF65-F5344CB8AC3E}">
        <p14:creationId xmlns:p14="http://schemas.microsoft.com/office/powerpoint/2010/main" val="35704524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CBA1879B-5D7A-BD44-8126-A94A2CDCEB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7891" name="备注占位符 2">
            <a:extLst>
              <a:ext uri="{FF2B5EF4-FFF2-40B4-BE49-F238E27FC236}">
                <a16:creationId xmlns:a16="http://schemas.microsoft.com/office/drawing/2014/main" id="{8B8F30CB-0E76-1E4B-AAA5-19F88DB2AA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kumimoji="0" lang="en-US" altLang="zh-CN"/>
              <a:t>assign</a:t>
            </a:r>
            <a:r>
              <a:rPr kumimoji="0" lang="zh-CN" altLang="en-US"/>
              <a:t>语句：无论右边表达式操作数何时发生变化，右边表达式都会重新计算，并且在指定的延迟后给左边表达式赋值。</a:t>
            </a:r>
          </a:p>
        </p:txBody>
      </p:sp>
      <p:sp>
        <p:nvSpPr>
          <p:cNvPr id="37892" name="幻灯片编号占位符 3">
            <a:extLst>
              <a:ext uri="{FF2B5EF4-FFF2-40B4-BE49-F238E27FC236}">
                <a16:creationId xmlns:a16="http://schemas.microsoft.com/office/drawing/2014/main" id="{17C44268-5A94-2245-ACD4-7E13CD43E3C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C9FA803D-7AED-094C-A9AC-4C1AA6B54FF7}" type="slidenum">
              <a:rPr lang="en-US" altLang="zh-CN" sz="1200" smtClean="0"/>
              <a:pPr/>
              <a:t>24</a:t>
            </a:fld>
            <a:endParaRPr lang="en-US" altLang="zh-CN" sz="1200"/>
          </a:p>
        </p:txBody>
      </p:sp>
    </p:spTree>
    <p:extLst>
      <p:ext uri="{BB962C8B-B14F-4D97-AF65-F5344CB8AC3E}">
        <p14:creationId xmlns:p14="http://schemas.microsoft.com/office/powerpoint/2010/main" val="41732951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330" name="Rectangle 2">
            <a:extLst>
              <a:ext uri="{FF2B5EF4-FFF2-40B4-BE49-F238E27FC236}">
                <a16:creationId xmlns:a16="http://schemas.microsoft.com/office/drawing/2014/main" id="{870A9901-9094-3C4A-9A27-E4D3BF82FAA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81038"/>
            <a:ext cx="4538663" cy="3403600"/>
          </a:xfrm>
          <a:solidFill>
            <a:srgbClr val="FFFFFF"/>
          </a:solidFill>
          <a:ln/>
        </p:spPr>
      </p:sp>
      <p:sp>
        <p:nvSpPr>
          <p:cNvPr id="43011" name="Rectangle 3">
            <a:extLst>
              <a:ext uri="{FF2B5EF4-FFF2-40B4-BE49-F238E27FC236}">
                <a16:creationId xmlns:a16="http://schemas.microsoft.com/office/drawing/2014/main" id="{3AA1F09A-1F4A-7B4F-94E2-A1438399C85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82650" y="4357688"/>
            <a:ext cx="5080000" cy="408463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4408" tIns="42204" rIns="84408" bIns="42204"/>
          <a:lstStyle/>
          <a:p>
            <a:r>
              <a:rPr lang="zh-CN" altLang="en-US"/>
              <a:t>全息3</a:t>
            </a:r>
            <a:r>
              <a:rPr lang="en-US" altLang="zh-CN"/>
              <a:t>D</a:t>
            </a:r>
            <a:r>
              <a:rPr lang="zh-CN" altLang="en-US"/>
              <a:t>广告机</a:t>
            </a:r>
          </a:p>
        </p:txBody>
      </p:sp>
    </p:spTree>
    <p:extLst>
      <p:ext uri="{BB962C8B-B14F-4D97-AF65-F5344CB8AC3E}">
        <p14:creationId xmlns:p14="http://schemas.microsoft.com/office/powerpoint/2010/main" val="32521027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C6B2EB14-FF7D-884E-B4D3-40BB8819552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52F4F916-D3C6-3E4F-8A58-57988AC3D53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dirty="0"/>
              <a:t>注重基础，保持专注，有所舍弃。</a:t>
            </a:r>
          </a:p>
        </p:txBody>
      </p:sp>
    </p:spTree>
    <p:extLst>
      <p:ext uri="{BB962C8B-B14F-4D97-AF65-F5344CB8AC3E}">
        <p14:creationId xmlns:p14="http://schemas.microsoft.com/office/powerpoint/2010/main" val="12076760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C6B2EB14-FF7D-884E-B4D3-40BB8819552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52F4F916-D3C6-3E4F-8A58-57988AC3D53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dirty="0"/>
              <a:t>注重基础，保持专注，有所舍弃。</a:t>
            </a:r>
          </a:p>
        </p:txBody>
      </p:sp>
    </p:spTree>
    <p:extLst>
      <p:ext uri="{BB962C8B-B14F-4D97-AF65-F5344CB8AC3E}">
        <p14:creationId xmlns:p14="http://schemas.microsoft.com/office/powerpoint/2010/main" val="14595242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C6B2EB14-FF7D-884E-B4D3-40BB8819552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52F4F916-D3C6-3E4F-8A58-57988AC3D53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dirty="0"/>
              <a:t>注重基础，保持专注，有所舍弃。</a:t>
            </a:r>
          </a:p>
        </p:txBody>
      </p:sp>
    </p:spTree>
    <p:extLst>
      <p:ext uri="{BB962C8B-B14F-4D97-AF65-F5344CB8AC3E}">
        <p14:creationId xmlns:p14="http://schemas.microsoft.com/office/powerpoint/2010/main" val="12378105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听完所有选手的答辩，实话实说，我无法想象未来你们能够达到的高度。所以，我也请求你们，不要限制自己的想象力，追求自己的星辰大海。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C5F901C-27BA-A143-A616-0ABD44CACF58}" type="slidenum">
              <a:rPr lang="en-US" altLang="zh-CN" smtClean="0"/>
              <a:pPr>
                <a:defRPr/>
              </a:pPr>
              <a:t>38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810196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2">
            <a:extLst>
              <a:ext uri="{FF2B5EF4-FFF2-40B4-BE49-F238E27FC236}">
                <a16:creationId xmlns:a16="http://schemas.microsoft.com/office/drawing/2014/main" id="{A000FE38-1484-E147-B5D6-7658BC3F956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8DDF1C8F-8EAD-CF44-8235-962BCF54F96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/>
              <a:t>《Verilog</a:t>
            </a:r>
            <a:r>
              <a:rPr lang="zh-CN" altLang="en-US"/>
              <a:t>数字系统设计教程》网上有电子版</a:t>
            </a:r>
          </a:p>
        </p:txBody>
      </p:sp>
    </p:spTree>
    <p:extLst>
      <p:ext uri="{BB962C8B-B14F-4D97-AF65-F5344CB8AC3E}">
        <p14:creationId xmlns:p14="http://schemas.microsoft.com/office/powerpoint/2010/main" val="331964028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听完所有选手的答辩，实话实说，我无法想象未来你们能够达到的高度。所以，我也请求你们，不要限制自己的想象力，追求自己的星辰大海。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C5F901C-27BA-A143-A616-0ABD44CACF58}" type="slidenum">
              <a:rPr lang="en-US" altLang="zh-CN" smtClean="0"/>
              <a:pPr>
                <a:defRPr/>
              </a:pPr>
              <a:t>39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0396608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6" name="Rectangle 2">
            <a:extLst>
              <a:ext uri="{FF2B5EF4-FFF2-40B4-BE49-F238E27FC236}">
                <a16:creationId xmlns:a16="http://schemas.microsoft.com/office/drawing/2014/main" id="{4FA64FCB-1A96-114C-B911-D70BC0FB11E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4867" name="Rectangle 3">
            <a:extLst>
              <a:ext uri="{FF2B5EF4-FFF2-40B4-BE49-F238E27FC236}">
                <a16:creationId xmlns:a16="http://schemas.microsoft.com/office/drawing/2014/main" id="{4C219DAC-DEAA-B74D-8971-3076849A6C2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/>
              <a:t>2421码取的是4位二进制数的前5个和后5个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>
            <a:extLst>
              <a:ext uri="{FF2B5EF4-FFF2-40B4-BE49-F238E27FC236}">
                <a16:creationId xmlns:a16="http://schemas.microsoft.com/office/drawing/2014/main" id="{90527458-844E-AB4B-97DC-06ABCC22F21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FA8ADA17-13C5-5241-B284-B45EE3E4685A}" type="slidenum">
              <a:rPr lang="en-US" altLang="zh-CN" smtClean="0">
                <a:latin typeface="Tahoma" panose="020B0604030504040204" pitchFamily="34" charset="0"/>
              </a:rPr>
              <a:pPr>
                <a:spcBef>
                  <a:spcPct val="0"/>
                </a:spcBef>
              </a:pPr>
              <a:t>84</a:t>
            </a:fld>
            <a:endParaRPr lang="en-US" altLang="zh-CN">
              <a:latin typeface="Tahoma" panose="020B0604030504040204" pitchFamily="34" charset="0"/>
            </a:endParaRPr>
          </a:p>
        </p:txBody>
      </p:sp>
      <p:sp>
        <p:nvSpPr>
          <p:cNvPr id="68611" name="Rectangle 2">
            <a:extLst>
              <a:ext uri="{FF2B5EF4-FFF2-40B4-BE49-F238E27FC236}">
                <a16:creationId xmlns:a16="http://schemas.microsoft.com/office/drawing/2014/main" id="{14EE79CD-9EB6-4146-AC24-43A2BFA77EA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2" name="Rectangle 3">
            <a:extLst>
              <a:ext uri="{FF2B5EF4-FFF2-40B4-BE49-F238E27FC236}">
                <a16:creationId xmlns:a16="http://schemas.microsoft.com/office/drawing/2014/main" id="{4933ED43-6D64-654A-BC33-BEB5C7F3E34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zh-CN" altLang="en-US" sz="2000" b="1">
                <a:solidFill>
                  <a:schemeClr val="hlink"/>
                </a:solidFill>
              </a:rPr>
              <a:t>逻辑代数</a:t>
            </a:r>
            <a:r>
              <a:rPr lang="zh-CN" altLang="en-US" sz="2000" b="1"/>
              <a:t>是用来处理逻辑运算的代数体系。所谓</a:t>
            </a:r>
            <a:r>
              <a:rPr lang="zh-CN" altLang="en-US" sz="2000" b="1">
                <a:solidFill>
                  <a:schemeClr val="hlink"/>
                </a:solidFill>
              </a:rPr>
              <a:t>逻辑运算</a:t>
            </a:r>
            <a:r>
              <a:rPr lang="zh-CN" altLang="en-US" sz="2000" b="1"/>
              <a:t>，</a:t>
            </a:r>
            <a:r>
              <a:rPr lang="zh-CN" altLang="en-US" sz="2000" b="1">
                <a:latin typeface="Tahoma" panose="020B0604030504040204" pitchFamily="34" charset="0"/>
              </a:rPr>
              <a:t> </a:t>
            </a:r>
            <a:r>
              <a:rPr lang="zh-CN" altLang="en-US" sz="2000" b="1"/>
              <a:t>就是按照人们事先设计好的规则，进行逻辑推理和逻辑判断。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>
            <a:extLst>
              <a:ext uri="{FF2B5EF4-FFF2-40B4-BE49-F238E27FC236}">
                <a16:creationId xmlns:a16="http://schemas.microsoft.com/office/drawing/2014/main" id="{8162112F-DEBF-E141-9668-BEEDDCF0397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5" name="Rectangle 3">
            <a:extLst>
              <a:ext uri="{FF2B5EF4-FFF2-40B4-BE49-F238E27FC236}">
                <a16:creationId xmlns:a16="http://schemas.microsoft.com/office/drawing/2014/main" id="{4B076F91-E3F9-2149-93A3-06D67EDE0F3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/>
              <a:t>删</a:t>
            </a: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>
            <a:extLst>
              <a:ext uri="{FF2B5EF4-FFF2-40B4-BE49-F238E27FC236}">
                <a16:creationId xmlns:a16="http://schemas.microsoft.com/office/drawing/2014/main" id="{919F7735-273A-3B4B-BD77-4F330A945A9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B4A3AD0C-5153-E24A-9C66-2AEF07CFC69E}" type="slidenum">
              <a:rPr lang="en-US" altLang="zh-CN" smtClean="0">
                <a:latin typeface="Tahoma" panose="020B0604030504040204" pitchFamily="34" charset="0"/>
              </a:rPr>
              <a:pPr>
                <a:spcBef>
                  <a:spcPct val="0"/>
                </a:spcBef>
              </a:pPr>
              <a:t>108</a:t>
            </a:fld>
            <a:endParaRPr lang="en-US" altLang="zh-CN">
              <a:latin typeface="Tahoma" panose="020B0604030504040204" pitchFamily="34" charset="0"/>
            </a:endParaRPr>
          </a:p>
        </p:txBody>
      </p:sp>
      <p:sp>
        <p:nvSpPr>
          <p:cNvPr id="95235" name="Rectangle 2050">
            <a:extLst>
              <a:ext uri="{FF2B5EF4-FFF2-40B4-BE49-F238E27FC236}">
                <a16:creationId xmlns:a16="http://schemas.microsoft.com/office/drawing/2014/main" id="{14433BDD-375E-664E-AB19-3C3D85C4EE4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95236" name="Rectangle 2051">
            <a:extLst>
              <a:ext uri="{FF2B5EF4-FFF2-40B4-BE49-F238E27FC236}">
                <a16:creationId xmlns:a16="http://schemas.microsoft.com/office/drawing/2014/main" id="{1ABD3A56-29AC-A84C-9D48-51049E0CF40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>
              <a:lnSpc>
                <a:spcPct val="110000"/>
              </a:lnSpc>
              <a:spcBef>
                <a:spcPct val="0"/>
              </a:spcBef>
            </a:pPr>
            <a:r>
              <a:rPr lang="zh-CN" altLang="en-US" sz="1600" b="1"/>
              <a:t>下标</a:t>
            </a:r>
            <a:r>
              <a:rPr lang="en-US" altLang="zh-CN" sz="1600" b="1" i="1"/>
              <a:t>i </a:t>
            </a:r>
            <a:r>
              <a:rPr lang="zh-CN" altLang="en-US" sz="1600" b="1"/>
              <a:t>：把最小项中的原变量记为</a:t>
            </a:r>
            <a:r>
              <a:rPr lang="en-US" altLang="zh-CN" sz="1600" b="1"/>
              <a:t>1</a:t>
            </a:r>
            <a:r>
              <a:rPr lang="zh-CN" altLang="en-US" sz="1600" b="1"/>
              <a:t>，反变量记为</a:t>
            </a:r>
            <a:r>
              <a:rPr lang="en-US" altLang="zh-CN" sz="1600" b="1"/>
              <a:t>0</a:t>
            </a:r>
            <a:r>
              <a:rPr lang="zh-CN" altLang="en-US" sz="1600" b="1"/>
              <a:t>，变量取值按顺序排列成二进制数，其等值十进制数就是下标</a:t>
            </a:r>
            <a:r>
              <a:rPr lang="en-US" altLang="zh-CN" sz="1600" b="1" i="1"/>
              <a:t>i </a:t>
            </a:r>
            <a:r>
              <a:rPr lang="zh-CN" altLang="en-US" sz="1600" b="1"/>
              <a:t>。 </a:t>
            </a:r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>
            <a:extLst>
              <a:ext uri="{FF2B5EF4-FFF2-40B4-BE49-F238E27FC236}">
                <a16:creationId xmlns:a16="http://schemas.microsoft.com/office/drawing/2014/main" id="{3315436A-CBB1-D640-831C-36F5CCB5588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9A55E9AF-3E25-334A-AEBF-DD4544824193}" type="slidenum">
              <a:rPr lang="en-US" altLang="zh-CN" smtClean="0">
                <a:latin typeface="Tahoma" panose="020B0604030504040204" pitchFamily="34" charset="0"/>
              </a:rPr>
              <a:pPr>
                <a:spcBef>
                  <a:spcPct val="0"/>
                </a:spcBef>
              </a:pPr>
              <a:t>110</a:t>
            </a:fld>
            <a:endParaRPr lang="en-US" altLang="zh-CN">
              <a:latin typeface="Tahoma" panose="020B0604030504040204" pitchFamily="34" charset="0"/>
            </a:endParaRPr>
          </a:p>
        </p:txBody>
      </p:sp>
      <p:sp>
        <p:nvSpPr>
          <p:cNvPr id="98307" name="Rectangle 2">
            <a:extLst>
              <a:ext uri="{FF2B5EF4-FFF2-40B4-BE49-F238E27FC236}">
                <a16:creationId xmlns:a16="http://schemas.microsoft.com/office/drawing/2014/main" id="{3DB41EF6-C9C9-9748-8D18-560EE5BBEF9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98308" name="Rectangle 3">
            <a:extLst>
              <a:ext uri="{FF2B5EF4-FFF2-40B4-BE49-F238E27FC236}">
                <a16:creationId xmlns:a16="http://schemas.microsoft.com/office/drawing/2014/main" id="{F54006BF-DDA6-DA43-9455-6EB0A27E0B2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>
              <a:lnSpc>
                <a:spcPct val="110000"/>
              </a:lnSpc>
              <a:spcBef>
                <a:spcPct val="0"/>
              </a:spcBef>
            </a:pPr>
            <a:r>
              <a:rPr lang="zh-CN" altLang="en-US" sz="1600" b="1"/>
              <a:t>下标</a:t>
            </a:r>
            <a:r>
              <a:rPr lang="en-US" altLang="zh-CN" sz="1600" b="1" i="1"/>
              <a:t>i</a:t>
            </a:r>
            <a:r>
              <a:rPr lang="en-US" altLang="zh-CN" sz="1600" b="1"/>
              <a:t> </a:t>
            </a:r>
            <a:r>
              <a:rPr lang="zh-CN" altLang="en-US" sz="1600" b="1"/>
              <a:t>：把最大项中的原变量记为</a:t>
            </a:r>
            <a:r>
              <a:rPr lang="en-US" altLang="zh-CN" sz="1600" b="1"/>
              <a:t>0</a:t>
            </a:r>
            <a:r>
              <a:rPr lang="zh-CN" altLang="en-US" sz="1600" b="1"/>
              <a:t>，反变量记为</a:t>
            </a:r>
            <a:r>
              <a:rPr lang="en-US" altLang="zh-CN" sz="1600" b="1"/>
              <a:t>1</a:t>
            </a:r>
            <a:r>
              <a:rPr lang="zh-CN" altLang="en-US" sz="1600" b="1"/>
              <a:t>，变量取值按顺序排列成二进制数，其等值十进制数就是下标</a:t>
            </a:r>
            <a:r>
              <a:rPr lang="en-US" altLang="zh-CN" sz="1600" b="1" i="1"/>
              <a:t>i</a:t>
            </a:r>
            <a:r>
              <a:rPr lang="en-US" altLang="zh-CN" sz="1600" b="1"/>
              <a:t> </a:t>
            </a:r>
            <a:r>
              <a:rPr lang="zh-CN" altLang="en-US" sz="1600" b="1"/>
              <a:t>。</a:t>
            </a: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7">
            <a:extLst>
              <a:ext uri="{FF2B5EF4-FFF2-40B4-BE49-F238E27FC236}">
                <a16:creationId xmlns:a16="http://schemas.microsoft.com/office/drawing/2014/main" id="{F0708F68-0BBB-4042-B3F3-9B31B68B15F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2179A852-6E81-1C4C-8744-FCC2AC2B2D71}" type="slidenum">
              <a:rPr lang="en-US" altLang="zh-CN" smtClean="0">
                <a:latin typeface="Tahoma" panose="020B0604030504040204" pitchFamily="34" charset="0"/>
              </a:rPr>
              <a:pPr>
                <a:spcBef>
                  <a:spcPct val="0"/>
                </a:spcBef>
              </a:pPr>
              <a:t>119</a:t>
            </a:fld>
            <a:endParaRPr lang="en-US" altLang="zh-CN">
              <a:latin typeface="Tahoma" panose="020B0604030504040204" pitchFamily="34" charset="0"/>
            </a:endParaRPr>
          </a:p>
        </p:txBody>
      </p:sp>
      <p:sp>
        <p:nvSpPr>
          <p:cNvPr id="108547" name="Rectangle 1026">
            <a:extLst>
              <a:ext uri="{FF2B5EF4-FFF2-40B4-BE49-F238E27FC236}">
                <a16:creationId xmlns:a16="http://schemas.microsoft.com/office/drawing/2014/main" id="{8DD86316-71CE-1647-B2CF-F56E6C17661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48" name="Rectangle 1027">
            <a:extLst>
              <a:ext uri="{FF2B5EF4-FFF2-40B4-BE49-F238E27FC236}">
                <a16:creationId xmlns:a16="http://schemas.microsoft.com/office/drawing/2014/main" id="{FCB86D62-9026-914B-A040-528E0A2B9A9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zh-CN" altLang="en-US" sz="2000" b="1"/>
              <a:t>运用结合律找出给定函数式中符合吸收律的项，进行消项和消去多余变量。</a:t>
            </a: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7">
            <a:extLst>
              <a:ext uri="{FF2B5EF4-FFF2-40B4-BE49-F238E27FC236}">
                <a16:creationId xmlns:a16="http://schemas.microsoft.com/office/drawing/2014/main" id="{4918EC5E-29B0-2D43-BFA7-942883AEE11E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4038600" y="9753600"/>
            <a:ext cx="3048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9F4D8A0E-E9FC-7343-A3E1-51A7C18A2B9C}" type="slidenum">
              <a:rPr lang="en-US" altLang="zh-CN">
                <a:latin typeface="Tahoma" panose="020B0604030504040204" pitchFamily="34" charset="0"/>
              </a:rPr>
              <a:pPr algn="r" eaLnBrk="1" hangingPunct="1">
                <a:spcBef>
                  <a:spcPct val="0"/>
                </a:spcBef>
              </a:pPr>
              <a:t>120</a:t>
            </a:fld>
            <a:endParaRPr lang="en-US" altLang="zh-CN">
              <a:latin typeface="Tahoma" panose="020B0604030504040204" pitchFamily="34" charset="0"/>
            </a:endParaRPr>
          </a:p>
        </p:txBody>
      </p:sp>
      <p:sp>
        <p:nvSpPr>
          <p:cNvPr id="110595" name="Rectangle 1026">
            <a:extLst>
              <a:ext uri="{FF2B5EF4-FFF2-40B4-BE49-F238E27FC236}">
                <a16:creationId xmlns:a16="http://schemas.microsoft.com/office/drawing/2014/main" id="{9020D59E-44FF-9A43-B851-3E6DB9F892E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10596" name="Rectangle 1027">
            <a:extLst>
              <a:ext uri="{FF2B5EF4-FFF2-40B4-BE49-F238E27FC236}">
                <a16:creationId xmlns:a16="http://schemas.microsoft.com/office/drawing/2014/main" id="{FD846A58-E0F6-7A49-B635-EBD918919F7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zh-CN" altLang="en-US" sz="2000" b="1"/>
              <a:t>运用逻辑代数的公式函数式进行等效变换，有时需要利用吸收率先添加一些项，以消去某些多余项或多余变量。</a:t>
            </a: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7">
            <a:extLst>
              <a:ext uri="{FF2B5EF4-FFF2-40B4-BE49-F238E27FC236}">
                <a16:creationId xmlns:a16="http://schemas.microsoft.com/office/drawing/2014/main" id="{500348E4-704B-CF43-93EE-05E86303D39F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4038600" y="9753600"/>
            <a:ext cx="3048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7F92FA74-B3D6-EC45-BD31-267B48AD97C1}" type="slidenum">
              <a:rPr lang="en-US" altLang="zh-CN">
                <a:latin typeface="Tahoma" panose="020B0604030504040204" pitchFamily="34" charset="0"/>
              </a:rPr>
              <a:pPr algn="r" eaLnBrk="1" hangingPunct="1">
                <a:spcBef>
                  <a:spcPct val="0"/>
                </a:spcBef>
              </a:pPr>
              <a:t>121</a:t>
            </a:fld>
            <a:endParaRPr lang="en-US" altLang="zh-CN">
              <a:latin typeface="Tahoma" panose="020B0604030504040204" pitchFamily="34" charset="0"/>
            </a:endParaRPr>
          </a:p>
        </p:txBody>
      </p:sp>
      <p:sp>
        <p:nvSpPr>
          <p:cNvPr id="112643" name="Rectangle 1026">
            <a:extLst>
              <a:ext uri="{FF2B5EF4-FFF2-40B4-BE49-F238E27FC236}">
                <a16:creationId xmlns:a16="http://schemas.microsoft.com/office/drawing/2014/main" id="{5FC3B153-A935-B44E-AD2A-031A43558D7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12644" name="Rectangle 1027">
            <a:extLst>
              <a:ext uri="{FF2B5EF4-FFF2-40B4-BE49-F238E27FC236}">
                <a16:creationId xmlns:a16="http://schemas.microsoft.com/office/drawing/2014/main" id="{52663083-1EE9-5942-96DE-20801596E4B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 sz="2000" b="1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7">
            <a:extLst>
              <a:ext uri="{FF2B5EF4-FFF2-40B4-BE49-F238E27FC236}">
                <a16:creationId xmlns:a16="http://schemas.microsoft.com/office/drawing/2014/main" id="{8F5DFC97-89D7-9B4C-AA87-923CA63C15A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05FBCE98-2920-1942-91FC-643F0FD0C044}" type="slidenum">
              <a:rPr lang="en-US" altLang="zh-CN" smtClean="0">
                <a:latin typeface="Tahoma" panose="020B0604030504040204" pitchFamily="34" charset="0"/>
              </a:rPr>
              <a:pPr>
                <a:spcBef>
                  <a:spcPct val="0"/>
                </a:spcBef>
              </a:pPr>
              <a:t>133</a:t>
            </a:fld>
            <a:endParaRPr lang="en-US" altLang="zh-CN">
              <a:latin typeface="Tahoma" panose="020B0604030504040204" pitchFamily="34" charset="0"/>
            </a:endParaRPr>
          </a:p>
        </p:txBody>
      </p:sp>
      <p:sp>
        <p:nvSpPr>
          <p:cNvPr id="125955" name="Rectangle 2">
            <a:extLst>
              <a:ext uri="{FF2B5EF4-FFF2-40B4-BE49-F238E27FC236}">
                <a16:creationId xmlns:a16="http://schemas.microsoft.com/office/drawing/2014/main" id="{073F80C5-08F3-2846-859D-CC2EA5108E2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5956" name="Rectangle 3">
            <a:extLst>
              <a:ext uri="{FF2B5EF4-FFF2-40B4-BE49-F238E27FC236}">
                <a16:creationId xmlns:a16="http://schemas.microsoft.com/office/drawing/2014/main" id="{3F33F8E0-A7EE-D84B-A26C-AEA9496F4E5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zh-CN" altLang="en-US" sz="2000" b="1"/>
              <a:t>在写函数最简</a:t>
            </a:r>
            <a:r>
              <a:rPr lang="zh-CN" altLang="en-US" sz="2000" b="1">
                <a:solidFill>
                  <a:schemeClr val="hlink"/>
                </a:solidFill>
              </a:rPr>
              <a:t>与或式</a:t>
            </a:r>
            <a:r>
              <a:rPr lang="zh-CN" altLang="en-US" sz="2000" b="1"/>
              <a:t>时，圈中变量取值为</a:t>
            </a:r>
            <a:r>
              <a:rPr lang="en-US" altLang="zh-CN" sz="2000" b="1"/>
              <a:t>1</a:t>
            </a:r>
            <a:r>
              <a:rPr lang="zh-CN" altLang="en-US" sz="2000" b="1"/>
              <a:t>写原变量，变量取值为</a:t>
            </a:r>
            <a:r>
              <a:rPr lang="en-US" altLang="zh-CN" sz="2000" b="1"/>
              <a:t>0</a:t>
            </a:r>
            <a:r>
              <a:rPr lang="zh-CN" altLang="en-US" sz="2000" b="1"/>
              <a:t>写反变量，各圈组成的</a:t>
            </a:r>
            <a:r>
              <a:rPr lang="zh-CN" altLang="en-US" sz="2000" b="1">
                <a:solidFill>
                  <a:srgbClr val="008000"/>
                </a:solidFill>
              </a:rPr>
              <a:t>与项</a:t>
            </a:r>
            <a:r>
              <a:rPr lang="zh-CN" altLang="en-US" sz="2000" b="1"/>
              <a:t>相</a:t>
            </a:r>
            <a:r>
              <a:rPr lang="zh-CN" altLang="en-US" sz="2000" b="1">
                <a:solidFill>
                  <a:srgbClr val="008000"/>
                </a:solidFill>
              </a:rPr>
              <a:t>或</a:t>
            </a:r>
            <a:r>
              <a:rPr lang="zh-CN" altLang="en-US" sz="2000" b="1"/>
              <a:t>就是函数的最简</a:t>
            </a:r>
            <a:r>
              <a:rPr lang="zh-CN" altLang="en-US" sz="2000" b="1">
                <a:solidFill>
                  <a:schemeClr val="hlink"/>
                </a:solidFill>
              </a:rPr>
              <a:t>与或式</a:t>
            </a:r>
            <a:r>
              <a:rPr lang="zh-CN" altLang="en-US" sz="2000" b="1"/>
              <a:t>。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2">
            <a:extLst>
              <a:ext uri="{FF2B5EF4-FFF2-40B4-BE49-F238E27FC236}">
                <a16:creationId xmlns:a16="http://schemas.microsoft.com/office/drawing/2014/main" id="{CB53A57E-6356-DB40-A6C0-499812A3BC6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7" name="Rectangle 3">
            <a:extLst>
              <a:ext uri="{FF2B5EF4-FFF2-40B4-BE49-F238E27FC236}">
                <a16:creationId xmlns:a16="http://schemas.microsoft.com/office/drawing/2014/main" id="{14DA406C-7EA1-4547-A170-53BB47F9117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zh-CN" b="1"/>
              <a:t>第一周：</a:t>
            </a:r>
            <a:endParaRPr lang="zh-CN" altLang="zh-CN"/>
          </a:p>
          <a:p>
            <a:r>
              <a:rPr lang="en-US" altLang="zh-CN"/>
              <a:t>1. </a:t>
            </a:r>
            <a:r>
              <a:rPr lang="zh-CN" altLang="zh-CN"/>
              <a:t>初识</a:t>
            </a:r>
            <a:r>
              <a:rPr lang="en-US" altLang="zh-CN"/>
              <a:t>FPGA</a:t>
            </a:r>
            <a:r>
              <a:rPr lang="zh-CN" altLang="zh-CN"/>
              <a:t>开发板，相遇就是缘分，且用且珍惜</a:t>
            </a:r>
          </a:p>
          <a:p>
            <a:r>
              <a:rPr lang="en-US" altLang="zh-CN"/>
              <a:t>   A</a:t>
            </a:r>
            <a:r>
              <a:rPr lang="zh-CN" altLang="zh-CN"/>
              <a:t>班：北邮版</a:t>
            </a:r>
            <a:r>
              <a:rPr lang="en-US" altLang="zh-CN"/>
              <a:t>FPGA</a:t>
            </a:r>
            <a:r>
              <a:rPr lang="zh-CN" altLang="zh-CN"/>
              <a:t>开发板</a:t>
            </a:r>
            <a:r>
              <a:rPr lang="en-US" altLang="zh-CN"/>
              <a:t> Altera Cyclone IV EP4CE6F17C8N</a:t>
            </a:r>
            <a:endParaRPr lang="zh-CN" altLang="zh-CN"/>
          </a:p>
          <a:p>
            <a:r>
              <a:rPr lang="en-US" altLang="zh-CN"/>
              <a:t>   B</a:t>
            </a:r>
            <a:r>
              <a:rPr lang="zh-CN" altLang="zh-CN"/>
              <a:t>班</a:t>
            </a:r>
            <a:r>
              <a:rPr lang="en-US" altLang="zh-CN"/>
              <a:t>/C</a:t>
            </a:r>
            <a:r>
              <a:rPr lang="zh-CN" altLang="zh-CN"/>
              <a:t>班：小脚丫开发版</a:t>
            </a:r>
            <a:r>
              <a:rPr lang="en-US" altLang="zh-CN"/>
              <a:t>Altera MAX10M02SCM153</a:t>
            </a:r>
            <a:endParaRPr lang="zh-CN" altLang="zh-CN"/>
          </a:p>
          <a:p>
            <a:r>
              <a:rPr lang="en-US" altLang="zh-CN"/>
              <a:t>2. </a:t>
            </a:r>
            <a:r>
              <a:rPr lang="zh-CN" altLang="zh-CN"/>
              <a:t>安装集成开发环境，创建第一个工程</a:t>
            </a:r>
          </a:p>
          <a:p>
            <a:r>
              <a:rPr lang="en-US" altLang="zh-CN"/>
              <a:t>   A</a:t>
            </a:r>
            <a:r>
              <a:rPr lang="zh-CN" altLang="zh-CN"/>
              <a:t>班：</a:t>
            </a:r>
            <a:r>
              <a:rPr lang="en-US" altLang="zh-CN" u="sng">
                <a:hlinkClick r:id="rId3"/>
              </a:rPr>
              <a:t>https://pan.baidu.com/s/19rayObvHr8EmaOMyxOT1xw</a:t>
            </a:r>
            <a:endParaRPr lang="zh-CN" altLang="zh-CN"/>
          </a:p>
          <a:p>
            <a:r>
              <a:rPr lang="en-US" altLang="zh-CN"/>
              <a:t>   B</a:t>
            </a:r>
            <a:r>
              <a:rPr lang="zh-CN" altLang="zh-CN"/>
              <a:t>班</a:t>
            </a:r>
            <a:r>
              <a:rPr lang="en-US" altLang="zh-CN"/>
              <a:t>/C</a:t>
            </a:r>
            <a:r>
              <a:rPr lang="zh-CN" altLang="zh-CN"/>
              <a:t>班：</a:t>
            </a:r>
            <a:r>
              <a:rPr lang="en-US" altLang="zh-CN" u="sng">
                <a:hlinkClick r:id="rId4"/>
              </a:rPr>
              <a:t>http://www.stepfpga.com/doc/quartus</a:t>
            </a:r>
            <a:r>
              <a:rPr lang="zh-CN" altLang="zh-CN" u="sng">
                <a:hlinkClick r:id="rId4"/>
              </a:rPr>
              <a:t>安装及配置</a:t>
            </a:r>
            <a:endParaRPr lang="zh-CN" altLang="zh-CN"/>
          </a:p>
          <a:p>
            <a:r>
              <a:rPr lang="en-US" altLang="zh-CN"/>
              <a:t>             </a:t>
            </a:r>
            <a:r>
              <a:rPr lang="en-US" altLang="zh-CN" u="sng">
                <a:hlinkClick r:id="rId5"/>
              </a:rPr>
              <a:t>http://www.stepfpga.com/doc/</a:t>
            </a:r>
            <a:r>
              <a:rPr lang="zh-CN" altLang="zh-CN" u="sng">
                <a:hlinkClick r:id="rId5"/>
              </a:rPr>
              <a:t>快速上手</a:t>
            </a:r>
            <a:r>
              <a:rPr lang="en-US" altLang="zh-CN" u="sng">
                <a:hlinkClick r:id="rId5"/>
              </a:rPr>
              <a:t>step-max10</a:t>
            </a:r>
            <a:endParaRPr lang="zh-CN" altLang="zh-CN"/>
          </a:p>
          <a:p>
            <a:r>
              <a:rPr lang="en-US" altLang="zh-CN"/>
              <a:t>3. </a:t>
            </a:r>
            <a:r>
              <a:rPr lang="zh-CN" altLang="zh-CN"/>
              <a:t>在</a:t>
            </a:r>
            <a:r>
              <a:rPr lang="en-US" altLang="zh-CN"/>
              <a:t>FPGA</a:t>
            </a:r>
            <a:r>
              <a:rPr lang="zh-CN" altLang="zh-CN"/>
              <a:t>中实现</a:t>
            </a:r>
            <a:r>
              <a:rPr lang="en-US" altLang="zh-CN"/>
              <a:t>8051</a:t>
            </a:r>
            <a:r>
              <a:rPr lang="zh-CN" altLang="zh-CN"/>
              <a:t>单片机 </a:t>
            </a:r>
            <a:r>
              <a:rPr lang="en-US" altLang="zh-CN"/>
              <a:t>(A</a:t>
            </a:r>
            <a:r>
              <a:rPr lang="zh-CN" altLang="zh-CN"/>
              <a:t>班</a:t>
            </a:r>
            <a:r>
              <a:rPr lang="en-US" altLang="zh-CN"/>
              <a:t>)</a:t>
            </a:r>
            <a:endParaRPr lang="zh-CN" altLang="zh-CN"/>
          </a:p>
          <a:p>
            <a:r>
              <a:rPr lang="en-US" altLang="zh-CN"/>
              <a:t>   </a:t>
            </a:r>
            <a:r>
              <a:rPr lang="zh-CN" altLang="zh-CN"/>
              <a:t>了解</a:t>
            </a:r>
            <a:r>
              <a:rPr lang="en-US" altLang="zh-CN"/>
              <a:t>8051</a:t>
            </a:r>
            <a:r>
              <a:rPr lang="zh-CN" altLang="zh-CN"/>
              <a:t>单片机，将</a:t>
            </a:r>
            <a:r>
              <a:rPr lang="en-US" altLang="zh-CN"/>
              <a:t>51</a:t>
            </a:r>
            <a:r>
              <a:rPr lang="zh-CN" altLang="zh-CN"/>
              <a:t>单片机的</a:t>
            </a:r>
            <a:r>
              <a:rPr lang="en-US" altLang="zh-CN"/>
              <a:t>IO</a:t>
            </a:r>
            <a:r>
              <a:rPr lang="zh-CN" altLang="zh-CN"/>
              <a:t>口分配到</a:t>
            </a:r>
            <a:r>
              <a:rPr lang="en-US" altLang="zh-CN"/>
              <a:t>FPGA</a:t>
            </a:r>
            <a:r>
              <a:rPr lang="zh-CN" altLang="zh-CN"/>
              <a:t>的</a:t>
            </a:r>
            <a:r>
              <a:rPr lang="en-US" altLang="zh-CN"/>
              <a:t>GPIO</a:t>
            </a:r>
            <a:r>
              <a:rPr lang="zh-CN" altLang="zh-CN"/>
              <a:t>上，</a:t>
            </a:r>
          </a:p>
          <a:p>
            <a:r>
              <a:rPr lang="en-US" altLang="zh-CN"/>
              <a:t>   </a:t>
            </a:r>
            <a:r>
              <a:rPr lang="zh-CN" altLang="zh-CN"/>
              <a:t>编写</a:t>
            </a:r>
            <a:r>
              <a:rPr lang="en-US" altLang="zh-CN"/>
              <a:t>C</a:t>
            </a:r>
            <a:r>
              <a:rPr lang="zh-CN" altLang="zh-CN"/>
              <a:t>程序，让</a:t>
            </a:r>
            <a:r>
              <a:rPr lang="en-US" altLang="zh-CN"/>
              <a:t>51</a:t>
            </a:r>
            <a:r>
              <a:rPr lang="zh-CN" altLang="zh-CN"/>
              <a:t>单片机执行该程序，控制开发板上的</a:t>
            </a:r>
            <a:r>
              <a:rPr lang="en-US" altLang="zh-CN"/>
              <a:t>LED</a:t>
            </a:r>
            <a:r>
              <a:rPr lang="zh-CN" altLang="zh-CN"/>
              <a:t>、七段数码管等资源。</a:t>
            </a:r>
          </a:p>
        </p:txBody>
      </p:sp>
    </p:spTree>
    <p:extLst>
      <p:ext uri="{BB962C8B-B14F-4D97-AF65-F5344CB8AC3E}">
        <p14:creationId xmlns:p14="http://schemas.microsoft.com/office/powerpoint/2010/main" val="306195681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7">
            <a:extLst>
              <a:ext uri="{FF2B5EF4-FFF2-40B4-BE49-F238E27FC236}">
                <a16:creationId xmlns:a16="http://schemas.microsoft.com/office/drawing/2014/main" id="{7BBE4FA3-92D9-7F43-993F-DA0BE13F163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E81C532B-A008-CF4F-93A0-3FCB4880C552}" type="slidenum">
              <a:rPr lang="en-US" altLang="zh-CN" smtClean="0">
                <a:latin typeface="Tahoma" panose="020B0604030504040204" pitchFamily="34" charset="0"/>
              </a:rPr>
              <a:pPr>
                <a:spcBef>
                  <a:spcPct val="0"/>
                </a:spcBef>
              </a:pPr>
              <a:t>134</a:t>
            </a:fld>
            <a:endParaRPr lang="en-US" altLang="zh-CN">
              <a:latin typeface="Tahoma" panose="020B0604030504040204" pitchFamily="34" charset="0"/>
            </a:endParaRPr>
          </a:p>
        </p:txBody>
      </p:sp>
      <p:sp>
        <p:nvSpPr>
          <p:cNvPr id="128003" name="Rectangle 2">
            <a:extLst>
              <a:ext uri="{FF2B5EF4-FFF2-40B4-BE49-F238E27FC236}">
                <a16:creationId xmlns:a16="http://schemas.microsoft.com/office/drawing/2014/main" id="{8FA72175-6CCE-F745-B0D8-F8E78C040F2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8004" name="Rectangle 3">
            <a:extLst>
              <a:ext uri="{FF2B5EF4-FFF2-40B4-BE49-F238E27FC236}">
                <a16:creationId xmlns:a16="http://schemas.microsoft.com/office/drawing/2014/main" id="{3B76CA50-B405-AD4E-BA83-44865514AAB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lnSpc>
                <a:spcPct val="120000"/>
              </a:lnSpc>
              <a:spcBef>
                <a:spcPct val="0"/>
              </a:spcBef>
            </a:pPr>
            <a:r>
              <a:rPr lang="zh-CN" altLang="en-US" sz="2000" b="1"/>
              <a:t>在写函数最简</a:t>
            </a:r>
            <a:r>
              <a:rPr lang="zh-CN" altLang="en-US" sz="2000" b="1">
                <a:solidFill>
                  <a:schemeClr val="hlink"/>
                </a:solidFill>
              </a:rPr>
              <a:t>或与式</a:t>
            </a:r>
            <a:r>
              <a:rPr lang="zh-CN" altLang="en-US" sz="2000" b="1"/>
              <a:t>时，圈中变量取值为</a:t>
            </a:r>
            <a:r>
              <a:rPr lang="en-US" altLang="zh-CN" sz="2000" b="1"/>
              <a:t>1</a:t>
            </a:r>
            <a:r>
              <a:rPr lang="zh-CN" altLang="en-US" sz="2000" b="1"/>
              <a:t>写反变量，变量取值为</a:t>
            </a:r>
            <a:r>
              <a:rPr lang="en-US" altLang="zh-CN" sz="2000" b="1"/>
              <a:t>0</a:t>
            </a:r>
            <a:r>
              <a:rPr lang="zh-CN" altLang="en-US" sz="2000" b="1"/>
              <a:t>写原变量，各圈组成的</a:t>
            </a:r>
            <a:r>
              <a:rPr lang="zh-CN" altLang="en-US" sz="2000" b="1">
                <a:solidFill>
                  <a:srgbClr val="008000"/>
                </a:solidFill>
              </a:rPr>
              <a:t>或项</a:t>
            </a:r>
            <a:r>
              <a:rPr lang="zh-CN" altLang="en-US" sz="2000" b="1"/>
              <a:t>相</a:t>
            </a:r>
            <a:r>
              <a:rPr lang="zh-CN" altLang="en-US" sz="2000" b="1">
                <a:solidFill>
                  <a:srgbClr val="008000"/>
                </a:solidFill>
              </a:rPr>
              <a:t>与</a:t>
            </a:r>
            <a:r>
              <a:rPr lang="zh-CN" altLang="en-US" sz="2000" b="1"/>
              <a:t>就是函数的最简</a:t>
            </a:r>
            <a:r>
              <a:rPr lang="zh-CN" altLang="en-US" sz="2000" b="1">
                <a:solidFill>
                  <a:schemeClr val="hlink"/>
                </a:solidFill>
              </a:rPr>
              <a:t>或与式</a:t>
            </a:r>
            <a:r>
              <a:rPr lang="zh-CN" altLang="en-US" sz="2000" b="1"/>
              <a:t>。 </a:t>
            </a:r>
          </a:p>
          <a:p>
            <a:pPr eaLnBrk="1" hangingPunct="1"/>
            <a:endParaRPr lang="en-US" altLang="zh-CN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7">
            <a:extLst>
              <a:ext uri="{FF2B5EF4-FFF2-40B4-BE49-F238E27FC236}">
                <a16:creationId xmlns:a16="http://schemas.microsoft.com/office/drawing/2014/main" id="{F0F84A0E-DF10-8245-9079-666780E1AB2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334284B1-861F-8D43-9C20-F6E54CEF4664}" type="slidenum">
              <a:rPr lang="en-US" altLang="zh-CN" smtClean="0">
                <a:latin typeface="Tahoma" panose="020B0604030504040204" pitchFamily="34" charset="0"/>
              </a:rPr>
              <a:pPr>
                <a:spcBef>
                  <a:spcPct val="0"/>
                </a:spcBef>
              </a:pPr>
              <a:t>137</a:t>
            </a:fld>
            <a:endParaRPr lang="en-US" altLang="zh-CN">
              <a:latin typeface="Tahoma" panose="020B0604030504040204" pitchFamily="34" charset="0"/>
            </a:endParaRPr>
          </a:p>
        </p:txBody>
      </p:sp>
      <p:sp>
        <p:nvSpPr>
          <p:cNvPr id="132099" name="Rectangle 1026">
            <a:extLst>
              <a:ext uri="{FF2B5EF4-FFF2-40B4-BE49-F238E27FC236}">
                <a16:creationId xmlns:a16="http://schemas.microsoft.com/office/drawing/2014/main" id="{2B47F583-D29B-E24C-B7A4-542C405C851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32100" name="Rectangle 1027">
            <a:extLst>
              <a:ext uri="{FF2B5EF4-FFF2-40B4-BE49-F238E27FC236}">
                <a16:creationId xmlns:a16="http://schemas.microsoft.com/office/drawing/2014/main" id="{56CA0113-154C-8D4C-A8CF-99F6B044DDC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>
              <a:lnSpc>
                <a:spcPct val="120000"/>
              </a:lnSpc>
              <a:spcBef>
                <a:spcPct val="0"/>
              </a:spcBef>
              <a:spcAft>
                <a:spcPct val="50000"/>
              </a:spcAft>
            </a:pPr>
            <a:r>
              <a:rPr lang="en-US" altLang="zh-CN" sz="2200" b="1">
                <a:ea typeface="楷体_GB2312" pitchFamily="49" charset="-122"/>
              </a:rPr>
              <a:t> </a:t>
            </a:r>
            <a:r>
              <a:rPr lang="zh-CN" altLang="en-US" sz="2200" b="1">
                <a:ea typeface="楷体_GB2312" pitchFamily="49" charset="-122"/>
              </a:rPr>
              <a:t>实际中会遇到这样一种情况：在逻辑函数的表达式中，输入变量的某些取值组合不会出现，这些输入变量取值组合称为</a:t>
            </a:r>
            <a:r>
              <a:rPr lang="zh-CN" altLang="en-US" sz="2200" b="1">
                <a:solidFill>
                  <a:schemeClr val="hlink"/>
                </a:solidFill>
              </a:rPr>
              <a:t>约束项</a:t>
            </a:r>
            <a:r>
              <a:rPr lang="zh-CN" altLang="en-US" sz="2200" b="1">
                <a:ea typeface="楷体_GB2312" pitchFamily="49" charset="-122"/>
              </a:rPr>
              <a:t>。</a:t>
            </a:r>
          </a:p>
          <a:p>
            <a:pPr eaLnBrk="1" hangingPunct="1"/>
            <a:r>
              <a:rPr lang="zh-CN" altLang="en-US" sz="2200" b="1">
                <a:ea typeface="楷体_GB2312" pitchFamily="49" charset="-122"/>
              </a:rPr>
              <a:t>有时，函数在输入变量的某些取值组合时输出不定，则这样的取值组合称为</a:t>
            </a:r>
            <a:r>
              <a:rPr lang="zh-CN" altLang="en-US" sz="2200" b="1">
                <a:solidFill>
                  <a:schemeClr val="hlink"/>
                </a:solidFill>
              </a:rPr>
              <a:t>任意项</a:t>
            </a:r>
            <a:r>
              <a:rPr lang="zh-CN" altLang="en-US" sz="2200" b="1">
                <a:ea typeface="楷体_GB2312" pitchFamily="49" charset="-122"/>
              </a:rPr>
              <a:t>。</a:t>
            </a:r>
          </a:p>
          <a:p>
            <a:pPr eaLnBrk="1" hangingPunct="1"/>
            <a:r>
              <a:rPr lang="zh-CN" altLang="en-US" sz="2200" b="1">
                <a:ea typeface="幼圆" pitchFamily="49" charset="-122"/>
              </a:rPr>
              <a:t>约束项和任意项可以写入函数式中，也可以不写入，对函数的取值没有影响，一般统称为任意项或无关项。</a:t>
            </a: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Rectangle 2">
            <a:extLst>
              <a:ext uri="{FF2B5EF4-FFF2-40B4-BE49-F238E27FC236}">
                <a16:creationId xmlns:a16="http://schemas.microsoft.com/office/drawing/2014/main" id="{9EED40FA-787A-FC46-9B70-A8A1F90A5EE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43" name="Rectangle 3">
            <a:extLst>
              <a:ext uri="{FF2B5EF4-FFF2-40B4-BE49-F238E27FC236}">
                <a16:creationId xmlns:a16="http://schemas.microsoft.com/office/drawing/2014/main" id="{F3FB42C8-48CE-374F-888D-64EF8E5DF2F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sz="900" b="1">
                <a:ea typeface="楷体_GB2312" pitchFamily="49" charset="-122"/>
              </a:rPr>
              <a:t>实际应用中，</a:t>
            </a:r>
            <a:r>
              <a:rPr lang="zh-CN" altLang="en-US" sz="900" b="1">
                <a:solidFill>
                  <a:schemeClr val="hlink"/>
                </a:solidFill>
                <a:ea typeface="楷体_GB2312" pitchFamily="49" charset="-122"/>
              </a:rPr>
              <a:t>任意项</a:t>
            </a:r>
            <a:r>
              <a:rPr lang="zh-CN" altLang="en-US" sz="900" b="1">
                <a:ea typeface="楷体_GB2312" pitchFamily="49" charset="-122"/>
              </a:rPr>
              <a:t>是不会出现的最小项。</a:t>
            </a:r>
          </a:p>
          <a:p>
            <a:pPr eaLnBrk="1" hangingPunct="1">
              <a:spcAft>
                <a:spcPct val="50000"/>
              </a:spcAft>
            </a:pPr>
            <a:r>
              <a:rPr lang="zh-CN" altLang="en-US" sz="900" b="1">
                <a:ea typeface="楷体_GB2312" pitchFamily="49" charset="-122"/>
              </a:rPr>
              <a:t>在逻辑函数中，有些最小项的出现会导致逻辑错误，必须用约束条件加以约束，这样的最小项称为</a:t>
            </a:r>
            <a:r>
              <a:rPr lang="zh-CN" altLang="en-US" sz="900" b="1">
                <a:solidFill>
                  <a:schemeClr val="hlink"/>
                </a:solidFill>
                <a:ea typeface="楷体_GB2312" pitchFamily="49" charset="-122"/>
              </a:rPr>
              <a:t>约束项</a:t>
            </a:r>
            <a:r>
              <a:rPr lang="zh-CN" altLang="en-US" sz="900" b="1">
                <a:ea typeface="楷体_GB2312" pitchFamily="49" charset="-122"/>
              </a:rPr>
              <a:t>或</a:t>
            </a:r>
            <a:r>
              <a:rPr lang="zh-CN" altLang="en-US" sz="900" b="1">
                <a:solidFill>
                  <a:schemeClr val="hlink"/>
                </a:solidFill>
                <a:ea typeface="楷体_GB2312" pitchFamily="49" charset="-122"/>
              </a:rPr>
              <a:t>无关项</a:t>
            </a:r>
            <a:endParaRPr lang="zh-CN" altLang="en-US" sz="900" b="1">
              <a:ea typeface="楷体_GB2312" pitchFamily="49" charset="-122"/>
            </a:endParaRPr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42" name="Rectangle 2">
            <a:extLst>
              <a:ext uri="{FF2B5EF4-FFF2-40B4-BE49-F238E27FC236}">
                <a16:creationId xmlns:a16="http://schemas.microsoft.com/office/drawing/2014/main" id="{F92D07E8-7C31-C445-A9E7-0C115DF31DD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81038"/>
            <a:ext cx="4538663" cy="3403600"/>
          </a:xfrm>
          <a:solidFill>
            <a:srgbClr val="FFFFFF"/>
          </a:solidFill>
          <a:ln/>
        </p:spPr>
      </p:sp>
      <p:sp>
        <p:nvSpPr>
          <p:cNvPr id="47107" name="Rectangle 3">
            <a:extLst>
              <a:ext uri="{FF2B5EF4-FFF2-40B4-BE49-F238E27FC236}">
                <a16:creationId xmlns:a16="http://schemas.microsoft.com/office/drawing/2014/main" id="{A8CA8E61-FFDC-0A45-9E73-2DC344DEC60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82650" y="4357688"/>
            <a:ext cx="5080000" cy="4084637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lIns="84408" tIns="42204" rIns="84408" bIns="42204"/>
          <a:lstStyle/>
          <a:p>
            <a:endParaRPr kumimoji="0" lang="zh-CN" altLang="en-US" sz="2000"/>
          </a:p>
        </p:txBody>
      </p:sp>
    </p:spTree>
    <p:extLst>
      <p:ext uri="{BB962C8B-B14F-4D97-AF65-F5344CB8AC3E}">
        <p14:creationId xmlns:p14="http://schemas.microsoft.com/office/powerpoint/2010/main" val="140359314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6" name="Rectangle 2">
            <a:extLst>
              <a:ext uri="{FF2B5EF4-FFF2-40B4-BE49-F238E27FC236}">
                <a16:creationId xmlns:a16="http://schemas.microsoft.com/office/drawing/2014/main" id="{12FFCC28-5596-1D4A-B266-05E89C1C597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81038"/>
            <a:ext cx="4538663" cy="3403600"/>
          </a:xfrm>
          <a:solidFill>
            <a:srgbClr val="FFFFFF"/>
          </a:solidFill>
          <a:ln/>
        </p:spPr>
      </p:sp>
      <p:sp>
        <p:nvSpPr>
          <p:cNvPr id="49155" name="Rectangle 3">
            <a:extLst>
              <a:ext uri="{FF2B5EF4-FFF2-40B4-BE49-F238E27FC236}">
                <a16:creationId xmlns:a16="http://schemas.microsoft.com/office/drawing/2014/main" id="{0976E0A6-5A74-9E46-A013-45AF42A6560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82650" y="4357688"/>
            <a:ext cx="5080000" cy="408463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4408" tIns="42204" rIns="84408" bIns="42204"/>
          <a:lstStyle/>
          <a:p>
            <a:endParaRPr kumimoji="0" lang="zh-CN" altLang="en-US" sz="2000"/>
          </a:p>
        </p:txBody>
      </p:sp>
    </p:spTree>
    <p:extLst>
      <p:ext uri="{BB962C8B-B14F-4D97-AF65-F5344CB8AC3E}">
        <p14:creationId xmlns:p14="http://schemas.microsoft.com/office/powerpoint/2010/main" val="1071196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2">
            <a:extLst>
              <a:ext uri="{FF2B5EF4-FFF2-40B4-BE49-F238E27FC236}">
                <a16:creationId xmlns:a16="http://schemas.microsoft.com/office/drawing/2014/main" id="{68E531D9-A37B-4845-8CA3-7A666E47961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5" name="Rectangle 3">
            <a:extLst>
              <a:ext uri="{FF2B5EF4-FFF2-40B4-BE49-F238E27FC236}">
                <a16:creationId xmlns:a16="http://schemas.microsoft.com/office/drawing/2014/main" id="{D043EDF1-F7C6-E947-8794-AD681A6D4FD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5764639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2">
            <a:extLst>
              <a:ext uri="{FF2B5EF4-FFF2-40B4-BE49-F238E27FC236}">
                <a16:creationId xmlns:a16="http://schemas.microsoft.com/office/drawing/2014/main" id="{39217785-558A-D542-8E63-55EF3F62617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5363" name="Rectangle 3">
            <a:extLst>
              <a:ext uri="{FF2B5EF4-FFF2-40B4-BE49-F238E27FC236}">
                <a16:creationId xmlns:a16="http://schemas.microsoft.com/office/drawing/2014/main" id="{8FC6BAAC-005E-A141-999A-4F2E8ECE168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zh-CN" b="1" dirty="0"/>
              <a:t>第</a:t>
            </a:r>
            <a:r>
              <a:rPr lang="zh-CN" altLang="en-US" b="1" dirty="0"/>
              <a:t>四</a:t>
            </a:r>
            <a:r>
              <a:rPr lang="zh-CN" altLang="zh-CN" b="1" dirty="0"/>
              <a:t>周</a:t>
            </a:r>
            <a:r>
              <a:rPr lang="en-US" altLang="zh-CN" b="1" dirty="0"/>
              <a:t>(</a:t>
            </a:r>
            <a:r>
              <a:rPr lang="zh-CN" altLang="zh-CN" b="1" dirty="0"/>
              <a:t>国庆</a:t>
            </a:r>
            <a:r>
              <a:rPr lang="en-US" altLang="zh-CN" b="1" dirty="0"/>
              <a:t>7</a:t>
            </a:r>
            <a:r>
              <a:rPr lang="zh-CN" altLang="zh-CN" b="1" dirty="0"/>
              <a:t>天假期</a:t>
            </a:r>
            <a:r>
              <a:rPr lang="en-US" altLang="zh-CN" b="1" dirty="0"/>
              <a:t>)</a:t>
            </a:r>
            <a:r>
              <a:rPr lang="zh-CN" altLang="zh-CN" b="1" dirty="0"/>
              <a:t>：</a:t>
            </a:r>
            <a:endParaRPr lang="zh-CN" altLang="zh-CN" dirty="0"/>
          </a:p>
          <a:p>
            <a:r>
              <a:rPr lang="en-US" altLang="zh-CN" dirty="0"/>
              <a:t>1. </a:t>
            </a:r>
            <a:r>
              <a:rPr lang="zh-CN" altLang="zh-CN" dirty="0"/>
              <a:t>自学</a:t>
            </a:r>
            <a:r>
              <a:rPr lang="en-US" altLang="zh-CN" dirty="0"/>
              <a:t>Verilog</a:t>
            </a:r>
            <a:r>
              <a:rPr lang="zh-CN" altLang="zh-CN" dirty="0"/>
              <a:t>语法</a:t>
            </a:r>
          </a:p>
          <a:p>
            <a:r>
              <a:rPr lang="en-US" altLang="zh-CN" dirty="0"/>
              <a:t>   </a:t>
            </a:r>
            <a:r>
              <a:rPr lang="zh-CN" altLang="zh-CN" dirty="0"/>
              <a:t>第一章到第五章，第六章</a:t>
            </a:r>
            <a:r>
              <a:rPr lang="en-US" altLang="zh-CN" dirty="0"/>
              <a:t>6.1-6.2</a:t>
            </a:r>
            <a:r>
              <a:rPr lang="zh-CN" altLang="zh-CN" dirty="0"/>
              <a:t>，第九章</a:t>
            </a:r>
          </a:p>
          <a:p>
            <a:r>
              <a:rPr lang="en-US" altLang="zh-CN" dirty="0"/>
              <a:t>2. </a:t>
            </a:r>
            <a:r>
              <a:rPr lang="zh-CN" altLang="zh-CN" dirty="0"/>
              <a:t>自行查阅资料，了解</a:t>
            </a:r>
            <a:r>
              <a:rPr lang="en-US" altLang="zh-CN" dirty="0"/>
              <a:t>FPGA</a:t>
            </a:r>
            <a:r>
              <a:rPr lang="zh-CN" altLang="zh-CN" dirty="0"/>
              <a:t>的内部结构</a:t>
            </a:r>
          </a:p>
          <a:p>
            <a:r>
              <a:rPr lang="en-US" altLang="zh-CN" dirty="0"/>
              <a:t>3. </a:t>
            </a:r>
            <a:r>
              <a:rPr lang="zh-CN" altLang="zh-CN" dirty="0"/>
              <a:t>点亮</a:t>
            </a:r>
            <a:r>
              <a:rPr lang="en-US" altLang="zh-CN" dirty="0"/>
              <a:t>LED</a:t>
            </a:r>
            <a:r>
              <a:rPr lang="zh-CN" altLang="zh-CN" dirty="0"/>
              <a:t>，</a:t>
            </a:r>
            <a:r>
              <a:rPr lang="en-US" altLang="zh-CN" u="sng" dirty="0">
                <a:hlinkClick r:id="rId3"/>
              </a:rPr>
              <a:t>http://www.stepfpga.com/doc/altera_1led</a:t>
            </a:r>
            <a:endParaRPr lang="zh-CN" altLang="zh-CN" dirty="0"/>
          </a:p>
          <a:p>
            <a:r>
              <a:rPr lang="en-US" altLang="zh-CN" dirty="0"/>
              <a:t>4. </a:t>
            </a:r>
            <a:r>
              <a:rPr lang="zh-CN" altLang="zh-CN" dirty="0"/>
              <a:t>点亮七段数码管，</a:t>
            </a:r>
            <a:r>
              <a:rPr lang="en-US" altLang="zh-CN" u="sng" dirty="0">
                <a:hlinkClick r:id="rId4"/>
              </a:rPr>
              <a:t>http://www.stepfpga.com/doc/altera_4seg</a:t>
            </a:r>
            <a:endParaRPr lang="zh-CN" altLang="zh-CN" dirty="0"/>
          </a:p>
          <a:p>
            <a:r>
              <a:rPr lang="zh-CN" altLang="zh-CN" dirty="0"/>
              <a:t>注：上述链接是针对小脚丫</a:t>
            </a:r>
            <a:r>
              <a:rPr lang="en-US" altLang="zh-CN" dirty="0"/>
              <a:t>FPGA</a:t>
            </a:r>
            <a:r>
              <a:rPr lang="zh-CN" altLang="zh-CN" dirty="0"/>
              <a:t>的，要求</a:t>
            </a:r>
            <a:r>
              <a:rPr lang="en-US" altLang="zh-CN" dirty="0"/>
              <a:t>A</a:t>
            </a:r>
            <a:r>
              <a:rPr lang="zh-CN" altLang="zh-CN" dirty="0"/>
              <a:t>班的同学在此基础上进行修改，</a:t>
            </a:r>
            <a:r>
              <a:rPr lang="en-US" altLang="zh-CN" dirty="0"/>
              <a:t>A</a:t>
            </a:r>
            <a:r>
              <a:rPr lang="zh-CN" altLang="zh-CN" dirty="0"/>
              <a:t>班</a:t>
            </a:r>
            <a:r>
              <a:rPr lang="en-US" altLang="zh-CN" dirty="0"/>
              <a:t>FPGA</a:t>
            </a:r>
            <a:r>
              <a:rPr lang="zh-CN" altLang="zh-CN" dirty="0"/>
              <a:t>板上的两个七段数码管是并联连接，需采用动态扫描，可参见第三周的实验</a:t>
            </a:r>
            <a:r>
              <a:rPr lang="en-US" altLang="zh-CN" dirty="0"/>
              <a:t>4</a:t>
            </a:r>
            <a:r>
              <a:rPr lang="zh-CN" altLang="zh-CN" dirty="0"/>
              <a:t>的代码。</a:t>
            </a:r>
          </a:p>
        </p:txBody>
      </p:sp>
    </p:spTree>
    <p:extLst>
      <p:ext uri="{BB962C8B-B14F-4D97-AF65-F5344CB8AC3E}">
        <p14:creationId xmlns:p14="http://schemas.microsoft.com/office/powerpoint/2010/main" val="29912203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2">
            <a:extLst>
              <a:ext uri="{FF2B5EF4-FFF2-40B4-BE49-F238E27FC236}">
                <a16:creationId xmlns:a16="http://schemas.microsoft.com/office/drawing/2014/main" id="{28359957-7E02-084B-8A15-CA3FCC8F186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7411" name="Rectangle 3">
            <a:extLst>
              <a:ext uri="{FF2B5EF4-FFF2-40B4-BE49-F238E27FC236}">
                <a16:creationId xmlns:a16="http://schemas.microsoft.com/office/drawing/2014/main" id="{5D2B2214-14A0-7748-B71F-CCAB01ACAF2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zh-CN" b="1"/>
              <a:t>第三周</a:t>
            </a:r>
            <a:r>
              <a:rPr lang="en-US" altLang="zh-CN" b="1"/>
              <a:t>(10.8—10.14)</a:t>
            </a:r>
            <a:r>
              <a:rPr lang="zh-CN" altLang="zh-CN" b="1"/>
              <a:t>：</a:t>
            </a:r>
            <a:endParaRPr lang="zh-CN" altLang="zh-CN"/>
          </a:p>
          <a:p>
            <a:r>
              <a:rPr lang="en-US" altLang="zh-CN"/>
              <a:t>1. </a:t>
            </a:r>
            <a:r>
              <a:rPr lang="zh-CN" altLang="zh-CN"/>
              <a:t>按键消抖例程，</a:t>
            </a:r>
            <a:r>
              <a:rPr lang="en-US" altLang="zh-CN" u="sng">
                <a:hlinkClick r:id="rId3"/>
              </a:rPr>
              <a:t>http://www.stepfpga.com/doc/altera_7deb</a:t>
            </a:r>
            <a:endParaRPr lang="zh-CN" altLang="zh-CN"/>
          </a:p>
          <a:p>
            <a:r>
              <a:rPr lang="en-US" altLang="zh-CN"/>
              <a:t>2. </a:t>
            </a:r>
            <a:r>
              <a:rPr lang="zh-CN" altLang="zh-CN"/>
              <a:t>流水灯例程，</a:t>
            </a:r>
            <a:r>
              <a:rPr lang="en-US" altLang="zh-CN" u="sng">
                <a:hlinkClick r:id="rId4"/>
              </a:rPr>
              <a:t>http://www.stepfpga.com/doc/altera_6led</a:t>
            </a:r>
            <a:endParaRPr lang="zh-CN" altLang="zh-CN"/>
          </a:p>
          <a:p>
            <a:r>
              <a:rPr lang="en-US" altLang="zh-CN"/>
              <a:t>3. </a:t>
            </a:r>
            <a:r>
              <a:rPr lang="zh-CN" altLang="zh-CN"/>
              <a:t>呼吸灯例程，</a:t>
            </a:r>
            <a:r>
              <a:rPr lang="en-US" altLang="zh-CN" u="sng">
                <a:hlinkClick r:id="rId5"/>
              </a:rPr>
              <a:t>http://www.stepfpga.com/doc/altera_9breath</a:t>
            </a:r>
            <a:endParaRPr lang="zh-CN" altLang="zh-CN"/>
          </a:p>
          <a:p>
            <a:r>
              <a:rPr lang="en-US" altLang="zh-CN"/>
              <a:t>4. </a:t>
            </a:r>
            <a:r>
              <a:rPr lang="zh-CN" altLang="zh-CN"/>
              <a:t>用</a:t>
            </a:r>
            <a:r>
              <a:rPr lang="en-US" altLang="zh-CN"/>
              <a:t>FPGA</a:t>
            </a:r>
            <a:r>
              <a:rPr lang="zh-CN" altLang="zh-CN"/>
              <a:t>实现</a:t>
            </a:r>
            <a:r>
              <a:rPr lang="en-US" altLang="zh-CN"/>
              <a:t>10M</a:t>
            </a:r>
            <a:r>
              <a:rPr lang="zh-CN" altLang="zh-CN"/>
              <a:t>双绞线以太网传输</a:t>
            </a:r>
            <a:r>
              <a:rPr lang="en-US" altLang="zh-CN"/>
              <a:t>(A</a:t>
            </a:r>
            <a:r>
              <a:rPr lang="zh-CN" altLang="zh-CN"/>
              <a:t>班选做</a:t>
            </a:r>
            <a:r>
              <a:rPr lang="en-US" altLang="zh-CN"/>
              <a:t>)</a:t>
            </a:r>
            <a:endParaRPr lang="zh-CN" altLang="zh-CN"/>
          </a:p>
          <a:p>
            <a:r>
              <a:rPr lang="en-US" altLang="zh-CN"/>
              <a:t>   </a:t>
            </a:r>
            <a:r>
              <a:rPr lang="zh-CN" altLang="zh-CN"/>
              <a:t>参见 </a:t>
            </a:r>
            <a:r>
              <a:rPr lang="en-US" altLang="zh-CN" u="sng">
                <a:hlinkClick r:id="rId6"/>
              </a:rPr>
              <a:t>https://www.fpga4fun.com/10BASE-T0.html</a:t>
            </a:r>
            <a:endParaRPr lang="zh-CN" altLang="zh-CN"/>
          </a:p>
          <a:p>
            <a:r>
              <a:rPr lang="en-US" altLang="zh-CN"/>
              <a:t>5. </a:t>
            </a:r>
            <a:r>
              <a:rPr lang="zh-CN" altLang="zh-CN"/>
              <a:t>跑通下面的例程</a:t>
            </a:r>
            <a:r>
              <a:rPr lang="en-US" altLang="zh-CN"/>
              <a:t>(A</a:t>
            </a:r>
            <a:r>
              <a:rPr lang="zh-CN" altLang="zh-CN"/>
              <a:t>班必做</a:t>
            </a:r>
            <a:r>
              <a:rPr lang="en-US" altLang="zh-CN"/>
              <a:t>)</a:t>
            </a:r>
            <a:endParaRPr lang="zh-CN" altLang="zh-CN"/>
          </a:p>
          <a:p>
            <a:r>
              <a:rPr lang="en-US" altLang="zh-CN"/>
              <a:t>  </a:t>
            </a:r>
            <a:r>
              <a:rPr lang="zh-CN" altLang="zh-CN"/>
              <a:t>自己建立工程，读懂程序，完成管脚分配，跑通例程，最好能进一步优化该例程。</a:t>
            </a:r>
          </a:p>
          <a:p>
            <a:r>
              <a:rPr lang="en-US" altLang="zh-CN"/>
              <a:t>------------------------------------------------------------------------------</a:t>
            </a:r>
            <a:endParaRPr lang="zh-CN" altLang="zh-CN"/>
          </a:p>
          <a:p>
            <a:r>
              <a:rPr lang="en-US" altLang="zh-CN"/>
              <a:t>module demo(clk_50m, button, switch, led, digit_seg, digit_cath, rgb_led1, rgb_led2);</a:t>
            </a:r>
            <a:endParaRPr lang="zh-CN" altLang="zh-CN"/>
          </a:p>
          <a:p>
            <a:r>
              <a:rPr lang="en-US" altLang="zh-CN"/>
              <a:t>input clk_50m;        //50MHz</a:t>
            </a:r>
            <a:r>
              <a:rPr lang="zh-CN" altLang="zh-CN"/>
              <a:t>的时钟信号</a:t>
            </a:r>
          </a:p>
          <a:p>
            <a:r>
              <a:rPr lang="en-US" altLang="zh-CN"/>
              <a:t>input [1:0] button;   //2</a:t>
            </a:r>
            <a:r>
              <a:rPr lang="zh-CN" altLang="zh-CN"/>
              <a:t>个按键，按下为高电平</a:t>
            </a:r>
          </a:p>
          <a:p>
            <a:r>
              <a:rPr lang="en-US" altLang="zh-CN"/>
              <a:t>input [7:0] switch;   //8</a:t>
            </a:r>
            <a:r>
              <a:rPr lang="zh-CN" altLang="zh-CN"/>
              <a:t>位拨码开关</a:t>
            </a:r>
          </a:p>
          <a:p>
            <a:r>
              <a:rPr lang="en-US" altLang="zh-CN"/>
              <a:t>output reg [7:0] led; //8</a:t>
            </a:r>
            <a:r>
              <a:rPr lang="zh-CN" altLang="zh-CN"/>
              <a:t>个流水灯，共阴极</a:t>
            </a:r>
          </a:p>
          <a:p>
            <a:r>
              <a:rPr lang="en-US" altLang="zh-CN"/>
              <a:t>output reg [7:0] digit_seg; //</a:t>
            </a:r>
            <a:r>
              <a:rPr lang="zh-CN" altLang="zh-CN"/>
              <a:t>七段数码管显示内容，共阴极</a:t>
            </a:r>
          </a:p>
          <a:p>
            <a:r>
              <a:rPr lang="en-US" altLang="zh-CN"/>
              <a:t>output [1:0] digit_cath;    //</a:t>
            </a:r>
            <a:r>
              <a:rPr lang="zh-CN" altLang="zh-CN"/>
              <a:t>两个数码管位选控制信号</a:t>
            </a:r>
          </a:p>
          <a:p>
            <a:r>
              <a:rPr lang="en-US" altLang="zh-CN"/>
              <a:t>output reg [2:0] rgb_led1;  //RGB LED1</a:t>
            </a:r>
            <a:r>
              <a:rPr lang="zh-CN" altLang="zh-CN"/>
              <a:t>，共阳极</a:t>
            </a:r>
          </a:p>
          <a:p>
            <a:r>
              <a:rPr lang="en-US" altLang="zh-CN"/>
              <a:t>output reg [2:0] rgb_led2;  //RGB LED2</a:t>
            </a:r>
            <a:r>
              <a:rPr lang="zh-CN" altLang="zh-CN"/>
              <a:t>，共阳极</a:t>
            </a:r>
          </a:p>
          <a:p>
            <a:r>
              <a:rPr lang="en-US" altLang="zh-CN"/>
              <a:t> </a:t>
            </a:r>
            <a:endParaRPr lang="zh-CN" altLang="zh-CN"/>
          </a:p>
          <a:p>
            <a:r>
              <a:rPr lang="en-US" altLang="zh-CN"/>
              <a:t>reg [31:0] div_count;  //32</a:t>
            </a:r>
            <a:r>
              <a:rPr lang="zh-CN" altLang="zh-CN"/>
              <a:t>位</a:t>
            </a:r>
          </a:p>
          <a:p>
            <a:r>
              <a:rPr lang="en-US" altLang="zh-CN"/>
              <a:t>reg cathode_sel; //</a:t>
            </a:r>
            <a:r>
              <a:rPr lang="zh-CN" altLang="zh-CN"/>
              <a:t>数码管位选标志位</a:t>
            </a:r>
          </a:p>
          <a:p>
            <a:r>
              <a:rPr lang="en-US" altLang="zh-CN"/>
              <a:t>wire [7:0] digit_display; //</a:t>
            </a:r>
            <a:r>
              <a:rPr lang="zh-CN" altLang="zh-CN"/>
              <a:t>连接</a:t>
            </a:r>
            <a:r>
              <a:rPr lang="en-US" altLang="zh-CN"/>
              <a:t>8</a:t>
            </a:r>
            <a:r>
              <a:rPr lang="zh-CN" altLang="zh-CN"/>
              <a:t>位拨码开关</a:t>
            </a:r>
          </a:p>
          <a:p>
            <a:r>
              <a:rPr lang="en-US" altLang="zh-CN"/>
              <a:t>wire [3:0] digit; //</a:t>
            </a:r>
            <a:r>
              <a:rPr lang="zh-CN" altLang="zh-CN"/>
              <a:t>一组拨码开关位置</a:t>
            </a:r>
          </a:p>
          <a:p>
            <a:r>
              <a:rPr lang="en-US" altLang="zh-CN"/>
              <a:t>wire reset;  //</a:t>
            </a:r>
            <a:r>
              <a:rPr lang="zh-CN" altLang="zh-CN"/>
              <a:t>复位信号</a:t>
            </a:r>
          </a:p>
          <a:p>
            <a:r>
              <a:rPr lang="en-US" altLang="zh-CN"/>
              <a:t>wire clk_de; //</a:t>
            </a:r>
            <a:r>
              <a:rPr lang="zh-CN" altLang="zh-CN"/>
              <a:t>时钟信号</a:t>
            </a:r>
          </a:p>
          <a:p>
            <a:r>
              <a:rPr lang="en-US" altLang="zh-CN"/>
              <a:t> </a:t>
            </a:r>
            <a:endParaRPr lang="zh-CN" altLang="zh-CN"/>
          </a:p>
          <a:p>
            <a:r>
              <a:rPr lang="en-US" altLang="zh-CN"/>
              <a:t>assign reset = button[0];  //</a:t>
            </a:r>
            <a:r>
              <a:rPr lang="zh-CN" altLang="zh-CN"/>
              <a:t>按键</a:t>
            </a:r>
            <a:r>
              <a:rPr lang="en-US" altLang="zh-CN"/>
              <a:t>0</a:t>
            </a:r>
            <a:r>
              <a:rPr lang="zh-CN" altLang="zh-CN"/>
              <a:t>定义为复位信号</a:t>
            </a:r>
          </a:p>
          <a:p>
            <a:r>
              <a:rPr lang="en-US" altLang="zh-CN"/>
              <a:t>assign clk_de = button[1]; //</a:t>
            </a:r>
            <a:r>
              <a:rPr lang="zh-CN" altLang="zh-CN"/>
              <a:t>按键</a:t>
            </a:r>
            <a:r>
              <a:rPr lang="en-US" altLang="zh-CN"/>
              <a:t>1</a:t>
            </a:r>
            <a:r>
              <a:rPr lang="zh-CN" altLang="zh-CN"/>
              <a:t>按下暂停计数</a:t>
            </a:r>
          </a:p>
          <a:p>
            <a:r>
              <a:rPr lang="en-US" altLang="zh-CN"/>
              <a:t>assign digit_display = switch; //</a:t>
            </a:r>
            <a:r>
              <a:rPr lang="zh-CN" altLang="zh-CN"/>
              <a:t>连接拨码开关</a:t>
            </a:r>
          </a:p>
          <a:p>
            <a:r>
              <a:rPr lang="en-US" altLang="zh-CN"/>
              <a:t> </a:t>
            </a:r>
            <a:endParaRPr lang="zh-CN" altLang="zh-CN"/>
          </a:p>
          <a:p>
            <a:r>
              <a:rPr lang="en-US" altLang="zh-CN"/>
              <a:t>//</a:t>
            </a:r>
            <a:r>
              <a:rPr lang="zh-CN" altLang="zh-CN"/>
              <a:t>带异步复位的</a:t>
            </a:r>
            <a:r>
              <a:rPr lang="en-US" altLang="zh-CN"/>
              <a:t>32</a:t>
            </a:r>
            <a:r>
              <a:rPr lang="zh-CN" altLang="zh-CN"/>
              <a:t>位计数器，均为上升沿触发</a:t>
            </a:r>
          </a:p>
          <a:p>
            <a:r>
              <a:rPr lang="en-US" altLang="zh-CN"/>
              <a:t>always @(posedge clk_50m, posedge reset) //posedge</a:t>
            </a:r>
            <a:r>
              <a:rPr lang="zh-CN" altLang="zh-CN"/>
              <a:t>检测上升沿</a:t>
            </a:r>
          </a:p>
          <a:p>
            <a:r>
              <a:rPr lang="en-US" altLang="zh-CN"/>
              <a:t>begin</a:t>
            </a:r>
            <a:endParaRPr lang="zh-CN" altLang="zh-CN"/>
          </a:p>
          <a:p>
            <a:r>
              <a:rPr lang="en-US" altLang="zh-CN"/>
              <a:t>    if(reset)  //</a:t>
            </a:r>
            <a:r>
              <a:rPr lang="zh-CN" altLang="zh-CN"/>
              <a:t>复位信号到来，</a:t>
            </a:r>
            <a:r>
              <a:rPr lang="en-US" altLang="zh-CN"/>
              <a:t>32</a:t>
            </a:r>
            <a:r>
              <a:rPr lang="zh-CN" altLang="zh-CN"/>
              <a:t>位计数器清零</a:t>
            </a:r>
          </a:p>
          <a:p>
            <a:r>
              <a:rPr lang="en-US" altLang="zh-CN"/>
              <a:t>        div_count &lt;= 0;</a:t>
            </a:r>
            <a:endParaRPr lang="zh-CN" altLang="zh-CN"/>
          </a:p>
          <a:p>
            <a:r>
              <a:rPr lang="en-US" altLang="zh-CN"/>
              <a:t>    else</a:t>
            </a:r>
            <a:endParaRPr lang="zh-CN" altLang="zh-CN"/>
          </a:p>
          <a:p>
            <a:r>
              <a:rPr lang="en-US" altLang="zh-CN"/>
              <a:t>    begin</a:t>
            </a:r>
            <a:endParaRPr lang="zh-CN" altLang="zh-CN"/>
          </a:p>
          <a:p>
            <a:r>
              <a:rPr lang="en-US" altLang="zh-CN"/>
              <a:t>        if(!clk_de) //</a:t>
            </a:r>
            <a:r>
              <a:rPr lang="zh-CN" altLang="zh-CN"/>
              <a:t>若按键</a:t>
            </a:r>
            <a:r>
              <a:rPr lang="en-US" altLang="zh-CN"/>
              <a:t>1</a:t>
            </a:r>
            <a:r>
              <a:rPr lang="zh-CN" altLang="zh-CN"/>
              <a:t>按下，则暂停计数</a:t>
            </a:r>
          </a:p>
          <a:p>
            <a:r>
              <a:rPr lang="en-US" altLang="zh-CN"/>
              <a:t>            div_count &lt;= div_count + 1;</a:t>
            </a:r>
            <a:endParaRPr lang="zh-CN" altLang="zh-CN"/>
          </a:p>
          <a:p>
            <a:r>
              <a:rPr lang="en-US" altLang="zh-CN"/>
              <a:t>        else</a:t>
            </a:r>
            <a:endParaRPr lang="zh-CN" altLang="zh-CN"/>
          </a:p>
          <a:p>
            <a:r>
              <a:rPr lang="en-US" altLang="zh-CN"/>
              <a:t>            div_count &lt;= div_count;</a:t>
            </a:r>
            <a:endParaRPr lang="zh-CN" altLang="zh-CN"/>
          </a:p>
          <a:p>
            <a:r>
              <a:rPr lang="en-US" altLang="zh-CN"/>
              <a:t>    end</a:t>
            </a:r>
            <a:endParaRPr lang="zh-CN" altLang="zh-CN"/>
          </a:p>
          <a:p>
            <a:r>
              <a:rPr lang="en-US" altLang="zh-CN"/>
              <a:t>end</a:t>
            </a:r>
            <a:endParaRPr lang="zh-CN" altLang="zh-CN"/>
          </a:p>
          <a:p>
            <a:r>
              <a:rPr lang="en-US" altLang="zh-CN"/>
              <a:t> </a:t>
            </a:r>
            <a:endParaRPr lang="zh-CN" altLang="zh-CN"/>
          </a:p>
          <a:p>
            <a:r>
              <a:rPr lang="en-US" altLang="zh-CN"/>
              <a:t> //</a:t>
            </a:r>
            <a:r>
              <a:rPr lang="zh-CN" altLang="zh-CN"/>
              <a:t>七段数码管显示模块，根据一组拨码开关位置决定显示内容</a:t>
            </a:r>
          </a:p>
          <a:p>
            <a:r>
              <a:rPr lang="en-US" altLang="zh-CN"/>
              <a:t>always @(*) </a:t>
            </a:r>
            <a:endParaRPr lang="zh-CN" altLang="zh-CN"/>
          </a:p>
          <a:p>
            <a:r>
              <a:rPr lang="en-US" altLang="zh-CN"/>
              <a:t>begin</a:t>
            </a:r>
            <a:endParaRPr lang="zh-CN" altLang="zh-CN"/>
          </a:p>
          <a:p>
            <a:r>
              <a:rPr lang="en-US" altLang="zh-CN"/>
              <a:t>    case (digit)</a:t>
            </a:r>
            <a:endParaRPr lang="zh-CN" altLang="zh-CN"/>
          </a:p>
          <a:p>
            <a:r>
              <a:rPr lang="en-US" altLang="zh-CN"/>
              <a:t>        4'h0:   digit_seg &lt;= 8'b11111100; //</a:t>
            </a:r>
            <a:r>
              <a:rPr lang="zh-CN" altLang="zh-CN"/>
              <a:t>显示</a:t>
            </a:r>
            <a:r>
              <a:rPr lang="en-US" altLang="zh-CN"/>
              <a:t>0</a:t>
            </a:r>
            <a:endParaRPr lang="zh-CN" altLang="zh-CN"/>
          </a:p>
          <a:p>
            <a:r>
              <a:rPr lang="en-US" altLang="zh-CN"/>
              <a:t>        4'h1:   digit_seg &lt;= 8'b01100000; //</a:t>
            </a:r>
            <a:r>
              <a:rPr lang="zh-CN" altLang="zh-CN"/>
              <a:t>显示</a:t>
            </a:r>
            <a:r>
              <a:rPr lang="en-US" altLang="zh-CN"/>
              <a:t>1 </a:t>
            </a:r>
            <a:endParaRPr lang="zh-CN" altLang="zh-CN"/>
          </a:p>
          <a:p>
            <a:r>
              <a:rPr lang="en-US" altLang="zh-CN"/>
              <a:t>        4'h2:   digit_seg &lt;= 8'b11011010;</a:t>
            </a:r>
            <a:endParaRPr lang="zh-CN" altLang="zh-CN"/>
          </a:p>
          <a:p>
            <a:r>
              <a:rPr lang="en-US" altLang="zh-CN"/>
              <a:t>        4'h3:   digit_seg &lt;= 8'b11110010;</a:t>
            </a:r>
            <a:endParaRPr lang="zh-CN" altLang="zh-CN"/>
          </a:p>
          <a:p>
            <a:r>
              <a:rPr lang="en-US" altLang="zh-CN"/>
              <a:t>        4'h4:   digit_seg &lt;= 8'b01100110;</a:t>
            </a:r>
            <a:endParaRPr lang="zh-CN" altLang="zh-CN"/>
          </a:p>
          <a:p>
            <a:r>
              <a:rPr lang="en-US" altLang="zh-CN"/>
              <a:t>        4'h5:   digit_seg &lt;= 8'b10110110;</a:t>
            </a:r>
            <a:endParaRPr lang="zh-CN" altLang="zh-CN"/>
          </a:p>
          <a:p>
            <a:r>
              <a:rPr lang="en-US" altLang="zh-CN"/>
              <a:t>        4'h6:   digit_seg &lt;= 8'b10111110;</a:t>
            </a:r>
            <a:endParaRPr lang="zh-CN" altLang="zh-CN"/>
          </a:p>
          <a:p>
            <a:r>
              <a:rPr lang="en-US" altLang="zh-CN"/>
              <a:t>        4'h7:   digit_seg &lt;= 8'b11100000;</a:t>
            </a:r>
            <a:endParaRPr lang="zh-CN" altLang="zh-CN"/>
          </a:p>
          <a:p>
            <a:r>
              <a:rPr lang="en-US" altLang="zh-CN"/>
              <a:t>        4'h8:   digit_seg &lt;= 8'b11111110;</a:t>
            </a:r>
            <a:endParaRPr lang="zh-CN" altLang="zh-CN"/>
          </a:p>
          <a:p>
            <a:r>
              <a:rPr lang="en-US" altLang="zh-CN"/>
              <a:t>        4'h9:   digit_seg &lt;= 8'b11110110;</a:t>
            </a:r>
            <a:endParaRPr lang="zh-CN" altLang="zh-CN"/>
          </a:p>
          <a:p>
            <a:r>
              <a:rPr lang="en-US" altLang="zh-CN"/>
              <a:t>        4'hA:   digit_seg &lt;= 8'b11101110; //</a:t>
            </a:r>
            <a:r>
              <a:rPr lang="zh-CN" altLang="zh-CN"/>
              <a:t>显示</a:t>
            </a:r>
            <a:r>
              <a:rPr lang="en-US" altLang="zh-CN"/>
              <a:t>A</a:t>
            </a:r>
            <a:endParaRPr lang="zh-CN" altLang="zh-CN"/>
          </a:p>
          <a:p>
            <a:r>
              <a:rPr lang="en-US" altLang="zh-CN"/>
              <a:t>        4'hB:   digit_seg &lt;= 8'b00111110;</a:t>
            </a:r>
            <a:endParaRPr lang="zh-CN" altLang="zh-CN"/>
          </a:p>
          <a:p>
            <a:r>
              <a:rPr lang="en-US" altLang="zh-CN"/>
              <a:t>        4'hC:   digit_seg &lt;= 8'b10011100;</a:t>
            </a:r>
            <a:endParaRPr lang="zh-CN" altLang="zh-CN"/>
          </a:p>
          <a:p>
            <a:r>
              <a:rPr lang="en-US" altLang="zh-CN"/>
              <a:t>        4'hD:   digit_seg &lt;= 8'b01111010;</a:t>
            </a:r>
            <a:endParaRPr lang="zh-CN" altLang="zh-CN"/>
          </a:p>
          <a:p>
            <a:r>
              <a:rPr lang="en-US" altLang="zh-CN"/>
              <a:t>        4'hE:   digit_seg &lt;= 8'b10011110;</a:t>
            </a:r>
            <a:endParaRPr lang="zh-CN" altLang="zh-CN"/>
          </a:p>
          <a:p>
            <a:r>
              <a:rPr lang="en-US" altLang="zh-CN"/>
              <a:t>        4'hF:   digit_seg &lt;= 8'b10001110; //</a:t>
            </a:r>
            <a:r>
              <a:rPr lang="zh-CN" altLang="zh-CN"/>
              <a:t>显示</a:t>
            </a:r>
            <a:r>
              <a:rPr lang="en-US" altLang="zh-CN"/>
              <a:t>F</a:t>
            </a:r>
            <a:endParaRPr lang="zh-CN" altLang="zh-CN"/>
          </a:p>
          <a:p>
            <a:r>
              <a:rPr lang="en-US" altLang="zh-CN"/>
              <a:t>    endcase</a:t>
            </a:r>
            <a:endParaRPr lang="zh-CN" altLang="zh-CN"/>
          </a:p>
          <a:p>
            <a:r>
              <a:rPr lang="en-US" altLang="zh-CN"/>
              <a:t>end</a:t>
            </a:r>
            <a:endParaRPr lang="zh-CN" altLang="zh-CN"/>
          </a:p>
          <a:p>
            <a:r>
              <a:rPr lang="en-US" altLang="zh-CN"/>
              <a:t> </a:t>
            </a:r>
            <a:endParaRPr lang="zh-CN" altLang="zh-CN"/>
          </a:p>
          <a:p>
            <a:r>
              <a:rPr lang="en-US" altLang="zh-CN"/>
              <a:t>// </a:t>
            </a:r>
            <a:r>
              <a:rPr lang="zh-CN" altLang="zh-CN"/>
              <a:t>两个七段数码管位选刷新模块</a:t>
            </a:r>
          </a:p>
          <a:p>
            <a:r>
              <a:rPr lang="en-US" altLang="zh-CN"/>
              <a:t>always @(posedge div_count[10], posedge reset)</a:t>
            </a:r>
            <a:endParaRPr lang="zh-CN" altLang="zh-CN"/>
          </a:p>
          <a:p>
            <a:r>
              <a:rPr lang="en-US" altLang="zh-CN"/>
              <a:t>begin</a:t>
            </a:r>
            <a:endParaRPr lang="zh-CN" altLang="zh-CN"/>
          </a:p>
          <a:p>
            <a:r>
              <a:rPr lang="en-US" altLang="zh-CN"/>
              <a:t>	if(reset)</a:t>
            </a:r>
            <a:endParaRPr lang="zh-CN" altLang="zh-CN"/>
          </a:p>
          <a:p>
            <a:r>
              <a:rPr lang="en-US" altLang="zh-CN"/>
              <a:t>		cathode_sel &lt;= 0;</a:t>
            </a:r>
            <a:endParaRPr lang="zh-CN" altLang="zh-CN"/>
          </a:p>
          <a:p>
            <a:r>
              <a:rPr lang="en-US" altLang="zh-CN"/>
              <a:t>	else</a:t>
            </a:r>
            <a:endParaRPr lang="zh-CN" altLang="zh-CN"/>
          </a:p>
          <a:p>
            <a:r>
              <a:rPr lang="en-US" altLang="zh-CN"/>
              <a:t>	begin</a:t>
            </a:r>
            <a:endParaRPr lang="zh-CN" altLang="zh-CN"/>
          </a:p>
          <a:p>
            <a:r>
              <a:rPr lang="en-US" altLang="zh-CN"/>
              <a:t>		cathode_sel &lt;= ~cathode_sel;</a:t>
            </a:r>
            <a:endParaRPr lang="zh-CN" altLang="zh-CN"/>
          </a:p>
          <a:p>
            <a:r>
              <a:rPr lang="en-US" altLang="zh-CN"/>
              <a:t>	end</a:t>
            </a:r>
            <a:endParaRPr lang="zh-CN" altLang="zh-CN"/>
          </a:p>
          <a:p>
            <a:r>
              <a:rPr lang="en-US" altLang="zh-CN"/>
              <a:t>end</a:t>
            </a:r>
            <a:endParaRPr lang="zh-CN" altLang="zh-CN"/>
          </a:p>
          <a:p>
            <a:r>
              <a:rPr lang="en-US" altLang="zh-CN"/>
              <a:t> </a:t>
            </a:r>
            <a:endParaRPr lang="zh-CN" altLang="zh-CN"/>
          </a:p>
          <a:p>
            <a:r>
              <a:rPr lang="en-US" altLang="zh-CN"/>
              <a:t>assign digit_cath = {cathode_sel, ~cathode_sel}; //</a:t>
            </a:r>
            <a:r>
              <a:rPr lang="zh-CN" altLang="zh-CN"/>
              <a:t>组装七段数码管位选信号</a:t>
            </a:r>
          </a:p>
          <a:p>
            <a:r>
              <a:rPr lang="en-US" altLang="zh-CN"/>
              <a:t> </a:t>
            </a:r>
            <a:endParaRPr lang="zh-CN" altLang="zh-CN"/>
          </a:p>
          <a:p>
            <a:r>
              <a:rPr lang="en-US" altLang="zh-CN"/>
              <a:t>//</a:t>
            </a:r>
            <a:r>
              <a:rPr lang="zh-CN" altLang="zh-CN"/>
              <a:t>用拨码开关高</a:t>
            </a:r>
            <a:r>
              <a:rPr lang="en-US" altLang="zh-CN"/>
              <a:t>4</a:t>
            </a:r>
            <a:r>
              <a:rPr lang="zh-CN" altLang="zh-CN"/>
              <a:t>位和低</a:t>
            </a:r>
            <a:r>
              <a:rPr lang="en-US" altLang="zh-CN"/>
              <a:t>4</a:t>
            </a:r>
            <a:r>
              <a:rPr lang="zh-CN" altLang="zh-CN"/>
              <a:t>位分别控制两个七段数码管的显示</a:t>
            </a:r>
          </a:p>
          <a:p>
            <a:r>
              <a:rPr lang="en-US" altLang="zh-CN"/>
              <a:t>assign digit = cathode_sel ? digit_display[7:4] : digit_display[3:0];</a:t>
            </a:r>
            <a:endParaRPr lang="zh-CN" altLang="zh-CN"/>
          </a:p>
          <a:p>
            <a:r>
              <a:rPr lang="en-US" altLang="zh-CN"/>
              <a:t> </a:t>
            </a:r>
            <a:endParaRPr lang="zh-CN" altLang="zh-CN"/>
          </a:p>
          <a:p>
            <a:r>
              <a:rPr lang="en-US" altLang="zh-CN"/>
              <a:t>//RGB LED</a:t>
            </a:r>
            <a:r>
              <a:rPr lang="zh-CN" altLang="zh-CN"/>
              <a:t>控制模块</a:t>
            </a:r>
          </a:p>
          <a:p>
            <a:r>
              <a:rPr lang="en-US" altLang="zh-CN"/>
              <a:t>always @(posedge div_count[24], posedge reset)</a:t>
            </a:r>
            <a:endParaRPr lang="zh-CN" altLang="zh-CN"/>
          </a:p>
          <a:p>
            <a:r>
              <a:rPr lang="en-US" altLang="zh-CN"/>
              <a:t>begin</a:t>
            </a:r>
            <a:endParaRPr lang="zh-CN" altLang="zh-CN"/>
          </a:p>
          <a:p>
            <a:r>
              <a:rPr lang="en-US" altLang="zh-CN"/>
              <a:t>	if(reset)</a:t>
            </a:r>
            <a:endParaRPr lang="zh-CN" altLang="zh-CN"/>
          </a:p>
          <a:p>
            <a:r>
              <a:rPr lang="en-US" altLang="zh-CN"/>
              <a:t>	begin</a:t>
            </a:r>
            <a:endParaRPr lang="zh-CN" altLang="zh-CN"/>
          </a:p>
          <a:p>
            <a:r>
              <a:rPr lang="en-US" altLang="zh-CN"/>
              <a:t>		rgb_led1 &lt;= 3'b110;</a:t>
            </a:r>
            <a:endParaRPr lang="zh-CN" altLang="zh-CN"/>
          </a:p>
          <a:p>
            <a:r>
              <a:rPr lang="en-US" altLang="zh-CN"/>
              <a:t>		rgb_led2 &lt;= 3'b011;</a:t>
            </a:r>
            <a:endParaRPr lang="zh-CN" altLang="zh-CN"/>
          </a:p>
          <a:p>
            <a:r>
              <a:rPr lang="en-US" altLang="zh-CN"/>
              <a:t>	end</a:t>
            </a:r>
            <a:endParaRPr lang="zh-CN" altLang="zh-CN"/>
          </a:p>
          <a:p>
            <a:r>
              <a:rPr lang="en-US" altLang="zh-CN"/>
              <a:t>	else</a:t>
            </a:r>
            <a:endParaRPr lang="zh-CN" altLang="zh-CN"/>
          </a:p>
          <a:p>
            <a:r>
              <a:rPr lang="en-US" altLang="zh-CN"/>
              <a:t>	begin</a:t>
            </a:r>
            <a:endParaRPr lang="zh-CN" altLang="zh-CN"/>
          </a:p>
          <a:p>
            <a:r>
              <a:rPr lang="en-US" altLang="zh-CN"/>
              <a:t>		rgb_led1 &lt;= {rgb_led1[1:0], rgb_led1[2]};</a:t>
            </a:r>
            <a:endParaRPr lang="zh-CN" altLang="zh-CN"/>
          </a:p>
          <a:p>
            <a:r>
              <a:rPr lang="en-US" altLang="zh-CN"/>
              <a:t>		rgb_led2 &lt;= {rgb_led2[1:0], rgb_led2[2]};</a:t>
            </a:r>
            <a:endParaRPr lang="zh-CN" altLang="zh-CN"/>
          </a:p>
          <a:p>
            <a:r>
              <a:rPr lang="en-US" altLang="zh-CN"/>
              <a:t>	end</a:t>
            </a:r>
            <a:endParaRPr lang="zh-CN" altLang="zh-CN"/>
          </a:p>
          <a:p>
            <a:r>
              <a:rPr lang="en-US" altLang="zh-CN"/>
              <a:t>end</a:t>
            </a:r>
            <a:endParaRPr lang="zh-CN" altLang="zh-CN"/>
          </a:p>
          <a:p>
            <a:r>
              <a:rPr lang="en-US" altLang="zh-CN"/>
              <a:t> </a:t>
            </a:r>
            <a:endParaRPr lang="zh-CN" altLang="zh-CN"/>
          </a:p>
          <a:p>
            <a:r>
              <a:rPr lang="en-US" altLang="zh-CN"/>
              <a:t>// </a:t>
            </a:r>
            <a:r>
              <a:rPr lang="zh-CN" altLang="zh-CN"/>
              <a:t>流水灯控制模块</a:t>
            </a:r>
          </a:p>
          <a:p>
            <a:r>
              <a:rPr lang="en-US" altLang="zh-CN"/>
              <a:t>always @(posedge div_count[22], posedge reset)</a:t>
            </a:r>
            <a:endParaRPr lang="zh-CN" altLang="zh-CN"/>
          </a:p>
          <a:p>
            <a:r>
              <a:rPr lang="en-US" altLang="zh-CN"/>
              <a:t>begin</a:t>
            </a:r>
            <a:endParaRPr lang="zh-CN" altLang="zh-CN"/>
          </a:p>
          <a:p>
            <a:r>
              <a:rPr lang="en-US" altLang="zh-CN"/>
              <a:t>	if(reset)</a:t>
            </a:r>
            <a:endParaRPr lang="zh-CN" altLang="zh-CN"/>
          </a:p>
          <a:p>
            <a:r>
              <a:rPr lang="en-US" altLang="zh-CN"/>
              <a:t>		led &lt;= 8'b10101010;</a:t>
            </a:r>
            <a:endParaRPr lang="zh-CN" altLang="zh-CN"/>
          </a:p>
          <a:p>
            <a:r>
              <a:rPr lang="en-US" altLang="zh-CN"/>
              <a:t>	else</a:t>
            </a:r>
            <a:endParaRPr lang="zh-CN" altLang="zh-CN"/>
          </a:p>
          <a:p>
            <a:r>
              <a:rPr lang="en-US" altLang="zh-CN"/>
              <a:t>	begin</a:t>
            </a:r>
            <a:endParaRPr lang="zh-CN" altLang="zh-CN"/>
          </a:p>
          <a:p>
            <a:r>
              <a:rPr lang="en-US" altLang="zh-CN"/>
              <a:t>		led &lt;= ~led;</a:t>
            </a:r>
            <a:endParaRPr lang="zh-CN" altLang="zh-CN"/>
          </a:p>
          <a:p>
            <a:r>
              <a:rPr lang="en-US" altLang="zh-CN"/>
              <a:t>	end</a:t>
            </a:r>
            <a:endParaRPr lang="zh-CN" altLang="zh-CN"/>
          </a:p>
          <a:p>
            <a:r>
              <a:rPr lang="en-US" altLang="zh-CN"/>
              <a:t>end</a:t>
            </a:r>
            <a:endParaRPr lang="zh-CN" altLang="zh-CN"/>
          </a:p>
          <a:p>
            <a:r>
              <a:rPr lang="en-US" altLang="zh-CN"/>
              <a:t>endmodule</a:t>
            </a:r>
            <a:endParaRPr lang="zh-CN" altLang="zh-CN"/>
          </a:p>
          <a:p>
            <a:r>
              <a:rPr lang="en-US" altLang="zh-CN"/>
              <a:t>------------------------------------------------------------------------------</a:t>
            </a:r>
            <a:endParaRPr lang="zh-CN" altLang="zh-CN"/>
          </a:p>
          <a:p>
            <a:r>
              <a:rPr lang="en-US" altLang="zh-CN" b="1"/>
              <a:t> </a:t>
            </a:r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5190680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86" name="Rectangle 1026">
            <a:extLst>
              <a:ext uri="{FF2B5EF4-FFF2-40B4-BE49-F238E27FC236}">
                <a16:creationId xmlns:a16="http://schemas.microsoft.com/office/drawing/2014/main" id="{B38CDEA2-7163-9447-A7B0-F8E7A48AF32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81038"/>
            <a:ext cx="4538663" cy="3403600"/>
          </a:xfrm>
          <a:solidFill>
            <a:srgbClr val="FFFFFF"/>
          </a:solidFill>
          <a:ln/>
        </p:spPr>
      </p:sp>
      <p:sp>
        <p:nvSpPr>
          <p:cNvPr id="19459" name="Rectangle 1027">
            <a:extLst>
              <a:ext uri="{FF2B5EF4-FFF2-40B4-BE49-F238E27FC236}">
                <a16:creationId xmlns:a16="http://schemas.microsoft.com/office/drawing/2014/main" id="{C94CD025-EAD1-0943-8513-FC88F52A322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82650" y="4357688"/>
            <a:ext cx="5080000" cy="408463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4408" tIns="42204" rIns="84408" bIns="42204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39612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86" name="Rectangle 1026">
            <a:extLst>
              <a:ext uri="{FF2B5EF4-FFF2-40B4-BE49-F238E27FC236}">
                <a16:creationId xmlns:a16="http://schemas.microsoft.com/office/drawing/2014/main" id="{76B3B86A-4DA8-C349-A033-8450E3C0F49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81038"/>
            <a:ext cx="4538663" cy="3403600"/>
          </a:xfrm>
          <a:solidFill>
            <a:srgbClr val="FFFFFF"/>
          </a:solidFill>
          <a:ln/>
        </p:spPr>
      </p:sp>
      <p:sp>
        <p:nvSpPr>
          <p:cNvPr id="21507" name="Rectangle 1027">
            <a:extLst>
              <a:ext uri="{FF2B5EF4-FFF2-40B4-BE49-F238E27FC236}">
                <a16:creationId xmlns:a16="http://schemas.microsoft.com/office/drawing/2014/main" id="{4AD8C715-C997-8D4E-8A46-789BECE0B73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82650" y="4357688"/>
            <a:ext cx="5080000" cy="408463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4408" tIns="42204" rIns="84408" bIns="42204"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119289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86" name="Rectangle 1026">
            <a:extLst>
              <a:ext uri="{FF2B5EF4-FFF2-40B4-BE49-F238E27FC236}">
                <a16:creationId xmlns:a16="http://schemas.microsoft.com/office/drawing/2014/main" id="{67DF2B2E-4FC8-6E47-A1CD-BEF24D7AE7F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81038"/>
            <a:ext cx="4538663" cy="3403600"/>
          </a:xfrm>
          <a:solidFill>
            <a:srgbClr val="FFFFFF"/>
          </a:solidFill>
          <a:ln/>
        </p:spPr>
      </p:sp>
      <p:sp>
        <p:nvSpPr>
          <p:cNvPr id="23555" name="Rectangle 1027">
            <a:extLst>
              <a:ext uri="{FF2B5EF4-FFF2-40B4-BE49-F238E27FC236}">
                <a16:creationId xmlns:a16="http://schemas.microsoft.com/office/drawing/2014/main" id="{69120E51-FE9C-4840-AE93-4FE552D6118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82650" y="4357688"/>
            <a:ext cx="5080000" cy="408463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4408" tIns="42204" rIns="84408" bIns="42204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64241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>
            <a:extLst>
              <a:ext uri="{FF2B5EF4-FFF2-40B4-BE49-F238E27FC236}">
                <a16:creationId xmlns:a16="http://schemas.microsoft.com/office/drawing/2014/main" id="{3061E26A-12A4-7449-AEF7-ECFBA86C4482}"/>
              </a:ext>
            </a:extLst>
          </p:cNvPr>
          <p:cNvGrpSpPr>
            <a:grpSpLocks/>
          </p:cNvGrpSpPr>
          <p:nvPr/>
        </p:nvGrpSpPr>
        <p:grpSpPr bwMode="auto">
          <a:xfrm>
            <a:off x="0" y="2438400"/>
            <a:ext cx="9009063" cy="1052513"/>
            <a:chOff x="0" y="1536"/>
            <a:chExt cx="5675" cy="663"/>
          </a:xfrm>
        </p:grpSpPr>
        <p:grpSp>
          <p:nvGrpSpPr>
            <p:cNvPr id="5" name="Group 3">
              <a:extLst>
                <a:ext uri="{FF2B5EF4-FFF2-40B4-BE49-F238E27FC236}">
                  <a16:creationId xmlns:a16="http://schemas.microsoft.com/office/drawing/2014/main" id="{FDCD431B-F39D-6A45-A43E-24FA639EB3B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5" y="1604"/>
              <a:ext cx="449" cy="299"/>
              <a:chOff x="720" y="336"/>
              <a:chExt cx="624" cy="432"/>
            </a:xfrm>
          </p:grpSpPr>
          <p:sp>
            <p:nvSpPr>
              <p:cNvPr id="12" name="Rectangle 4">
                <a:extLst>
                  <a:ext uri="{FF2B5EF4-FFF2-40B4-BE49-F238E27FC236}">
                    <a16:creationId xmlns:a16="http://schemas.microsoft.com/office/drawing/2014/main" id="{EC3593A7-DFDD-1845-9F87-A64AE35D60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336"/>
                <a:ext cx="384" cy="432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defRPr/>
                </a:pPr>
                <a:endParaRPr lang="zh-CN" altLang="en-US"/>
              </a:p>
            </p:txBody>
          </p:sp>
          <p:sp>
            <p:nvSpPr>
              <p:cNvPr id="13" name="Rectangle 5">
                <a:extLst>
                  <a:ext uri="{FF2B5EF4-FFF2-40B4-BE49-F238E27FC236}">
                    <a16:creationId xmlns:a16="http://schemas.microsoft.com/office/drawing/2014/main" id="{CDF5ED95-87FD-E246-806B-C82E0ED83F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56" y="336"/>
                <a:ext cx="288" cy="432"/>
              </a:xfrm>
              <a:prstGeom prst="rect">
                <a:avLst/>
              </a:prstGeom>
              <a:gradFill rotWithShape="0">
                <a:gsLst>
                  <a:gs pos="0">
                    <a:schemeClr val="folHlink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defRPr/>
                </a:pPr>
                <a:endParaRPr lang="zh-CN" altLang="en-US"/>
              </a:p>
            </p:txBody>
          </p:sp>
        </p:grpSp>
        <p:grpSp>
          <p:nvGrpSpPr>
            <p:cNvPr id="6" name="Group 6">
              <a:extLst>
                <a:ext uri="{FF2B5EF4-FFF2-40B4-BE49-F238E27FC236}">
                  <a16:creationId xmlns:a16="http://schemas.microsoft.com/office/drawing/2014/main" id="{7EBC1A71-9052-D84E-ADDE-EC6909625E6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3" y="1870"/>
              <a:ext cx="466" cy="299"/>
              <a:chOff x="912" y="2640"/>
              <a:chExt cx="672" cy="432"/>
            </a:xfrm>
          </p:grpSpPr>
          <p:sp>
            <p:nvSpPr>
              <p:cNvPr id="10" name="Rectangle 7">
                <a:extLst>
                  <a:ext uri="{FF2B5EF4-FFF2-40B4-BE49-F238E27FC236}">
                    <a16:creationId xmlns:a16="http://schemas.microsoft.com/office/drawing/2014/main" id="{5640F1C8-4CDE-7645-BDA0-C751F8336D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2" y="2640"/>
                <a:ext cx="384" cy="432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defRPr/>
                </a:pPr>
                <a:endParaRPr lang="zh-CN" altLang="en-US"/>
              </a:p>
            </p:txBody>
          </p:sp>
          <p:sp>
            <p:nvSpPr>
              <p:cNvPr id="11" name="Rectangle 8">
                <a:extLst>
                  <a:ext uri="{FF2B5EF4-FFF2-40B4-BE49-F238E27FC236}">
                    <a16:creationId xmlns:a16="http://schemas.microsoft.com/office/drawing/2014/main" id="{3E571CFF-D3C0-4C42-93AD-001A781831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48" y="2640"/>
                <a:ext cx="336" cy="432"/>
              </a:xfrm>
              <a:prstGeom prst="rect">
                <a:avLst/>
              </a:prstGeom>
              <a:gradFill rotWithShape="0">
                <a:gsLst>
                  <a:gs pos="0">
                    <a:schemeClr val="accent2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defRPr/>
                </a:pPr>
                <a:endParaRPr lang="zh-CN" altLang="en-US"/>
              </a:p>
            </p:txBody>
          </p:sp>
        </p:grpSp>
        <p:sp>
          <p:nvSpPr>
            <p:cNvPr id="7" name="Rectangle 9">
              <a:extLst>
                <a:ext uri="{FF2B5EF4-FFF2-40B4-BE49-F238E27FC236}">
                  <a16:creationId xmlns:a16="http://schemas.microsoft.com/office/drawing/2014/main" id="{EE574DCA-8DA2-2A4C-814B-9B5DCF6214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824"/>
              <a:ext cx="353" cy="266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hlink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8" name="Rectangle 10">
              <a:extLst>
                <a:ext uri="{FF2B5EF4-FFF2-40B4-BE49-F238E27FC236}">
                  <a16:creationId xmlns:a16="http://schemas.microsoft.com/office/drawing/2014/main" id="{600A55B6-E04F-E347-A659-FB6C5E64BD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0" y="1536"/>
              <a:ext cx="20" cy="6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9" name="Rectangle 11">
              <a:extLst>
                <a:ext uri="{FF2B5EF4-FFF2-40B4-BE49-F238E27FC236}">
                  <a16:creationId xmlns:a16="http://schemas.microsoft.com/office/drawing/2014/main" id="{5821FA16-26B3-014D-9864-983BCBB17F02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99" y="2054"/>
              <a:ext cx="5476" cy="35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</p:grpSp>
      <p:sp>
        <p:nvSpPr>
          <p:cNvPr id="25612" name="Rectangle 12"/>
          <p:cNvSpPr>
            <a:spLocks noGrp="1" noChangeArrowheads="1"/>
          </p:cNvSpPr>
          <p:nvPr>
            <p:ph type="ctrTitle"/>
          </p:nvPr>
        </p:nvSpPr>
        <p:spPr>
          <a:xfrm>
            <a:off x="990600" y="18288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25613" name="Rectangle 1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14" name="Rectangle 14">
            <a:extLst>
              <a:ext uri="{FF2B5EF4-FFF2-40B4-BE49-F238E27FC236}">
                <a16:creationId xmlns:a16="http://schemas.microsoft.com/office/drawing/2014/main" id="{1F03F6AC-F75E-C14C-9276-AF4B2032F17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990600" y="6248400"/>
            <a:ext cx="1905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5" name="Rectangle 15">
            <a:extLst>
              <a:ext uri="{FF2B5EF4-FFF2-40B4-BE49-F238E27FC236}">
                <a16:creationId xmlns:a16="http://schemas.microsoft.com/office/drawing/2014/main" id="{9E05987C-C939-DD40-93F8-05BC8710982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429000" y="6248400"/>
            <a:ext cx="28956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6" name="Rectangle 16">
            <a:extLst>
              <a:ext uri="{FF2B5EF4-FFF2-40B4-BE49-F238E27FC236}">
                <a16:creationId xmlns:a16="http://schemas.microsoft.com/office/drawing/2014/main" id="{74DA8EAC-673D-B24C-B392-A60BF47FE80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xfrm>
            <a:off x="6858000" y="6248400"/>
            <a:ext cx="1905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288D6211-B678-9244-AC0C-8A4CE7CE0B9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33593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9174989D-575F-6440-96B8-A3B76147FB6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F0223524-5544-3C40-858A-CE9FF8E63EB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355F6946-F091-614E-A587-BD6C11C2950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6C78A9F-4FB6-8943-9BBB-C86C5F7B21A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762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004050" y="76200"/>
            <a:ext cx="1951038" cy="6056313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150938" y="76200"/>
            <a:ext cx="5700712" cy="6056313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9E867B74-B250-CC48-8EEC-029D2F47836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FA94A622-6EC0-AF4F-9417-C559084DF05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8A368429-EDB9-814D-A49A-5F7C76F54DF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B1195E-2334-CE4E-BA70-185E19C0063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092653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16117CE7-10C5-EC43-9E2D-840867D92B7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47C58BCC-EDA8-E74E-A9D7-4A9DF372D86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42C572DD-B2E3-1B4A-B6EC-F1059EF23F4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22A74AA-7549-9240-A3C6-0FC113DE119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623215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7DBC311C-FAFA-004F-A22E-C32518DD9BD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B5236B81-BE0F-EE43-9746-698A559F756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393C8CF0-61DB-FD41-A296-AECED814FA4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38486A-C3C7-674A-953B-0B931F14853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393053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182688" y="1447800"/>
            <a:ext cx="3810000" cy="46847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145088" y="1447800"/>
            <a:ext cx="3810000" cy="46847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11">
            <a:extLst>
              <a:ext uri="{FF2B5EF4-FFF2-40B4-BE49-F238E27FC236}">
                <a16:creationId xmlns:a16="http://schemas.microsoft.com/office/drawing/2014/main" id="{EC88C38F-8DD3-BD41-BE19-CDF1E677136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2">
            <a:extLst>
              <a:ext uri="{FF2B5EF4-FFF2-40B4-BE49-F238E27FC236}">
                <a16:creationId xmlns:a16="http://schemas.microsoft.com/office/drawing/2014/main" id="{94C92252-51A6-5045-88FB-4D8502160EC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3">
            <a:extLst>
              <a:ext uri="{FF2B5EF4-FFF2-40B4-BE49-F238E27FC236}">
                <a16:creationId xmlns:a16="http://schemas.microsoft.com/office/drawing/2014/main" id="{A51B1D9B-E356-7C4A-AC4B-A13F2E1070C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04B9C00-3FBC-394D-9DB2-AA0B0F091B2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06287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11">
            <a:extLst>
              <a:ext uri="{FF2B5EF4-FFF2-40B4-BE49-F238E27FC236}">
                <a16:creationId xmlns:a16="http://schemas.microsoft.com/office/drawing/2014/main" id="{0F1FDBF5-6CB6-1140-8DD2-C8403CF978F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12">
            <a:extLst>
              <a:ext uri="{FF2B5EF4-FFF2-40B4-BE49-F238E27FC236}">
                <a16:creationId xmlns:a16="http://schemas.microsoft.com/office/drawing/2014/main" id="{8CB0567A-AEBC-174F-A627-BA2EAEFFA40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13">
            <a:extLst>
              <a:ext uri="{FF2B5EF4-FFF2-40B4-BE49-F238E27FC236}">
                <a16:creationId xmlns:a16="http://schemas.microsoft.com/office/drawing/2014/main" id="{F971DF48-FEF9-5C4B-8FE6-643B232AF10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ED20290-A68C-E34F-8965-F6DF7D50B7F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353012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11">
            <a:extLst>
              <a:ext uri="{FF2B5EF4-FFF2-40B4-BE49-F238E27FC236}">
                <a16:creationId xmlns:a16="http://schemas.microsoft.com/office/drawing/2014/main" id="{98FA9D00-4979-744E-9E77-F72688B2E80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12">
            <a:extLst>
              <a:ext uri="{FF2B5EF4-FFF2-40B4-BE49-F238E27FC236}">
                <a16:creationId xmlns:a16="http://schemas.microsoft.com/office/drawing/2014/main" id="{468F2C87-89B1-6248-951F-444FF454303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3">
            <a:extLst>
              <a:ext uri="{FF2B5EF4-FFF2-40B4-BE49-F238E27FC236}">
                <a16:creationId xmlns:a16="http://schemas.microsoft.com/office/drawing/2014/main" id="{4F13C211-EFF4-7B40-A36F-D3D5784A3BF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029B4FB-4F8D-1844-A31B-98E52FA55A4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395961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>
            <a:extLst>
              <a:ext uri="{FF2B5EF4-FFF2-40B4-BE49-F238E27FC236}">
                <a16:creationId xmlns:a16="http://schemas.microsoft.com/office/drawing/2014/main" id="{F2462BD4-0346-2944-B3E3-DF045FBA408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12">
            <a:extLst>
              <a:ext uri="{FF2B5EF4-FFF2-40B4-BE49-F238E27FC236}">
                <a16:creationId xmlns:a16="http://schemas.microsoft.com/office/drawing/2014/main" id="{9840F54B-0B1C-F645-97E3-12363B286FA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13">
            <a:extLst>
              <a:ext uri="{FF2B5EF4-FFF2-40B4-BE49-F238E27FC236}">
                <a16:creationId xmlns:a16="http://schemas.microsoft.com/office/drawing/2014/main" id="{BB83FB6F-75F4-BC41-B7BC-8AEAA3DD6AB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53A12C7-0252-3849-92F1-8F9906948FD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080221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11">
            <a:extLst>
              <a:ext uri="{FF2B5EF4-FFF2-40B4-BE49-F238E27FC236}">
                <a16:creationId xmlns:a16="http://schemas.microsoft.com/office/drawing/2014/main" id="{31ABB730-4485-7647-8A85-F8FC1EEA2DC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2">
            <a:extLst>
              <a:ext uri="{FF2B5EF4-FFF2-40B4-BE49-F238E27FC236}">
                <a16:creationId xmlns:a16="http://schemas.microsoft.com/office/drawing/2014/main" id="{DAF917A7-006F-2A4E-94BB-77BC6CD1605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3">
            <a:extLst>
              <a:ext uri="{FF2B5EF4-FFF2-40B4-BE49-F238E27FC236}">
                <a16:creationId xmlns:a16="http://schemas.microsoft.com/office/drawing/2014/main" id="{75B90FB9-0399-1E47-8CEA-4CB9761253B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46DF169-E1F7-D640-A3DC-E43D3426DBD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107124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11">
            <a:extLst>
              <a:ext uri="{FF2B5EF4-FFF2-40B4-BE49-F238E27FC236}">
                <a16:creationId xmlns:a16="http://schemas.microsoft.com/office/drawing/2014/main" id="{2CEC2521-738E-BD48-9DC4-84EDAF4AC1E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2">
            <a:extLst>
              <a:ext uri="{FF2B5EF4-FFF2-40B4-BE49-F238E27FC236}">
                <a16:creationId xmlns:a16="http://schemas.microsoft.com/office/drawing/2014/main" id="{75E0C6B9-1D64-914E-816E-A797F557A9E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3">
            <a:extLst>
              <a:ext uri="{FF2B5EF4-FFF2-40B4-BE49-F238E27FC236}">
                <a16:creationId xmlns:a16="http://schemas.microsoft.com/office/drawing/2014/main" id="{041C573D-E3E5-D640-B646-56317AF683B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FD7E793-E57B-9743-A4C6-387ADDC483F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174761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958187E3-27AB-3640-BBEC-1A36C9BB1143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417513" y="557213"/>
            <a:ext cx="438150" cy="474662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endParaRPr lang="zh-CN" altLang="zh-CN"/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B0167401-697E-9E4F-900B-03AC02ED1A27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800100" y="557213"/>
            <a:ext cx="328613" cy="474662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endParaRPr lang="zh-CN" altLang="zh-CN"/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E32348E4-E465-8941-B905-CA705CCDB55D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541338" y="979488"/>
            <a:ext cx="422275" cy="474662"/>
          </a:xfrm>
          <a:prstGeom prst="rect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endParaRPr lang="zh-CN" altLang="zh-CN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FA206388-ABCE-864D-AFCC-356AAADA1C5A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911225" y="979488"/>
            <a:ext cx="368300" cy="474662"/>
          </a:xfrm>
          <a:prstGeom prst="rect">
            <a:avLst/>
          </a:prstGeom>
          <a:gradFill rotWithShape="0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endParaRPr lang="zh-CN" altLang="zh-CN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1EBE8B42-BC86-9649-9215-6B4B5F053C7B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127000" y="906463"/>
            <a:ext cx="560388" cy="422275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endParaRPr lang="zh-CN" altLang="zh-CN"/>
          </a:p>
        </p:txBody>
      </p:sp>
      <p:sp>
        <p:nvSpPr>
          <p:cNvPr id="1031" name="Rectangle 7">
            <a:extLst>
              <a:ext uri="{FF2B5EF4-FFF2-40B4-BE49-F238E27FC236}">
                <a16:creationId xmlns:a16="http://schemas.microsoft.com/office/drawing/2014/main" id="{5683A366-E6A8-C241-AE84-1E6BEA8F88B6}"/>
              </a:ext>
            </a:extLst>
          </p:cNvPr>
          <p:cNvSpPr>
            <a:spLocks noChangeArrowheads="1"/>
          </p:cNvSpPr>
          <p:nvPr/>
        </p:nvSpPr>
        <p:spPr bwMode="gray">
          <a:xfrm>
            <a:off x="762000" y="449263"/>
            <a:ext cx="31750" cy="1052512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endParaRPr lang="zh-CN" altLang="zh-CN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E3C26A03-C4A4-B644-92BD-471EF2F715F4}"/>
              </a:ext>
            </a:extLst>
          </p:cNvPr>
          <p:cNvSpPr>
            <a:spLocks noChangeArrowheads="1"/>
          </p:cNvSpPr>
          <p:nvPr/>
        </p:nvSpPr>
        <p:spPr bwMode="gray">
          <a:xfrm>
            <a:off x="442913" y="1239838"/>
            <a:ext cx="8226425" cy="31750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endParaRPr lang="zh-CN" altLang="zh-CN"/>
          </a:p>
        </p:txBody>
      </p:sp>
      <p:sp>
        <p:nvSpPr>
          <p:cNvPr id="1033" name="Rectangle 9">
            <a:extLst>
              <a:ext uri="{FF2B5EF4-FFF2-40B4-BE49-F238E27FC236}">
                <a16:creationId xmlns:a16="http://schemas.microsoft.com/office/drawing/2014/main" id="{4165ECC7-019F-1941-8FA3-6F98C432B30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150938" y="76200"/>
            <a:ext cx="7793037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34" name="Rectangle 10">
            <a:extLst>
              <a:ext uri="{FF2B5EF4-FFF2-40B4-BE49-F238E27FC236}">
                <a16:creationId xmlns:a16="http://schemas.microsoft.com/office/drawing/2014/main" id="{7E7611FB-A056-3145-8881-704E77F6C29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182688" y="1447800"/>
            <a:ext cx="7772400" cy="4684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24587" name="Rectangle 11">
            <a:extLst>
              <a:ext uri="{FF2B5EF4-FFF2-40B4-BE49-F238E27FC236}">
                <a16:creationId xmlns:a16="http://schemas.microsoft.com/office/drawing/2014/main" id="{E1F04904-01B6-B845-86BF-C2A17E11BA38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14400" y="63246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kumimoji="0" sz="14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4588" name="Rectangle 12">
            <a:extLst>
              <a:ext uri="{FF2B5EF4-FFF2-40B4-BE49-F238E27FC236}">
                <a16:creationId xmlns:a16="http://schemas.microsoft.com/office/drawing/2014/main" id="{71C06263-CEE6-C144-A2C9-913B3729F848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352800" y="63246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kumimoji="0" sz="14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4589" name="Rectangle 13">
            <a:extLst>
              <a:ext uri="{FF2B5EF4-FFF2-40B4-BE49-F238E27FC236}">
                <a16:creationId xmlns:a16="http://schemas.microsoft.com/office/drawing/2014/main" id="{409EE161-5151-6B41-900F-32F6A0408CD7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81800" y="63246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kumimoji="0" sz="1400"/>
            </a:lvl1pPr>
          </a:lstStyle>
          <a:p>
            <a:pPr>
              <a:defRPr/>
            </a:pPr>
            <a:fld id="{D9425EFB-BB8F-214D-ADC7-AC5DF4C5058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1038" name="Text Box 14">
            <a:extLst>
              <a:ext uri="{FF2B5EF4-FFF2-40B4-BE49-F238E27FC236}">
                <a16:creationId xmlns:a16="http://schemas.microsoft.com/office/drawing/2014/main" id="{FFD4FF51-CA61-5F48-BE63-7E5C7105BC3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8201025" y="0"/>
            <a:ext cx="94297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0" lang="zh-CN" altLang="en-US" sz="1000">
                <a:solidFill>
                  <a:schemeClr val="bg1"/>
                </a:solidFill>
              </a:rPr>
              <a:t>版权：孙文生</a:t>
            </a:r>
          </a:p>
        </p:txBody>
      </p:sp>
      <p:sp>
        <p:nvSpPr>
          <p:cNvPr id="1039" name="Text Box 15">
            <a:extLst>
              <a:ext uri="{FF2B5EF4-FFF2-40B4-BE49-F238E27FC236}">
                <a16:creationId xmlns:a16="http://schemas.microsoft.com/office/drawing/2014/main" id="{1C321A77-8B71-FB4B-B99C-7DE956EF614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0" y="6613525"/>
            <a:ext cx="94297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0" lang="zh-CN" altLang="en-US" sz="1000">
                <a:solidFill>
                  <a:schemeClr val="bg1"/>
                </a:solidFill>
              </a:rPr>
              <a:t>版权：孙文生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5" r:id="rId2"/>
    <p:sldLayoutId id="2147483754" r:id="rId3"/>
    <p:sldLayoutId id="2147483753" r:id="rId4"/>
    <p:sldLayoutId id="2147483752" r:id="rId5"/>
    <p:sldLayoutId id="2147483751" r:id="rId6"/>
    <p:sldLayoutId id="2147483750" r:id="rId7"/>
    <p:sldLayoutId id="2147483749" r:id="rId8"/>
    <p:sldLayoutId id="2147483748" r:id="rId9"/>
    <p:sldLayoutId id="2147483747" r:id="rId10"/>
    <p:sldLayoutId id="2147483746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隶书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隶书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隶书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隶书" pitchFamily="49" charset="-122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隶书" pitchFamily="49" charset="-122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隶书" pitchFamily="49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隶书" pitchFamily="49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隶书" pitchFamily="49" charset="-122"/>
        </a:defRPr>
      </a:lvl9pPr>
    </p:titleStyle>
    <p:bodyStyle>
      <a:lvl1pPr marL="342900" indent="-342900" algn="l" rtl="0" eaLnBrk="0" fontAlgn="base" hangingPunct="0">
        <a:lnSpc>
          <a:spcPct val="120000"/>
        </a:lnSpc>
        <a:spcBef>
          <a:spcPct val="0"/>
        </a:spcBef>
        <a:spcAft>
          <a:spcPct val="20000"/>
        </a:spcAft>
        <a:buClr>
          <a:schemeClr val="folHlink"/>
        </a:buClr>
        <a:buSzPct val="60000"/>
        <a:buFont typeface="Wingdings" pitchFamily="2" charset="2"/>
        <a:buChar char="n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lnSpc>
          <a:spcPct val="120000"/>
        </a:lnSpc>
        <a:spcBef>
          <a:spcPct val="0"/>
        </a:spcBef>
        <a:spcAft>
          <a:spcPct val="20000"/>
        </a:spcAft>
        <a:buClr>
          <a:srgbClr val="008000"/>
        </a:buClr>
        <a:buSzPct val="55000"/>
        <a:buFont typeface="Wingdings" pitchFamily="2" charset="2"/>
        <a:buChar char="n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lnSpc>
          <a:spcPct val="120000"/>
        </a:lnSpc>
        <a:spcBef>
          <a:spcPct val="0"/>
        </a:spcBef>
        <a:spcAft>
          <a:spcPct val="20000"/>
        </a:spcAft>
        <a:buClr>
          <a:srgbClr val="FF3300"/>
        </a:buClr>
        <a:buSzPct val="50000"/>
        <a:buFont typeface="Wingdings" pitchFamily="2" charset="2"/>
        <a:buChar char="n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lnSpc>
          <a:spcPct val="120000"/>
        </a:lnSpc>
        <a:spcBef>
          <a:spcPct val="0"/>
        </a:spcBef>
        <a:spcAft>
          <a:spcPct val="20000"/>
        </a:spcAft>
        <a:buClr>
          <a:srgbClr val="006666"/>
        </a:buClr>
        <a:buSzPct val="55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lnSpc>
          <a:spcPct val="120000"/>
        </a:lnSpc>
        <a:spcBef>
          <a:spcPct val="0"/>
        </a:spcBef>
        <a:spcAft>
          <a:spcPct val="20000"/>
        </a:spcAft>
        <a:buClr>
          <a:schemeClr val="accent1"/>
        </a:buClr>
        <a:buSzPct val="5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lnSpc>
          <a:spcPct val="120000"/>
        </a:lnSpc>
        <a:spcBef>
          <a:spcPct val="0"/>
        </a:spcBef>
        <a:spcAft>
          <a:spcPct val="20000"/>
        </a:spcAft>
        <a:buClr>
          <a:schemeClr val="accent1"/>
        </a:buClr>
        <a:buSzPct val="5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lnSpc>
          <a:spcPct val="120000"/>
        </a:lnSpc>
        <a:spcBef>
          <a:spcPct val="0"/>
        </a:spcBef>
        <a:spcAft>
          <a:spcPct val="20000"/>
        </a:spcAft>
        <a:buClr>
          <a:schemeClr val="accent1"/>
        </a:buClr>
        <a:buSzPct val="5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lnSpc>
          <a:spcPct val="120000"/>
        </a:lnSpc>
        <a:spcBef>
          <a:spcPct val="0"/>
        </a:spcBef>
        <a:spcAft>
          <a:spcPct val="20000"/>
        </a:spcAft>
        <a:buClr>
          <a:schemeClr val="accent1"/>
        </a:buClr>
        <a:buSzPct val="5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lnSpc>
          <a:spcPct val="120000"/>
        </a:lnSpc>
        <a:spcBef>
          <a:spcPct val="0"/>
        </a:spcBef>
        <a:spcAft>
          <a:spcPct val="20000"/>
        </a:spcAft>
        <a:buClr>
          <a:schemeClr val="accent1"/>
        </a:buClr>
        <a:buSzPct val="5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5" Type="http://schemas.openxmlformats.org/officeDocument/2006/relationships/image" Target="../media/image112.png"/><Relationship Id="rId4" Type="http://schemas.openxmlformats.org/officeDocument/2006/relationships/image" Target="../media/image111.emf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7" Type="http://schemas.openxmlformats.org/officeDocument/2006/relationships/image" Target="../media/image114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.vml"/><Relationship Id="rId6" Type="http://schemas.openxmlformats.org/officeDocument/2006/relationships/oleObject" Target="../embeddings/oleObject45.bin"/><Relationship Id="rId5" Type="http://schemas.openxmlformats.org/officeDocument/2006/relationships/image" Target="../media/image113.emf"/><Relationship Id="rId4" Type="http://schemas.openxmlformats.org/officeDocument/2006/relationships/oleObject" Target="../embeddings/oleObject44.bin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6.bin"/><Relationship Id="rId7" Type="http://schemas.openxmlformats.org/officeDocument/2006/relationships/image" Target="../media/image118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9.vml"/><Relationship Id="rId6" Type="http://schemas.openxmlformats.org/officeDocument/2006/relationships/image" Target="../media/image117.emf"/><Relationship Id="rId5" Type="http://schemas.openxmlformats.org/officeDocument/2006/relationships/oleObject" Target="../embeddings/oleObject47.bin"/><Relationship Id="rId4" Type="http://schemas.openxmlformats.org/officeDocument/2006/relationships/image" Target="../media/image116.emf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7" Type="http://schemas.openxmlformats.org/officeDocument/2006/relationships/image" Target="../media/image120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0.vml"/><Relationship Id="rId6" Type="http://schemas.openxmlformats.org/officeDocument/2006/relationships/oleObject" Target="../embeddings/oleObject49.bin"/><Relationship Id="rId5" Type="http://schemas.openxmlformats.org/officeDocument/2006/relationships/image" Target="../media/image119.emf"/><Relationship Id="rId4" Type="http://schemas.openxmlformats.org/officeDocument/2006/relationships/oleObject" Target="../embeddings/oleObject48.bin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1.vml"/><Relationship Id="rId4" Type="http://schemas.openxmlformats.org/officeDocument/2006/relationships/image" Target="../media/image121.emf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3.bin"/><Relationship Id="rId13" Type="http://schemas.openxmlformats.org/officeDocument/2006/relationships/image" Target="../media/image126.emf"/><Relationship Id="rId18" Type="http://schemas.openxmlformats.org/officeDocument/2006/relationships/oleObject" Target="../embeddings/oleObject58.bin"/><Relationship Id="rId3" Type="http://schemas.openxmlformats.org/officeDocument/2006/relationships/notesSlide" Target="../notesSlides/notesSlide24.xml"/><Relationship Id="rId7" Type="http://schemas.openxmlformats.org/officeDocument/2006/relationships/image" Target="../media/image123.emf"/><Relationship Id="rId12" Type="http://schemas.openxmlformats.org/officeDocument/2006/relationships/oleObject" Target="../embeddings/oleObject55.bin"/><Relationship Id="rId17" Type="http://schemas.openxmlformats.org/officeDocument/2006/relationships/image" Target="../media/image128.e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57.bin"/><Relationship Id="rId1" Type="http://schemas.openxmlformats.org/officeDocument/2006/relationships/vmlDrawing" Target="../drawings/vmlDrawing22.vml"/><Relationship Id="rId6" Type="http://schemas.openxmlformats.org/officeDocument/2006/relationships/oleObject" Target="../embeddings/oleObject52.bin"/><Relationship Id="rId11" Type="http://schemas.openxmlformats.org/officeDocument/2006/relationships/image" Target="../media/image125.emf"/><Relationship Id="rId5" Type="http://schemas.openxmlformats.org/officeDocument/2006/relationships/image" Target="../media/image122.emf"/><Relationship Id="rId15" Type="http://schemas.openxmlformats.org/officeDocument/2006/relationships/image" Target="../media/image127.emf"/><Relationship Id="rId10" Type="http://schemas.openxmlformats.org/officeDocument/2006/relationships/oleObject" Target="../embeddings/oleObject54.bin"/><Relationship Id="rId19" Type="http://schemas.openxmlformats.org/officeDocument/2006/relationships/image" Target="../media/image129.emf"/><Relationship Id="rId4" Type="http://schemas.openxmlformats.org/officeDocument/2006/relationships/oleObject" Target="../embeddings/oleObject51.bin"/><Relationship Id="rId9" Type="http://schemas.openxmlformats.org/officeDocument/2006/relationships/image" Target="../media/image124.emf"/><Relationship Id="rId14" Type="http://schemas.openxmlformats.org/officeDocument/2006/relationships/oleObject" Target="../embeddings/oleObject56.bin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emf"/><Relationship Id="rId3" Type="http://schemas.openxmlformats.org/officeDocument/2006/relationships/oleObject" Target="../embeddings/oleObject59.bin"/><Relationship Id="rId7" Type="http://schemas.openxmlformats.org/officeDocument/2006/relationships/oleObject" Target="../embeddings/oleObject6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3.vml"/><Relationship Id="rId6" Type="http://schemas.openxmlformats.org/officeDocument/2006/relationships/image" Target="../media/image131.emf"/><Relationship Id="rId5" Type="http://schemas.openxmlformats.org/officeDocument/2006/relationships/oleObject" Target="../embeddings/oleObject60.bin"/><Relationship Id="rId4" Type="http://schemas.openxmlformats.org/officeDocument/2006/relationships/image" Target="../media/image130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tepfpga.com/doc/quartus&#23433;&#35013;&#21450;&#37197;&#32622;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stepfpga.com/doc/&#24555;&#36895;&#19978;&#25163;step-max10" TargetMode="External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4.bin"/><Relationship Id="rId13" Type="http://schemas.openxmlformats.org/officeDocument/2006/relationships/image" Target="../media/image137.emf"/><Relationship Id="rId18" Type="http://schemas.openxmlformats.org/officeDocument/2006/relationships/oleObject" Target="../embeddings/oleObject69.bin"/><Relationship Id="rId3" Type="http://schemas.openxmlformats.org/officeDocument/2006/relationships/notesSlide" Target="../notesSlides/notesSlide25.xml"/><Relationship Id="rId7" Type="http://schemas.openxmlformats.org/officeDocument/2006/relationships/image" Target="../media/image134.emf"/><Relationship Id="rId12" Type="http://schemas.openxmlformats.org/officeDocument/2006/relationships/oleObject" Target="../embeddings/oleObject66.bin"/><Relationship Id="rId17" Type="http://schemas.openxmlformats.org/officeDocument/2006/relationships/image" Target="../media/image139.e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68.bin"/><Relationship Id="rId1" Type="http://schemas.openxmlformats.org/officeDocument/2006/relationships/vmlDrawing" Target="../drawings/vmlDrawing24.vml"/><Relationship Id="rId6" Type="http://schemas.openxmlformats.org/officeDocument/2006/relationships/oleObject" Target="../embeddings/oleObject63.bin"/><Relationship Id="rId11" Type="http://schemas.openxmlformats.org/officeDocument/2006/relationships/image" Target="../media/image136.emf"/><Relationship Id="rId5" Type="http://schemas.openxmlformats.org/officeDocument/2006/relationships/image" Target="../media/image133.emf"/><Relationship Id="rId15" Type="http://schemas.openxmlformats.org/officeDocument/2006/relationships/image" Target="../media/image138.emf"/><Relationship Id="rId10" Type="http://schemas.openxmlformats.org/officeDocument/2006/relationships/oleObject" Target="../embeddings/oleObject65.bin"/><Relationship Id="rId19" Type="http://schemas.openxmlformats.org/officeDocument/2006/relationships/image" Target="../media/image140.emf"/><Relationship Id="rId4" Type="http://schemas.openxmlformats.org/officeDocument/2006/relationships/oleObject" Target="../embeddings/oleObject62.bin"/><Relationship Id="rId9" Type="http://schemas.openxmlformats.org/officeDocument/2006/relationships/image" Target="../media/image135.emf"/><Relationship Id="rId14" Type="http://schemas.openxmlformats.org/officeDocument/2006/relationships/oleObject" Target="../embeddings/oleObject67.bin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emf"/><Relationship Id="rId3" Type="http://schemas.openxmlformats.org/officeDocument/2006/relationships/oleObject" Target="../embeddings/oleObject70.bin"/><Relationship Id="rId7" Type="http://schemas.openxmlformats.org/officeDocument/2006/relationships/oleObject" Target="../embeddings/oleObject7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5.vml"/><Relationship Id="rId6" Type="http://schemas.openxmlformats.org/officeDocument/2006/relationships/image" Target="../media/image142.emf"/><Relationship Id="rId5" Type="http://schemas.openxmlformats.org/officeDocument/2006/relationships/oleObject" Target="../embeddings/oleObject71.bin"/><Relationship Id="rId4" Type="http://schemas.openxmlformats.org/officeDocument/2006/relationships/image" Target="../media/image141.emf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emf"/><Relationship Id="rId3" Type="http://schemas.openxmlformats.org/officeDocument/2006/relationships/oleObject" Target="../embeddings/oleObject73.bin"/><Relationship Id="rId7" Type="http://schemas.openxmlformats.org/officeDocument/2006/relationships/oleObject" Target="../embeddings/oleObject7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6.vml"/><Relationship Id="rId6" Type="http://schemas.openxmlformats.org/officeDocument/2006/relationships/image" Target="../media/image145.emf"/><Relationship Id="rId5" Type="http://schemas.openxmlformats.org/officeDocument/2006/relationships/oleObject" Target="../embeddings/oleObject74.bin"/><Relationship Id="rId4" Type="http://schemas.openxmlformats.org/officeDocument/2006/relationships/image" Target="../media/image144.emf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emf"/><Relationship Id="rId3" Type="http://schemas.openxmlformats.org/officeDocument/2006/relationships/oleObject" Target="../embeddings/oleObject76.bin"/><Relationship Id="rId7" Type="http://schemas.openxmlformats.org/officeDocument/2006/relationships/oleObject" Target="../embeddings/oleObject7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7.vml"/><Relationship Id="rId6" Type="http://schemas.openxmlformats.org/officeDocument/2006/relationships/image" Target="../media/image148.emf"/><Relationship Id="rId5" Type="http://schemas.openxmlformats.org/officeDocument/2006/relationships/oleObject" Target="../embeddings/oleObject77.bin"/><Relationship Id="rId4" Type="http://schemas.openxmlformats.org/officeDocument/2006/relationships/image" Target="../media/image147.emf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.emf"/><Relationship Id="rId3" Type="http://schemas.openxmlformats.org/officeDocument/2006/relationships/oleObject" Target="../embeddings/oleObject79.bin"/><Relationship Id="rId7" Type="http://schemas.openxmlformats.org/officeDocument/2006/relationships/oleObject" Target="../embeddings/oleObject8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8.vml"/><Relationship Id="rId6" Type="http://schemas.openxmlformats.org/officeDocument/2006/relationships/image" Target="../media/image151.emf"/><Relationship Id="rId5" Type="http://schemas.openxmlformats.org/officeDocument/2006/relationships/oleObject" Target="../embeddings/oleObject80.bin"/><Relationship Id="rId4" Type="http://schemas.openxmlformats.org/officeDocument/2006/relationships/image" Target="../media/image150.emf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7" Type="http://schemas.openxmlformats.org/officeDocument/2006/relationships/image" Target="../media/image154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9.vml"/><Relationship Id="rId6" Type="http://schemas.openxmlformats.org/officeDocument/2006/relationships/oleObject" Target="../embeddings/oleObject83.bin"/><Relationship Id="rId5" Type="http://schemas.openxmlformats.org/officeDocument/2006/relationships/image" Target="../media/image153.emf"/><Relationship Id="rId4" Type="http://schemas.openxmlformats.org/officeDocument/2006/relationships/oleObject" Target="../embeddings/oleObject82.bin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7" Type="http://schemas.openxmlformats.org/officeDocument/2006/relationships/image" Target="../media/image156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0.vml"/><Relationship Id="rId6" Type="http://schemas.openxmlformats.org/officeDocument/2006/relationships/oleObject" Target="../embeddings/oleObject85.bin"/><Relationship Id="rId5" Type="http://schemas.openxmlformats.org/officeDocument/2006/relationships/image" Target="../media/image155.emf"/><Relationship Id="rId4" Type="http://schemas.openxmlformats.org/officeDocument/2006/relationships/oleObject" Target="../embeddings/oleObject84.bin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8.bin"/><Relationship Id="rId3" Type="http://schemas.openxmlformats.org/officeDocument/2006/relationships/notesSlide" Target="../notesSlides/notesSlide28.xml"/><Relationship Id="rId7" Type="http://schemas.openxmlformats.org/officeDocument/2006/relationships/image" Target="../media/image158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1.vml"/><Relationship Id="rId6" Type="http://schemas.openxmlformats.org/officeDocument/2006/relationships/oleObject" Target="../embeddings/oleObject87.bin"/><Relationship Id="rId5" Type="http://schemas.openxmlformats.org/officeDocument/2006/relationships/image" Target="../media/image157.emf"/><Relationship Id="rId4" Type="http://schemas.openxmlformats.org/officeDocument/2006/relationships/oleObject" Target="../embeddings/oleObject86.bin"/><Relationship Id="rId9" Type="http://schemas.openxmlformats.org/officeDocument/2006/relationships/image" Target="../media/image159.emf"/></Relationships>
</file>

<file path=ppt/slides/_rels/slide1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emf"/><Relationship Id="rId3" Type="http://schemas.openxmlformats.org/officeDocument/2006/relationships/oleObject" Target="../embeddings/oleObject89.bin"/><Relationship Id="rId7" Type="http://schemas.openxmlformats.org/officeDocument/2006/relationships/oleObject" Target="../embeddings/oleObject91.bin"/><Relationship Id="rId12" Type="http://schemas.openxmlformats.org/officeDocument/2006/relationships/image" Target="../media/image164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2.vml"/><Relationship Id="rId6" Type="http://schemas.openxmlformats.org/officeDocument/2006/relationships/image" Target="../media/image161.emf"/><Relationship Id="rId11" Type="http://schemas.openxmlformats.org/officeDocument/2006/relationships/oleObject" Target="../embeddings/oleObject93.bin"/><Relationship Id="rId5" Type="http://schemas.openxmlformats.org/officeDocument/2006/relationships/oleObject" Target="../embeddings/oleObject90.bin"/><Relationship Id="rId10" Type="http://schemas.openxmlformats.org/officeDocument/2006/relationships/image" Target="../media/image163.emf"/><Relationship Id="rId4" Type="http://schemas.openxmlformats.org/officeDocument/2006/relationships/image" Target="../media/image160.emf"/><Relationship Id="rId9" Type="http://schemas.openxmlformats.org/officeDocument/2006/relationships/oleObject" Target="../embeddings/oleObject92.bin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3.vml"/><Relationship Id="rId6" Type="http://schemas.openxmlformats.org/officeDocument/2006/relationships/image" Target="../media/image167.emf"/><Relationship Id="rId5" Type="http://schemas.openxmlformats.org/officeDocument/2006/relationships/oleObject" Target="../embeddings/oleObject95.bin"/><Relationship Id="rId4" Type="http://schemas.openxmlformats.org/officeDocument/2006/relationships/image" Target="../media/image166.emf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tepfpga.com/doc/altera_1led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jpeg"/><Relationship Id="rId4" Type="http://schemas.openxmlformats.org/officeDocument/2006/relationships/hyperlink" Target="http://www.stepfpga.com/doc/altera_4seg" TargetMode="External"/></Relationships>
</file>

<file path=ppt/slides/_rels/slide1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emf"/><Relationship Id="rId3" Type="http://schemas.openxmlformats.org/officeDocument/2006/relationships/oleObject" Target="../embeddings/oleObject96.bin"/><Relationship Id="rId7" Type="http://schemas.openxmlformats.org/officeDocument/2006/relationships/oleObject" Target="../embeddings/oleObject9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4.vml"/><Relationship Id="rId6" Type="http://schemas.openxmlformats.org/officeDocument/2006/relationships/image" Target="../media/image169.emf"/><Relationship Id="rId5" Type="http://schemas.openxmlformats.org/officeDocument/2006/relationships/oleObject" Target="../embeddings/oleObject97.bin"/><Relationship Id="rId4" Type="http://schemas.openxmlformats.org/officeDocument/2006/relationships/image" Target="../media/image168.emf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1.bin"/><Relationship Id="rId3" Type="http://schemas.openxmlformats.org/officeDocument/2006/relationships/notesSlide" Target="../notesSlides/notesSlide29.xml"/><Relationship Id="rId7" Type="http://schemas.openxmlformats.org/officeDocument/2006/relationships/image" Target="../media/image172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5.vml"/><Relationship Id="rId6" Type="http://schemas.openxmlformats.org/officeDocument/2006/relationships/oleObject" Target="../embeddings/oleObject100.bin"/><Relationship Id="rId11" Type="http://schemas.openxmlformats.org/officeDocument/2006/relationships/image" Target="../media/image174.emf"/><Relationship Id="rId5" Type="http://schemas.openxmlformats.org/officeDocument/2006/relationships/image" Target="../media/image171.emf"/><Relationship Id="rId10" Type="http://schemas.openxmlformats.org/officeDocument/2006/relationships/oleObject" Target="../embeddings/oleObject102.bin"/><Relationship Id="rId4" Type="http://schemas.openxmlformats.org/officeDocument/2006/relationships/oleObject" Target="../embeddings/oleObject99.bin"/><Relationship Id="rId9" Type="http://schemas.openxmlformats.org/officeDocument/2006/relationships/image" Target="../media/image173.emf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7" Type="http://schemas.openxmlformats.org/officeDocument/2006/relationships/image" Target="../media/image176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6.vml"/><Relationship Id="rId6" Type="http://schemas.openxmlformats.org/officeDocument/2006/relationships/oleObject" Target="../embeddings/oleObject104.bin"/><Relationship Id="rId5" Type="http://schemas.openxmlformats.org/officeDocument/2006/relationships/image" Target="../media/image175.emf"/><Relationship Id="rId4" Type="http://schemas.openxmlformats.org/officeDocument/2006/relationships/oleObject" Target="../embeddings/oleObject103.bin"/></Relationships>
</file>

<file path=ppt/slides/_rels/slide1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9.emf"/><Relationship Id="rId3" Type="http://schemas.openxmlformats.org/officeDocument/2006/relationships/oleObject" Target="../embeddings/oleObject105.bin"/><Relationship Id="rId7" Type="http://schemas.openxmlformats.org/officeDocument/2006/relationships/oleObject" Target="../embeddings/oleObject10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7.vml"/><Relationship Id="rId6" Type="http://schemas.openxmlformats.org/officeDocument/2006/relationships/image" Target="../media/image178.emf"/><Relationship Id="rId5" Type="http://schemas.openxmlformats.org/officeDocument/2006/relationships/oleObject" Target="../embeddings/oleObject106.bin"/><Relationship Id="rId10" Type="http://schemas.openxmlformats.org/officeDocument/2006/relationships/image" Target="../media/image180.emf"/><Relationship Id="rId4" Type="http://schemas.openxmlformats.org/officeDocument/2006/relationships/image" Target="../media/image177.emf"/><Relationship Id="rId9" Type="http://schemas.openxmlformats.org/officeDocument/2006/relationships/oleObject" Target="../embeddings/oleObject108.bin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8.vml"/><Relationship Id="rId6" Type="http://schemas.openxmlformats.org/officeDocument/2006/relationships/image" Target="../media/image182.emf"/><Relationship Id="rId5" Type="http://schemas.openxmlformats.org/officeDocument/2006/relationships/oleObject" Target="../embeddings/oleObject110.bin"/><Relationship Id="rId4" Type="http://schemas.openxmlformats.org/officeDocument/2006/relationships/image" Target="../media/image181.emf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9.vml"/><Relationship Id="rId6" Type="http://schemas.openxmlformats.org/officeDocument/2006/relationships/image" Target="../media/image184.emf"/><Relationship Id="rId5" Type="http://schemas.openxmlformats.org/officeDocument/2006/relationships/oleObject" Target="../embeddings/oleObject112.bin"/><Relationship Id="rId4" Type="http://schemas.openxmlformats.org/officeDocument/2006/relationships/image" Target="../media/image183.emf"/></Relationships>
</file>

<file path=ppt/slides/_rels/slide1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3.emf"/><Relationship Id="rId3" Type="http://schemas.openxmlformats.org/officeDocument/2006/relationships/oleObject" Target="../embeddings/oleObject113.bin"/><Relationship Id="rId7" Type="http://schemas.openxmlformats.org/officeDocument/2006/relationships/oleObject" Target="../embeddings/oleObject11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0.vml"/><Relationship Id="rId6" Type="http://schemas.openxmlformats.org/officeDocument/2006/relationships/image" Target="../media/image186.emf"/><Relationship Id="rId5" Type="http://schemas.openxmlformats.org/officeDocument/2006/relationships/oleObject" Target="../embeddings/oleObject114.bin"/><Relationship Id="rId10" Type="http://schemas.openxmlformats.org/officeDocument/2006/relationships/image" Target="../media/image184.emf"/><Relationship Id="rId4" Type="http://schemas.openxmlformats.org/officeDocument/2006/relationships/image" Target="../media/image185.emf"/><Relationship Id="rId9" Type="http://schemas.openxmlformats.org/officeDocument/2006/relationships/oleObject" Target="../embeddings/oleObject116.bin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tepfpga.com/doc/altera_7deb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://www.stepfpga.com/doc/altera_9breath" TargetMode="External"/><Relationship Id="rId4" Type="http://schemas.openxmlformats.org/officeDocument/2006/relationships/hyperlink" Target="http://www.stepfpga.com/doc/altera_6led" TargetMode="External"/></Relationships>
</file>

<file path=ppt/slides/_rels/slide14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19.bin"/><Relationship Id="rId3" Type="http://schemas.openxmlformats.org/officeDocument/2006/relationships/notesSlide" Target="../notesSlides/notesSlide32.xml"/><Relationship Id="rId7" Type="http://schemas.openxmlformats.org/officeDocument/2006/relationships/image" Target="../media/image188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1.vml"/><Relationship Id="rId6" Type="http://schemas.openxmlformats.org/officeDocument/2006/relationships/oleObject" Target="../embeddings/oleObject118.bin"/><Relationship Id="rId11" Type="http://schemas.openxmlformats.org/officeDocument/2006/relationships/image" Target="../media/image190.emf"/><Relationship Id="rId5" Type="http://schemas.openxmlformats.org/officeDocument/2006/relationships/image" Target="../media/image187.emf"/><Relationship Id="rId10" Type="http://schemas.openxmlformats.org/officeDocument/2006/relationships/oleObject" Target="../embeddings/oleObject120.bin"/><Relationship Id="rId4" Type="http://schemas.openxmlformats.org/officeDocument/2006/relationships/oleObject" Target="../embeddings/oleObject117.bin"/><Relationship Id="rId9" Type="http://schemas.openxmlformats.org/officeDocument/2006/relationships/image" Target="../media/image189.emf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2.vml"/><Relationship Id="rId6" Type="http://schemas.openxmlformats.org/officeDocument/2006/relationships/image" Target="../media/image192.emf"/><Relationship Id="rId5" Type="http://schemas.openxmlformats.org/officeDocument/2006/relationships/oleObject" Target="../embeddings/oleObject122.bin"/><Relationship Id="rId4" Type="http://schemas.openxmlformats.org/officeDocument/2006/relationships/image" Target="../media/image191.emf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jpeg"/><Relationship Id="rId4" Type="http://schemas.openxmlformats.org/officeDocument/2006/relationships/image" Target="../media/image18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jpeg"/><Relationship Id="rId4" Type="http://schemas.openxmlformats.org/officeDocument/2006/relationships/image" Target="../media/image1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jpeg"/><Relationship Id="rId4" Type="http://schemas.openxmlformats.org/officeDocument/2006/relationships/image" Target="../media/image30.jpe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46.e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47.e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48.em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54.em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55.emf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56.emf"/><Relationship Id="rId5" Type="http://schemas.openxmlformats.org/officeDocument/2006/relationships/oleObject" Target="../embeddings/oleObject7.bin"/><Relationship Id="rId4" Type="http://schemas.openxmlformats.org/officeDocument/2006/relationships/image" Target="../media/image55.emf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oleObject" Target="../embeddings/oleObject8.bin"/><Relationship Id="rId7" Type="http://schemas.openxmlformats.org/officeDocument/2006/relationships/image" Target="../media/image59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9.bin"/><Relationship Id="rId5" Type="http://schemas.openxmlformats.org/officeDocument/2006/relationships/image" Target="../media/image60.png"/><Relationship Id="rId4" Type="http://schemas.openxmlformats.org/officeDocument/2006/relationships/image" Target="../media/image58.emf"/><Relationship Id="rId9" Type="http://schemas.openxmlformats.org/officeDocument/2006/relationships/image" Target="../media/image62.pn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oleObject" Target="../embeddings/oleObject10.bin"/><Relationship Id="rId7" Type="http://schemas.openxmlformats.org/officeDocument/2006/relationships/image" Target="../media/image64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11.bin"/><Relationship Id="rId5" Type="http://schemas.openxmlformats.org/officeDocument/2006/relationships/image" Target="../media/image65.png"/><Relationship Id="rId4" Type="http://schemas.openxmlformats.org/officeDocument/2006/relationships/image" Target="../media/image58.emf"/><Relationship Id="rId9" Type="http://schemas.openxmlformats.org/officeDocument/2006/relationships/image" Target="../media/image67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emf"/><Relationship Id="rId3" Type="http://schemas.openxmlformats.org/officeDocument/2006/relationships/oleObject" Target="../embeddings/oleObject12.bin"/><Relationship Id="rId7" Type="http://schemas.openxmlformats.org/officeDocument/2006/relationships/oleObject" Target="../embeddings/oleObject1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58.emf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oleObject" Target="../embeddings/oleObject14.bin"/><Relationship Id="rId7" Type="http://schemas.openxmlformats.org/officeDocument/2006/relationships/image" Target="../media/image7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15.bin"/><Relationship Id="rId11" Type="http://schemas.openxmlformats.org/officeDocument/2006/relationships/image" Target="../media/image76.png"/><Relationship Id="rId5" Type="http://schemas.openxmlformats.org/officeDocument/2006/relationships/image" Target="../media/image74.png"/><Relationship Id="rId10" Type="http://schemas.openxmlformats.org/officeDocument/2006/relationships/image" Target="../media/image73.png"/><Relationship Id="rId4" Type="http://schemas.openxmlformats.org/officeDocument/2006/relationships/image" Target="../media/image71.png"/><Relationship Id="rId9" Type="http://schemas.openxmlformats.org/officeDocument/2006/relationships/oleObject" Target="../embeddings/oleObject16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pencores.org/" TargetMode="External"/><Relationship Id="rId7" Type="http://schemas.openxmlformats.org/officeDocument/2006/relationships/image" Target="../media/image11.png"/><Relationship Id="rId2" Type="http://schemas.openxmlformats.org/officeDocument/2006/relationships/hyperlink" Target="http://www.stepfpga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hyperlink" Target="http://pan.baidu.com/s/1o8CuiU2" TargetMode="External"/><Relationship Id="rId4" Type="http://schemas.openxmlformats.org/officeDocument/2006/relationships/hyperlink" Target="https://www.intel.cn/content/www/cn/zh/software/programmable/quartus-prime/download.html" TargetMode="External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78.png"/><Relationship Id="rId7" Type="http://schemas.openxmlformats.org/officeDocument/2006/relationships/image" Target="../media/image82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emf"/><Relationship Id="rId13" Type="http://schemas.openxmlformats.org/officeDocument/2006/relationships/oleObject" Target="../embeddings/oleObject22.bin"/><Relationship Id="rId18" Type="http://schemas.openxmlformats.org/officeDocument/2006/relationships/image" Target="../media/image91.emf"/><Relationship Id="rId26" Type="http://schemas.openxmlformats.org/officeDocument/2006/relationships/image" Target="../media/image95.emf"/><Relationship Id="rId3" Type="http://schemas.openxmlformats.org/officeDocument/2006/relationships/oleObject" Target="../embeddings/oleObject17.bin"/><Relationship Id="rId21" Type="http://schemas.openxmlformats.org/officeDocument/2006/relationships/oleObject" Target="../embeddings/oleObject26.bin"/><Relationship Id="rId7" Type="http://schemas.openxmlformats.org/officeDocument/2006/relationships/oleObject" Target="../embeddings/oleObject19.bin"/><Relationship Id="rId12" Type="http://schemas.openxmlformats.org/officeDocument/2006/relationships/image" Target="../media/image88.emf"/><Relationship Id="rId17" Type="http://schemas.openxmlformats.org/officeDocument/2006/relationships/oleObject" Target="../embeddings/oleObject24.bin"/><Relationship Id="rId25" Type="http://schemas.openxmlformats.org/officeDocument/2006/relationships/oleObject" Target="../embeddings/oleObject28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90.emf"/><Relationship Id="rId20" Type="http://schemas.openxmlformats.org/officeDocument/2006/relationships/image" Target="../media/image92.emf"/><Relationship Id="rId1" Type="http://schemas.openxmlformats.org/officeDocument/2006/relationships/vmlDrawing" Target="../drawings/vmlDrawing11.vml"/><Relationship Id="rId6" Type="http://schemas.openxmlformats.org/officeDocument/2006/relationships/image" Target="../media/image85.emf"/><Relationship Id="rId11" Type="http://schemas.openxmlformats.org/officeDocument/2006/relationships/oleObject" Target="../embeddings/oleObject21.bin"/><Relationship Id="rId24" Type="http://schemas.openxmlformats.org/officeDocument/2006/relationships/image" Target="../media/image94.emf"/><Relationship Id="rId5" Type="http://schemas.openxmlformats.org/officeDocument/2006/relationships/oleObject" Target="../embeddings/oleObject18.bin"/><Relationship Id="rId15" Type="http://schemas.openxmlformats.org/officeDocument/2006/relationships/oleObject" Target="../embeddings/oleObject23.bin"/><Relationship Id="rId23" Type="http://schemas.openxmlformats.org/officeDocument/2006/relationships/oleObject" Target="../embeddings/oleObject27.bin"/><Relationship Id="rId28" Type="http://schemas.openxmlformats.org/officeDocument/2006/relationships/image" Target="../media/image96.emf"/><Relationship Id="rId10" Type="http://schemas.openxmlformats.org/officeDocument/2006/relationships/image" Target="../media/image87.emf"/><Relationship Id="rId19" Type="http://schemas.openxmlformats.org/officeDocument/2006/relationships/oleObject" Target="../embeddings/oleObject25.bin"/><Relationship Id="rId4" Type="http://schemas.openxmlformats.org/officeDocument/2006/relationships/image" Target="../media/image84.emf"/><Relationship Id="rId9" Type="http://schemas.openxmlformats.org/officeDocument/2006/relationships/oleObject" Target="../embeddings/oleObject20.bin"/><Relationship Id="rId14" Type="http://schemas.openxmlformats.org/officeDocument/2006/relationships/image" Target="../media/image89.emf"/><Relationship Id="rId22" Type="http://schemas.openxmlformats.org/officeDocument/2006/relationships/image" Target="../media/image93.emf"/><Relationship Id="rId27" Type="http://schemas.openxmlformats.org/officeDocument/2006/relationships/oleObject" Target="../embeddings/oleObject29.bin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99.emf"/><Relationship Id="rId5" Type="http://schemas.openxmlformats.org/officeDocument/2006/relationships/oleObject" Target="../embeddings/oleObject31.bin"/><Relationship Id="rId4" Type="http://schemas.openxmlformats.org/officeDocument/2006/relationships/image" Target="../media/image98.emf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4" Type="http://schemas.openxmlformats.org/officeDocument/2006/relationships/image" Target="../media/image100.emf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102.emf"/><Relationship Id="rId5" Type="http://schemas.openxmlformats.org/officeDocument/2006/relationships/oleObject" Target="../embeddings/oleObject34.bin"/><Relationship Id="rId4" Type="http://schemas.openxmlformats.org/officeDocument/2006/relationships/image" Target="../media/image101.emf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4" Type="http://schemas.openxmlformats.org/officeDocument/2006/relationships/image" Target="../media/image103.emf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emf"/><Relationship Id="rId13" Type="http://schemas.openxmlformats.org/officeDocument/2006/relationships/oleObject" Target="../embeddings/oleObject41.bin"/><Relationship Id="rId3" Type="http://schemas.openxmlformats.org/officeDocument/2006/relationships/oleObject" Target="../embeddings/oleObject36.bin"/><Relationship Id="rId7" Type="http://schemas.openxmlformats.org/officeDocument/2006/relationships/oleObject" Target="../embeddings/oleObject38.bin"/><Relationship Id="rId12" Type="http://schemas.openxmlformats.org/officeDocument/2006/relationships/image" Target="../media/image108.em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10.emf"/><Relationship Id="rId1" Type="http://schemas.openxmlformats.org/officeDocument/2006/relationships/vmlDrawing" Target="../drawings/vmlDrawing16.vml"/><Relationship Id="rId6" Type="http://schemas.openxmlformats.org/officeDocument/2006/relationships/image" Target="../media/image105.emf"/><Relationship Id="rId11" Type="http://schemas.openxmlformats.org/officeDocument/2006/relationships/oleObject" Target="../embeddings/oleObject40.bin"/><Relationship Id="rId5" Type="http://schemas.openxmlformats.org/officeDocument/2006/relationships/oleObject" Target="../embeddings/oleObject37.bin"/><Relationship Id="rId15" Type="http://schemas.openxmlformats.org/officeDocument/2006/relationships/oleObject" Target="../embeddings/oleObject42.bin"/><Relationship Id="rId10" Type="http://schemas.openxmlformats.org/officeDocument/2006/relationships/image" Target="../media/image107.emf"/><Relationship Id="rId4" Type="http://schemas.openxmlformats.org/officeDocument/2006/relationships/image" Target="../media/image104.emf"/><Relationship Id="rId9" Type="http://schemas.openxmlformats.org/officeDocument/2006/relationships/oleObject" Target="../embeddings/oleObject39.bin"/><Relationship Id="rId14" Type="http://schemas.openxmlformats.org/officeDocument/2006/relationships/image" Target="../media/image109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3">
            <a:extLst>
              <a:ext uri="{FF2B5EF4-FFF2-40B4-BE49-F238E27FC236}">
                <a16:creationId xmlns:a16="http://schemas.microsoft.com/office/drawing/2014/main" id="{55A94B46-141C-9041-B47C-3A6727906BB3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990600" y="1219200"/>
            <a:ext cx="7772400" cy="1676400"/>
          </a:xfrm>
        </p:spPr>
        <p:txBody>
          <a:bodyPr/>
          <a:lstStyle/>
          <a:p>
            <a:pPr algn="ctr" eaLnBrk="1" hangingPunct="1">
              <a:lnSpc>
                <a:spcPct val="120000"/>
              </a:lnSpc>
              <a:spcAft>
                <a:spcPct val="20000"/>
              </a:spcAft>
            </a:pPr>
            <a:r>
              <a:rPr lang="zh-CN" altLang="en-US" sz="6000" b="1" dirty="0">
                <a:solidFill>
                  <a:schemeClr val="tx1"/>
                </a:solidFill>
              </a:rPr>
              <a:t>数字系统设计</a:t>
            </a:r>
            <a:br>
              <a:rPr lang="en-US" altLang="zh-CN" sz="6000" b="1" dirty="0">
                <a:solidFill>
                  <a:schemeClr val="tx1"/>
                </a:solidFill>
              </a:rPr>
            </a:br>
            <a:r>
              <a:rPr lang="zh-CN" altLang="en-US" sz="2200" dirty="0">
                <a:solidFill>
                  <a:schemeClr val="tx1"/>
                </a:solidFill>
                <a:latin typeface="+mn-lt"/>
                <a:ea typeface="Yuanti SC" panose="02010600040101010101" pitchFamily="2" charset="-122"/>
              </a:rPr>
              <a:t>原</a:t>
            </a:r>
            <a:r>
              <a:rPr lang="en-US" altLang="zh-CN" sz="2200" dirty="0">
                <a:solidFill>
                  <a:schemeClr val="tx1"/>
                </a:solidFill>
                <a:latin typeface="+mn-lt"/>
                <a:ea typeface="Yuanti SC" panose="02010600040101010101" pitchFamily="2" charset="-122"/>
              </a:rPr>
              <a:t>《</a:t>
            </a:r>
            <a:r>
              <a:rPr lang="zh-CN" altLang="en-US" sz="2200" dirty="0">
                <a:solidFill>
                  <a:schemeClr val="tx1"/>
                </a:solidFill>
                <a:latin typeface="+mn-lt"/>
                <a:ea typeface="Yuanti SC" panose="02010600040101010101" pitchFamily="2" charset="-122"/>
              </a:rPr>
              <a:t>数字电路与逻辑设计</a:t>
            </a:r>
            <a:r>
              <a:rPr lang="en-US" altLang="zh-CN" sz="2200" dirty="0">
                <a:solidFill>
                  <a:schemeClr val="tx1"/>
                </a:solidFill>
                <a:latin typeface="+mn-lt"/>
                <a:ea typeface="Yuanti SC" panose="02010600040101010101" pitchFamily="2" charset="-122"/>
              </a:rPr>
              <a:t>》</a:t>
            </a:r>
            <a:endParaRPr lang="zh-CN" altLang="en-US" sz="2200" dirty="0">
              <a:solidFill>
                <a:schemeClr val="tx1"/>
              </a:solidFill>
              <a:latin typeface="+mn-lt"/>
              <a:ea typeface="Yuanti SC" panose="02010600040101010101" pitchFamily="2" charset="-122"/>
            </a:endParaRPr>
          </a:p>
        </p:txBody>
      </p:sp>
      <p:sp>
        <p:nvSpPr>
          <p:cNvPr id="5123" name="Rectangle 6">
            <a:extLst>
              <a:ext uri="{FF2B5EF4-FFF2-40B4-BE49-F238E27FC236}">
                <a16:creationId xmlns:a16="http://schemas.microsoft.com/office/drawing/2014/main" id="{0FDA30E1-0304-ED46-932A-6C3A59C22362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2438400" y="3429000"/>
            <a:ext cx="6324600" cy="1600200"/>
          </a:xfrm>
          <a:noFill/>
        </p:spPr>
        <p:txBody>
          <a:bodyPr/>
          <a:lstStyle/>
          <a:p>
            <a:pPr algn="r" eaLnBrk="1" hangingPunct="1"/>
            <a:r>
              <a:rPr lang="zh-CN" altLang="en-US" sz="3600" b="1" dirty="0">
                <a:ea typeface="黑体" panose="02010609060101010101" pitchFamily="49" charset="-122"/>
              </a:rPr>
              <a:t>第</a:t>
            </a:r>
            <a:r>
              <a:rPr lang="en-US" altLang="zh-CN" sz="3600" b="1" dirty="0">
                <a:ea typeface="黑体" panose="02010609060101010101" pitchFamily="49" charset="-122"/>
              </a:rPr>
              <a:t>00</a:t>
            </a:r>
            <a:r>
              <a:rPr lang="zh-CN" altLang="en-US" sz="3600" b="1" dirty="0">
                <a:ea typeface="黑体" panose="02010609060101010101" pitchFamily="49" charset="-122"/>
              </a:rPr>
              <a:t>章 绪论</a:t>
            </a:r>
            <a:endParaRPr lang="en-US" altLang="zh-CN" sz="3600" b="1" dirty="0">
              <a:ea typeface="黑体" panose="02010609060101010101" pitchFamily="49" charset="-122"/>
            </a:endParaRPr>
          </a:p>
          <a:p>
            <a:pPr algn="r" eaLnBrk="1" hangingPunct="1"/>
            <a:r>
              <a:rPr lang="zh-CN" altLang="en-US" sz="2400" dirty="0">
                <a:ea typeface="隶书" panose="02010509060101010101" pitchFamily="49" charset="-122"/>
              </a:rPr>
              <a:t>孙文生</a:t>
            </a:r>
          </a:p>
        </p:txBody>
      </p:sp>
      <p:pic>
        <p:nvPicPr>
          <p:cNvPr id="5125" name="Picture 1033">
            <a:extLst>
              <a:ext uri="{FF2B5EF4-FFF2-40B4-BE49-F238E27FC236}">
                <a16:creationId xmlns:a16="http://schemas.microsoft.com/office/drawing/2014/main" id="{623323BF-0548-6046-98CF-2A46ECB4B2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810000"/>
            <a:ext cx="1812925" cy="259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6" name="图片 2">
            <a:extLst>
              <a:ext uri="{FF2B5EF4-FFF2-40B4-BE49-F238E27FC236}">
                <a16:creationId xmlns:a16="http://schemas.microsoft.com/office/drawing/2014/main" id="{FACA008B-40B8-124B-A1CE-DDA16904F0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9463" y="3886200"/>
            <a:ext cx="1836737" cy="259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AFDED915-F5FD-D043-A1C1-256C7AB01284}"/>
              </a:ext>
            </a:extLst>
          </p:cNvPr>
          <p:cNvSpPr/>
          <p:nvPr/>
        </p:nvSpPr>
        <p:spPr>
          <a:xfrm>
            <a:off x="5364088" y="6444044"/>
            <a:ext cx="37444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800" dirty="0">
                <a:solidFill>
                  <a:schemeClr val="tx1"/>
                </a:solidFill>
                <a:ea typeface="楷体_GB2312" pitchFamily="49" charset="-122"/>
              </a:rPr>
              <a:t>北京邮电大学 信息与通信工程学院 </a:t>
            </a:r>
            <a:endParaRPr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539803226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1" name="Picture 7" descr="D:\Sunws2018\FPGAAltera\小脚丫STEP-MAX10硬件结构a.jpg">
            <a:extLst>
              <a:ext uri="{FF2B5EF4-FFF2-40B4-BE49-F238E27FC236}">
                <a16:creationId xmlns:a16="http://schemas.microsoft.com/office/drawing/2014/main" id="{08260B36-159A-AF41-A47E-A49276A175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33538"/>
            <a:ext cx="4060825" cy="1947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2" name="Rectangle 2">
            <a:extLst>
              <a:ext uri="{FF2B5EF4-FFF2-40B4-BE49-F238E27FC236}">
                <a16:creationId xmlns:a16="http://schemas.microsoft.com/office/drawing/2014/main" id="{B725C106-6DEC-914B-A64F-5CC670C80B9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/>
              <a:t>小脚丫</a:t>
            </a:r>
            <a:r>
              <a:rPr lang="en-US" altLang="zh-CN" sz="3600"/>
              <a:t>FPGA</a:t>
            </a:r>
            <a:r>
              <a:rPr lang="zh-CN" altLang="en-US" sz="3600"/>
              <a:t>开发板管脚定义速查表</a:t>
            </a:r>
          </a:p>
        </p:txBody>
      </p:sp>
      <p:pic>
        <p:nvPicPr>
          <p:cNvPr id="15366" name="Picture 6">
            <a:extLst>
              <a:ext uri="{FF2B5EF4-FFF2-40B4-BE49-F238E27FC236}">
                <a16:creationId xmlns:a16="http://schemas.microsoft.com/office/drawing/2014/main" id="{3B093B9B-ABE3-B145-8DE3-D40BF7E0BE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1524000"/>
            <a:ext cx="5105400" cy="4965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25604" name="Picture 8" descr="D:\Sunws2018\FPGAAltera\小脚丫STEP-MAX10硬件结构b.jpg">
            <a:extLst>
              <a:ext uri="{FF2B5EF4-FFF2-40B4-BE49-F238E27FC236}">
                <a16:creationId xmlns:a16="http://schemas.microsoft.com/office/drawing/2014/main" id="{BECC7A50-D2D4-D147-9C0A-38F143504C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4211638"/>
            <a:ext cx="2895600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7052462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026">
            <a:extLst>
              <a:ext uri="{FF2B5EF4-FFF2-40B4-BE49-F238E27FC236}">
                <a16:creationId xmlns:a16="http://schemas.microsoft.com/office/drawing/2014/main" id="{7BDFB8EB-D941-8842-8960-3CA55278936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 b="1">
                <a:solidFill>
                  <a:schemeClr val="tx1"/>
                </a:solidFill>
              </a:rPr>
              <a:t>1.2.4 </a:t>
            </a:r>
            <a:r>
              <a:rPr lang="zh-CN" altLang="en-US" sz="3600" b="1">
                <a:solidFill>
                  <a:schemeClr val="tx1"/>
                </a:solidFill>
              </a:rPr>
              <a:t>逻辑代数的常用公式</a:t>
            </a:r>
          </a:p>
        </p:txBody>
      </p:sp>
      <p:sp>
        <p:nvSpPr>
          <p:cNvPr id="84995" name="Rectangle 3">
            <a:extLst>
              <a:ext uri="{FF2B5EF4-FFF2-40B4-BE49-F238E27FC236}">
                <a16:creationId xmlns:a16="http://schemas.microsoft.com/office/drawing/2014/main" id="{6F7EB97B-69BE-484B-944B-685C383DAF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2688" y="1219200"/>
            <a:ext cx="4303712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8000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FF3300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rgbClr val="006666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r>
              <a:rPr lang="zh-CN" altLang="en-US" sz="2800" b="1">
                <a:ea typeface="隶书" panose="02010509060101010101" pitchFamily="49" charset="-122"/>
              </a:rPr>
              <a:t>异或</a:t>
            </a:r>
            <a:r>
              <a:rPr lang="en-US" altLang="zh-CN" sz="2800" b="1">
                <a:ea typeface="隶书" panose="02010509060101010101" pitchFamily="49" charset="-122"/>
              </a:rPr>
              <a:t>/</a:t>
            </a:r>
            <a:r>
              <a:rPr lang="zh-CN" altLang="en-US" sz="2800" b="1">
                <a:ea typeface="隶书" panose="02010509060101010101" pitchFamily="49" charset="-122"/>
              </a:rPr>
              <a:t>同或逻辑运算</a:t>
            </a:r>
            <a:r>
              <a:rPr lang="zh-CN" altLang="en-US" sz="2800">
                <a:ea typeface="黑体" panose="02010609060101010101" pitchFamily="49" charset="-122"/>
              </a:rPr>
              <a:t> </a:t>
            </a:r>
          </a:p>
        </p:txBody>
      </p:sp>
      <p:sp>
        <p:nvSpPr>
          <p:cNvPr id="16389" name="Text Box 5">
            <a:extLst>
              <a:ext uri="{FF2B5EF4-FFF2-40B4-BE49-F238E27FC236}">
                <a16:creationId xmlns:a16="http://schemas.microsoft.com/office/drawing/2014/main" id="{5E3D2874-D4ED-8541-8DC4-1D449BAAA8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5654675"/>
            <a:ext cx="7696200" cy="962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8000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FF3300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rgbClr val="006666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200" b="1"/>
              <a:t>        </a:t>
            </a:r>
            <a:r>
              <a:rPr lang="zh-CN" altLang="en-US" sz="2200" b="1">
                <a:solidFill>
                  <a:schemeClr val="hlink"/>
                </a:solidFill>
              </a:rPr>
              <a:t>异或逻辑</a:t>
            </a:r>
            <a:r>
              <a:rPr lang="zh-CN" altLang="en-US" sz="2200" b="1"/>
              <a:t>运算的结果与输入变量中取值为</a:t>
            </a:r>
            <a:r>
              <a:rPr lang="en-US" altLang="zh-CN" sz="2200" b="1">
                <a:solidFill>
                  <a:schemeClr val="hlink"/>
                </a:solidFill>
              </a:rPr>
              <a:t>1</a:t>
            </a:r>
            <a:r>
              <a:rPr lang="zh-CN" altLang="en-US" sz="2200" b="1">
                <a:solidFill>
                  <a:schemeClr val="hlink"/>
                </a:solidFill>
              </a:rPr>
              <a:t>的个数</a:t>
            </a:r>
            <a:r>
              <a:rPr lang="zh-CN" altLang="en-US" sz="2200" b="1"/>
              <a:t>有关，变量取值为</a:t>
            </a:r>
            <a:r>
              <a:rPr lang="en-US" altLang="zh-CN" sz="2200" b="1"/>
              <a:t>1</a:t>
            </a:r>
            <a:r>
              <a:rPr lang="zh-CN" altLang="en-US" sz="2200" b="1"/>
              <a:t>的个数为奇数，则输出为</a:t>
            </a:r>
            <a:r>
              <a:rPr lang="en-US" altLang="zh-CN" sz="2200" b="1"/>
              <a:t>1; </a:t>
            </a:r>
            <a:r>
              <a:rPr lang="zh-CN" altLang="en-US" sz="2200" b="1"/>
              <a:t>否则，输出为</a:t>
            </a:r>
            <a:r>
              <a:rPr lang="en-US" altLang="zh-CN" sz="2200" b="1"/>
              <a:t>0</a:t>
            </a:r>
            <a:r>
              <a:rPr lang="zh-CN" altLang="en-US" sz="2200" b="1"/>
              <a:t>。</a:t>
            </a:r>
          </a:p>
        </p:txBody>
      </p:sp>
      <p:sp>
        <p:nvSpPr>
          <p:cNvPr id="84997" name="Rectangle 6">
            <a:extLst>
              <a:ext uri="{FF2B5EF4-FFF2-40B4-BE49-F238E27FC236}">
                <a16:creationId xmlns:a16="http://schemas.microsoft.com/office/drawing/2014/main" id="{E6D78469-9CE7-3949-947A-F644958FA2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1400" y="4953000"/>
            <a:ext cx="685800" cy="7620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8000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FF3300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rgbClr val="006666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</a:pPr>
            <a:endParaRPr lang="zh-CN" altLang="zh-CN" sz="2400">
              <a:latin typeface="Tahoma" panose="020B0604030504040204" pitchFamily="34" charset="0"/>
            </a:endParaRPr>
          </a:p>
        </p:txBody>
      </p:sp>
      <p:graphicFrame>
        <p:nvGraphicFramePr>
          <p:cNvPr id="84998" name="Object 8">
            <a:extLst>
              <a:ext uri="{FF2B5EF4-FFF2-40B4-BE49-F238E27FC236}">
                <a16:creationId xmlns:a16="http://schemas.microsoft.com/office/drawing/2014/main" id="{ED1C9EBF-D389-FA4A-816F-34988892DAD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676400" y="1897063"/>
          <a:ext cx="5486400" cy="2598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005" name="公式" r:id="rId3" imgW="57340500" imgH="27203400" progId="Equation.3">
                  <p:embed/>
                </p:oleObj>
              </mc:Choice>
              <mc:Fallback>
                <p:oleObj name="公式" r:id="rId3" imgW="57340500" imgH="2720340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6400" y="1897063"/>
                        <a:ext cx="5486400" cy="2598737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4999" name="Picture 1039">
            <a:extLst>
              <a:ext uri="{FF2B5EF4-FFF2-40B4-BE49-F238E27FC236}">
                <a16:creationId xmlns:a16="http://schemas.microsoft.com/office/drawing/2014/main" id="{4F3D3F9E-098E-F04F-ACC8-B48B644986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4567238"/>
            <a:ext cx="4800600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89" grpId="0" autoUpdateAnimBg="0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>
            <a:extLst>
              <a:ext uri="{FF2B5EF4-FFF2-40B4-BE49-F238E27FC236}">
                <a16:creationId xmlns:a16="http://schemas.microsoft.com/office/drawing/2014/main" id="{D0197524-5049-F943-802A-E7AEF51CC1A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 b="1">
                <a:solidFill>
                  <a:schemeClr val="tx1"/>
                </a:solidFill>
              </a:rPr>
              <a:t>1.2.5 </a:t>
            </a:r>
            <a:r>
              <a:rPr lang="zh-CN" altLang="en-US" sz="3600" b="1">
                <a:solidFill>
                  <a:schemeClr val="tx1"/>
                </a:solidFill>
              </a:rPr>
              <a:t>正逻辑和负逻辑</a:t>
            </a:r>
          </a:p>
        </p:txBody>
      </p:sp>
      <p:sp>
        <p:nvSpPr>
          <p:cNvPr id="111619" name="Text Box 3">
            <a:extLst>
              <a:ext uri="{FF2B5EF4-FFF2-40B4-BE49-F238E27FC236}">
                <a16:creationId xmlns:a16="http://schemas.microsoft.com/office/drawing/2014/main" id="{F73908B4-1716-3248-ACD0-9FC90F3181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1371600"/>
            <a:ext cx="5029200" cy="162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8000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FF3300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rgbClr val="006666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100" b="1"/>
              <a:t>        </a:t>
            </a:r>
            <a:r>
              <a:rPr lang="zh-CN" altLang="en-US" sz="2100" b="1"/>
              <a:t>通常，用逻辑</a:t>
            </a:r>
            <a:r>
              <a:rPr lang="en-US" altLang="zh-CN" sz="2100" b="1"/>
              <a:t>0</a:t>
            </a:r>
            <a:r>
              <a:rPr lang="zh-CN" altLang="en-US" sz="2100" b="1"/>
              <a:t>表示低电平、逻辑</a:t>
            </a:r>
            <a:r>
              <a:rPr lang="en-US" altLang="zh-CN" sz="2100" b="1"/>
              <a:t>1</a:t>
            </a:r>
            <a:r>
              <a:rPr lang="zh-CN" altLang="en-US" sz="2100" b="1"/>
              <a:t>表示高电平，这种逻辑赋值关系称为</a:t>
            </a:r>
            <a:r>
              <a:rPr lang="zh-CN" altLang="en-US" sz="2100" b="1">
                <a:solidFill>
                  <a:schemeClr val="hlink"/>
                </a:solidFill>
              </a:rPr>
              <a:t>正逻辑</a:t>
            </a:r>
            <a:r>
              <a:rPr lang="zh-CN" altLang="en-US" sz="2100" b="1"/>
              <a:t>。反之，若用逻辑</a:t>
            </a:r>
            <a:r>
              <a:rPr lang="en-US" altLang="zh-CN" sz="2100" b="1"/>
              <a:t>0</a:t>
            </a:r>
            <a:r>
              <a:rPr lang="zh-CN" altLang="en-US" sz="2100" b="1"/>
              <a:t>表示高电平、逻辑</a:t>
            </a:r>
            <a:r>
              <a:rPr lang="en-US" altLang="zh-CN" sz="2100" b="1"/>
              <a:t>1</a:t>
            </a:r>
            <a:r>
              <a:rPr lang="zh-CN" altLang="en-US" sz="2100" b="1"/>
              <a:t>表示低电平，则称为</a:t>
            </a:r>
            <a:r>
              <a:rPr lang="zh-CN" altLang="en-US" sz="2100" b="1">
                <a:solidFill>
                  <a:schemeClr val="hlink"/>
                </a:solidFill>
              </a:rPr>
              <a:t>负逻辑</a:t>
            </a:r>
            <a:r>
              <a:rPr lang="zh-CN" altLang="en-US" sz="2100" b="1"/>
              <a:t>。</a:t>
            </a:r>
          </a:p>
        </p:txBody>
      </p:sp>
      <p:grpSp>
        <p:nvGrpSpPr>
          <p:cNvPr id="111714" name="Group 98">
            <a:extLst>
              <a:ext uri="{FF2B5EF4-FFF2-40B4-BE49-F238E27FC236}">
                <a16:creationId xmlns:a16="http://schemas.microsoft.com/office/drawing/2014/main" id="{74FF5BD8-F29F-7343-8C87-22558B1747FD}"/>
              </a:ext>
            </a:extLst>
          </p:cNvPr>
          <p:cNvGrpSpPr>
            <a:grpSpLocks/>
          </p:cNvGrpSpPr>
          <p:nvPr/>
        </p:nvGrpSpPr>
        <p:grpSpPr bwMode="auto">
          <a:xfrm>
            <a:off x="457200" y="3429000"/>
            <a:ext cx="1676400" cy="2362200"/>
            <a:chOff x="288" y="2448"/>
            <a:chExt cx="1056" cy="1488"/>
          </a:xfrm>
        </p:grpSpPr>
        <p:sp>
          <p:nvSpPr>
            <p:cNvPr id="86094" name="Rectangle 55">
              <a:extLst>
                <a:ext uri="{FF2B5EF4-FFF2-40B4-BE49-F238E27FC236}">
                  <a16:creationId xmlns:a16="http://schemas.microsoft.com/office/drawing/2014/main" id="{63819CA1-8944-BE4B-8A89-25A939FBAF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" y="2448"/>
              <a:ext cx="352" cy="2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8000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FF3300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rgbClr val="006666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Wingdings" pitchFamily="2" charset="2"/>
                <a:buNone/>
              </a:pPr>
              <a:r>
                <a:rPr lang="en-US" altLang="zh-CN" sz="1600" b="1" i="1"/>
                <a:t>A</a:t>
              </a:r>
            </a:p>
          </p:txBody>
        </p:sp>
        <p:sp>
          <p:nvSpPr>
            <p:cNvPr id="86095" name="Rectangle 56">
              <a:extLst>
                <a:ext uri="{FF2B5EF4-FFF2-40B4-BE49-F238E27FC236}">
                  <a16:creationId xmlns:a16="http://schemas.microsoft.com/office/drawing/2014/main" id="{A945D83D-BD11-1E4D-8EAB-CB3B1CA803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0" y="2448"/>
              <a:ext cx="352" cy="2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8000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FF3300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rgbClr val="006666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Wingdings" pitchFamily="2" charset="2"/>
                <a:buNone/>
              </a:pPr>
              <a:r>
                <a:rPr lang="en-US" altLang="zh-CN" sz="1600" b="1" i="1"/>
                <a:t>B</a:t>
              </a:r>
            </a:p>
          </p:txBody>
        </p:sp>
        <p:sp>
          <p:nvSpPr>
            <p:cNvPr id="86096" name="Rectangle 57">
              <a:extLst>
                <a:ext uri="{FF2B5EF4-FFF2-40B4-BE49-F238E27FC236}">
                  <a16:creationId xmlns:a16="http://schemas.microsoft.com/office/drawing/2014/main" id="{77624DFB-A93D-BC4C-A7AB-48F4AB3770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2" y="2448"/>
              <a:ext cx="352" cy="2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8000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FF3300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rgbClr val="006666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Wingdings" pitchFamily="2" charset="2"/>
                <a:buNone/>
              </a:pPr>
              <a:r>
                <a:rPr lang="en-US" altLang="zh-CN" sz="1600" b="1" i="1"/>
                <a:t>F</a:t>
              </a:r>
            </a:p>
          </p:txBody>
        </p:sp>
        <p:sp>
          <p:nvSpPr>
            <p:cNvPr id="86097" name="Rectangle 58">
              <a:extLst>
                <a:ext uri="{FF2B5EF4-FFF2-40B4-BE49-F238E27FC236}">
                  <a16:creationId xmlns:a16="http://schemas.microsoft.com/office/drawing/2014/main" id="{3C11A09E-0186-E54C-92DB-563A6C623F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" y="2690"/>
              <a:ext cx="352" cy="2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8000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FF3300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rgbClr val="006666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Wingdings" pitchFamily="2" charset="2"/>
                <a:buNone/>
              </a:pPr>
              <a:r>
                <a:rPr lang="en-US" altLang="zh-CN" sz="1600" b="1"/>
                <a:t>L</a:t>
              </a:r>
            </a:p>
          </p:txBody>
        </p:sp>
        <p:sp>
          <p:nvSpPr>
            <p:cNvPr id="86098" name="Rectangle 59">
              <a:extLst>
                <a:ext uri="{FF2B5EF4-FFF2-40B4-BE49-F238E27FC236}">
                  <a16:creationId xmlns:a16="http://schemas.microsoft.com/office/drawing/2014/main" id="{C31269C4-2425-0B48-870B-4515BF9E42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0" y="2690"/>
              <a:ext cx="352" cy="2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8000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FF3300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rgbClr val="006666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Wingdings" pitchFamily="2" charset="2"/>
                <a:buNone/>
              </a:pPr>
              <a:r>
                <a:rPr lang="en-US" altLang="zh-CN" sz="1600" b="1"/>
                <a:t>L</a:t>
              </a:r>
            </a:p>
          </p:txBody>
        </p:sp>
        <p:sp>
          <p:nvSpPr>
            <p:cNvPr id="86099" name="Rectangle 60">
              <a:extLst>
                <a:ext uri="{FF2B5EF4-FFF2-40B4-BE49-F238E27FC236}">
                  <a16:creationId xmlns:a16="http://schemas.microsoft.com/office/drawing/2014/main" id="{9B4A1F12-4E55-C34A-8AE3-FCEE68AD86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2" y="2690"/>
              <a:ext cx="352" cy="2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8000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FF3300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rgbClr val="006666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Wingdings" pitchFamily="2" charset="2"/>
                <a:buNone/>
              </a:pPr>
              <a:r>
                <a:rPr lang="en-US" altLang="zh-CN" sz="1600" b="1">
                  <a:solidFill>
                    <a:schemeClr val="hlink"/>
                  </a:solidFill>
                </a:rPr>
                <a:t>L</a:t>
              </a:r>
            </a:p>
          </p:txBody>
        </p:sp>
        <p:sp>
          <p:nvSpPr>
            <p:cNvPr id="86100" name="Rectangle 61">
              <a:extLst>
                <a:ext uri="{FF2B5EF4-FFF2-40B4-BE49-F238E27FC236}">
                  <a16:creationId xmlns:a16="http://schemas.microsoft.com/office/drawing/2014/main" id="{9857EB7C-6909-BA4D-B4E8-7AED040BA1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" y="2932"/>
              <a:ext cx="352" cy="2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8000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FF3300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rgbClr val="006666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Wingdings" pitchFamily="2" charset="2"/>
                <a:buNone/>
              </a:pPr>
              <a:r>
                <a:rPr lang="en-US" altLang="zh-CN" sz="1600" b="1"/>
                <a:t>L</a:t>
              </a:r>
            </a:p>
          </p:txBody>
        </p:sp>
        <p:sp>
          <p:nvSpPr>
            <p:cNvPr id="86101" name="Rectangle 62">
              <a:extLst>
                <a:ext uri="{FF2B5EF4-FFF2-40B4-BE49-F238E27FC236}">
                  <a16:creationId xmlns:a16="http://schemas.microsoft.com/office/drawing/2014/main" id="{9488D3A1-E747-D84C-8AD5-6470154D8B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0" y="2932"/>
              <a:ext cx="352" cy="2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8000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FF3300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rgbClr val="006666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Wingdings" pitchFamily="2" charset="2"/>
                <a:buNone/>
              </a:pPr>
              <a:r>
                <a:rPr lang="en-US" altLang="zh-CN" sz="1600" b="1"/>
                <a:t>H</a:t>
              </a:r>
            </a:p>
          </p:txBody>
        </p:sp>
        <p:sp>
          <p:nvSpPr>
            <p:cNvPr id="86102" name="Rectangle 63">
              <a:extLst>
                <a:ext uri="{FF2B5EF4-FFF2-40B4-BE49-F238E27FC236}">
                  <a16:creationId xmlns:a16="http://schemas.microsoft.com/office/drawing/2014/main" id="{BA9B9B3C-2206-2E4C-BF18-B5038A1399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2" y="2932"/>
              <a:ext cx="352" cy="2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8000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FF3300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rgbClr val="006666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Wingdings" pitchFamily="2" charset="2"/>
                <a:buNone/>
              </a:pPr>
              <a:r>
                <a:rPr lang="en-US" altLang="zh-CN" sz="1600" b="1">
                  <a:solidFill>
                    <a:schemeClr val="hlink"/>
                  </a:solidFill>
                </a:rPr>
                <a:t>L</a:t>
              </a:r>
            </a:p>
          </p:txBody>
        </p:sp>
        <p:sp>
          <p:nvSpPr>
            <p:cNvPr id="86103" name="Rectangle 64">
              <a:extLst>
                <a:ext uri="{FF2B5EF4-FFF2-40B4-BE49-F238E27FC236}">
                  <a16:creationId xmlns:a16="http://schemas.microsoft.com/office/drawing/2014/main" id="{480912A1-A711-9542-858F-14A0D9F69F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" y="3174"/>
              <a:ext cx="352" cy="2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8000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FF3300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rgbClr val="006666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Wingdings" pitchFamily="2" charset="2"/>
                <a:buNone/>
              </a:pPr>
              <a:r>
                <a:rPr lang="en-US" altLang="zh-CN" sz="1600" b="1"/>
                <a:t>H</a:t>
              </a:r>
            </a:p>
          </p:txBody>
        </p:sp>
        <p:sp>
          <p:nvSpPr>
            <p:cNvPr id="86104" name="Rectangle 65">
              <a:extLst>
                <a:ext uri="{FF2B5EF4-FFF2-40B4-BE49-F238E27FC236}">
                  <a16:creationId xmlns:a16="http://schemas.microsoft.com/office/drawing/2014/main" id="{B1EDD423-FE0F-A043-ADF7-4EAEDE7208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0" y="3174"/>
              <a:ext cx="352" cy="2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8000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FF3300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rgbClr val="006666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Wingdings" pitchFamily="2" charset="2"/>
                <a:buNone/>
              </a:pPr>
              <a:r>
                <a:rPr lang="en-US" altLang="zh-CN" sz="1600" b="1"/>
                <a:t>L</a:t>
              </a:r>
            </a:p>
          </p:txBody>
        </p:sp>
        <p:sp>
          <p:nvSpPr>
            <p:cNvPr id="86105" name="Rectangle 66">
              <a:extLst>
                <a:ext uri="{FF2B5EF4-FFF2-40B4-BE49-F238E27FC236}">
                  <a16:creationId xmlns:a16="http://schemas.microsoft.com/office/drawing/2014/main" id="{EC674627-94B0-8544-A23E-8F2B1070DA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2" y="3174"/>
              <a:ext cx="352" cy="2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8000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FF3300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rgbClr val="006666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Wingdings" pitchFamily="2" charset="2"/>
                <a:buNone/>
              </a:pPr>
              <a:r>
                <a:rPr lang="en-US" altLang="zh-CN" sz="1600" b="1">
                  <a:solidFill>
                    <a:schemeClr val="hlink"/>
                  </a:solidFill>
                </a:rPr>
                <a:t>L</a:t>
              </a:r>
            </a:p>
          </p:txBody>
        </p:sp>
        <p:sp>
          <p:nvSpPr>
            <p:cNvPr id="86106" name="Rectangle 67">
              <a:extLst>
                <a:ext uri="{FF2B5EF4-FFF2-40B4-BE49-F238E27FC236}">
                  <a16:creationId xmlns:a16="http://schemas.microsoft.com/office/drawing/2014/main" id="{D341CC06-8002-744C-BE44-4F551AFED5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" y="3416"/>
              <a:ext cx="352" cy="2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8000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FF3300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rgbClr val="006666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Wingdings" pitchFamily="2" charset="2"/>
                <a:buNone/>
              </a:pPr>
              <a:r>
                <a:rPr lang="en-US" altLang="zh-CN" sz="1600" b="1"/>
                <a:t>H</a:t>
              </a:r>
            </a:p>
          </p:txBody>
        </p:sp>
        <p:sp>
          <p:nvSpPr>
            <p:cNvPr id="86107" name="Rectangle 68">
              <a:extLst>
                <a:ext uri="{FF2B5EF4-FFF2-40B4-BE49-F238E27FC236}">
                  <a16:creationId xmlns:a16="http://schemas.microsoft.com/office/drawing/2014/main" id="{67D2981B-3C55-7240-9A59-3906F6A6D1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0" y="3416"/>
              <a:ext cx="352" cy="2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8000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FF3300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rgbClr val="006666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Wingdings" pitchFamily="2" charset="2"/>
                <a:buNone/>
              </a:pPr>
              <a:r>
                <a:rPr lang="en-US" altLang="zh-CN" sz="1600" b="1"/>
                <a:t>H</a:t>
              </a:r>
            </a:p>
          </p:txBody>
        </p:sp>
        <p:sp>
          <p:nvSpPr>
            <p:cNvPr id="86108" name="Rectangle 69">
              <a:extLst>
                <a:ext uri="{FF2B5EF4-FFF2-40B4-BE49-F238E27FC236}">
                  <a16:creationId xmlns:a16="http://schemas.microsoft.com/office/drawing/2014/main" id="{95BAEBB4-9494-2147-931F-E6A51B7CB3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2" y="3416"/>
              <a:ext cx="352" cy="2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8000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FF3300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rgbClr val="006666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Wingdings" pitchFamily="2" charset="2"/>
                <a:buNone/>
              </a:pPr>
              <a:r>
                <a:rPr lang="en-US" altLang="zh-CN" sz="1600" b="1">
                  <a:solidFill>
                    <a:schemeClr val="hlink"/>
                  </a:solidFill>
                </a:rPr>
                <a:t>H</a:t>
              </a:r>
            </a:p>
          </p:txBody>
        </p:sp>
        <p:sp>
          <p:nvSpPr>
            <p:cNvPr id="86109" name="Line 70">
              <a:extLst>
                <a:ext uri="{FF2B5EF4-FFF2-40B4-BE49-F238E27FC236}">
                  <a16:creationId xmlns:a16="http://schemas.microsoft.com/office/drawing/2014/main" id="{4818468B-E7E9-2B4E-9CF7-744401CF617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40" y="2448"/>
              <a:ext cx="0" cy="1210"/>
            </a:xfrm>
            <a:prstGeom prst="line">
              <a:avLst/>
            </a:prstGeom>
            <a:noFill/>
            <a:ln w="12700" algn="ctr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6110" name="Line 71">
              <a:extLst>
                <a:ext uri="{FF2B5EF4-FFF2-40B4-BE49-F238E27FC236}">
                  <a16:creationId xmlns:a16="http://schemas.microsoft.com/office/drawing/2014/main" id="{CBD0CD1F-424B-644F-9A85-43E6E6E543A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92" y="2448"/>
              <a:ext cx="0" cy="1210"/>
            </a:xfrm>
            <a:prstGeom prst="line">
              <a:avLst/>
            </a:prstGeom>
            <a:noFill/>
            <a:ln w="28575" algn="ctr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6111" name="Line 72">
              <a:extLst>
                <a:ext uri="{FF2B5EF4-FFF2-40B4-BE49-F238E27FC236}">
                  <a16:creationId xmlns:a16="http://schemas.microsoft.com/office/drawing/2014/main" id="{D6E5593E-2231-B74F-9B9E-9578A4136A1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8" y="2690"/>
              <a:ext cx="1056" cy="0"/>
            </a:xfrm>
            <a:prstGeom prst="line">
              <a:avLst/>
            </a:prstGeom>
            <a:noFill/>
            <a:ln w="28575" algn="ctr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6112" name="Line 73">
              <a:extLst>
                <a:ext uri="{FF2B5EF4-FFF2-40B4-BE49-F238E27FC236}">
                  <a16:creationId xmlns:a16="http://schemas.microsoft.com/office/drawing/2014/main" id="{8459DFA8-715C-0C46-B63A-D698F833694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8" y="2932"/>
              <a:ext cx="1056" cy="0"/>
            </a:xfrm>
            <a:prstGeom prst="line">
              <a:avLst/>
            </a:prstGeom>
            <a:noFill/>
            <a:ln w="12700" algn="ctr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6113" name="Line 74">
              <a:extLst>
                <a:ext uri="{FF2B5EF4-FFF2-40B4-BE49-F238E27FC236}">
                  <a16:creationId xmlns:a16="http://schemas.microsoft.com/office/drawing/2014/main" id="{A07452EE-56AB-144D-9EE1-74EC5A779F1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8" y="3174"/>
              <a:ext cx="1056" cy="0"/>
            </a:xfrm>
            <a:prstGeom prst="line">
              <a:avLst/>
            </a:prstGeom>
            <a:noFill/>
            <a:ln w="12700" algn="ctr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6114" name="Line 75">
              <a:extLst>
                <a:ext uri="{FF2B5EF4-FFF2-40B4-BE49-F238E27FC236}">
                  <a16:creationId xmlns:a16="http://schemas.microsoft.com/office/drawing/2014/main" id="{09C4B366-4FF1-D843-96BF-C72BDD81F8B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8" y="3416"/>
              <a:ext cx="1056" cy="0"/>
            </a:xfrm>
            <a:prstGeom prst="line">
              <a:avLst/>
            </a:prstGeom>
            <a:noFill/>
            <a:ln w="12700" algn="ctr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6115" name="Line 76">
              <a:extLst>
                <a:ext uri="{FF2B5EF4-FFF2-40B4-BE49-F238E27FC236}">
                  <a16:creationId xmlns:a16="http://schemas.microsoft.com/office/drawing/2014/main" id="{38B793EF-464A-4F41-BB67-9D4825DA64B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8" y="2448"/>
              <a:ext cx="1056" cy="0"/>
            </a:xfrm>
            <a:prstGeom prst="line">
              <a:avLst/>
            </a:prstGeom>
            <a:noFill/>
            <a:ln w="28575" algn="ctr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6116" name="Line 77">
              <a:extLst>
                <a:ext uri="{FF2B5EF4-FFF2-40B4-BE49-F238E27FC236}">
                  <a16:creationId xmlns:a16="http://schemas.microsoft.com/office/drawing/2014/main" id="{73BA45A7-3965-5B4A-AB27-1C5CAC99577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8" y="3658"/>
              <a:ext cx="1056" cy="0"/>
            </a:xfrm>
            <a:prstGeom prst="line">
              <a:avLst/>
            </a:prstGeom>
            <a:noFill/>
            <a:ln w="28575" algn="ctr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6117" name="Rectangle 110">
              <a:extLst>
                <a:ext uri="{FF2B5EF4-FFF2-40B4-BE49-F238E27FC236}">
                  <a16:creationId xmlns:a16="http://schemas.microsoft.com/office/drawing/2014/main" id="{493CAD26-7B43-5F4C-A279-0E808EAEB3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" y="3686"/>
              <a:ext cx="59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8000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FF3300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rgbClr val="006666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zh-CN" altLang="en-US" sz="2000" b="1">
                  <a:latin typeface="Tahoma" panose="020B0604030504040204" pitchFamily="34" charset="0"/>
                </a:rPr>
                <a:t>逻辑门</a:t>
              </a:r>
            </a:p>
          </p:txBody>
        </p:sp>
      </p:grpSp>
      <p:grpSp>
        <p:nvGrpSpPr>
          <p:cNvPr id="111717" name="Group 101">
            <a:extLst>
              <a:ext uri="{FF2B5EF4-FFF2-40B4-BE49-F238E27FC236}">
                <a16:creationId xmlns:a16="http://schemas.microsoft.com/office/drawing/2014/main" id="{DD3A1196-F39C-3C4A-9FFD-010FCCBBF071}"/>
              </a:ext>
            </a:extLst>
          </p:cNvPr>
          <p:cNvGrpSpPr>
            <a:grpSpLocks/>
          </p:cNvGrpSpPr>
          <p:nvPr/>
        </p:nvGrpSpPr>
        <p:grpSpPr bwMode="auto">
          <a:xfrm>
            <a:off x="6019800" y="1295400"/>
            <a:ext cx="3048000" cy="5105400"/>
            <a:chOff x="3792" y="816"/>
            <a:chExt cx="1920" cy="3216"/>
          </a:xfrm>
        </p:grpSpPr>
        <p:sp>
          <p:nvSpPr>
            <p:cNvPr id="86076" name="Text Box 4">
              <a:extLst>
                <a:ext uri="{FF2B5EF4-FFF2-40B4-BE49-F238E27FC236}">
                  <a16:creationId xmlns:a16="http://schemas.microsoft.com/office/drawing/2014/main" id="{C138A1A4-6E74-5F46-BEC6-2BFDA037987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24" y="3782"/>
              <a:ext cx="921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8000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FF3300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rgbClr val="006666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zh-CN" altLang="en-US" sz="2000" b="1">
                  <a:latin typeface="Tahoma" panose="020B0604030504040204" pitchFamily="34" charset="0"/>
                </a:rPr>
                <a:t>负逻辑符号</a:t>
              </a:r>
            </a:p>
          </p:txBody>
        </p:sp>
        <p:grpSp>
          <p:nvGrpSpPr>
            <p:cNvPr id="86077" name="Group 111">
              <a:extLst>
                <a:ext uri="{FF2B5EF4-FFF2-40B4-BE49-F238E27FC236}">
                  <a16:creationId xmlns:a16="http://schemas.microsoft.com/office/drawing/2014/main" id="{6094FA8A-2D10-A045-850B-6120DB74374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92" y="816"/>
              <a:ext cx="1920" cy="2795"/>
              <a:chOff x="3792" y="816"/>
              <a:chExt cx="1920" cy="2795"/>
            </a:xfrm>
          </p:grpSpPr>
          <p:pic>
            <p:nvPicPr>
              <p:cNvPr id="86078" name="Picture 112">
                <a:extLst>
                  <a:ext uri="{FF2B5EF4-FFF2-40B4-BE49-F238E27FC236}">
                    <a16:creationId xmlns:a16="http://schemas.microsoft.com/office/drawing/2014/main" id="{2564E4BC-7617-AE46-B086-3FE17E9A9D5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42" y="864"/>
                <a:ext cx="1770" cy="27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86079" name="Text Box 113">
                <a:extLst>
                  <a:ext uri="{FF2B5EF4-FFF2-40B4-BE49-F238E27FC236}">
                    <a16:creationId xmlns:a16="http://schemas.microsoft.com/office/drawing/2014/main" id="{AC2E9E15-4BFB-BE47-BE7E-57FA5956C34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792" y="864"/>
                <a:ext cx="202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120000"/>
                  </a:lnSpc>
                  <a:spcAft>
                    <a:spcPct val="20000"/>
                  </a:spcAft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Aft>
                    <a:spcPct val="20000"/>
                  </a:spcAft>
                  <a:buClr>
                    <a:srgbClr val="008000"/>
                  </a:buClr>
                  <a:buSzPct val="55000"/>
                  <a:buFont typeface="Wingdings" pitchFamily="2" charset="2"/>
                  <a:buChar char="n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FF3300"/>
                  </a:buClr>
                  <a:buSzPct val="50000"/>
                  <a:buFont typeface="Wingdings" pitchFamily="2" charset="2"/>
                  <a:buChar char="n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006666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zh-CN" sz="1800">
                    <a:latin typeface="Tahoma" panose="020B0604030504040204" pitchFamily="34" charset="0"/>
                  </a:rPr>
                  <a:t>A</a:t>
                </a:r>
              </a:p>
            </p:txBody>
          </p:sp>
          <p:sp>
            <p:nvSpPr>
              <p:cNvPr id="86080" name="Text Box 114">
                <a:extLst>
                  <a:ext uri="{FF2B5EF4-FFF2-40B4-BE49-F238E27FC236}">
                    <a16:creationId xmlns:a16="http://schemas.microsoft.com/office/drawing/2014/main" id="{D97D462F-6A31-4049-BB94-22032147977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790" y="816"/>
                <a:ext cx="191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120000"/>
                  </a:lnSpc>
                  <a:spcAft>
                    <a:spcPct val="20000"/>
                  </a:spcAft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Aft>
                    <a:spcPct val="20000"/>
                  </a:spcAft>
                  <a:buClr>
                    <a:srgbClr val="008000"/>
                  </a:buClr>
                  <a:buSzPct val="55000"/>
                  <a:buFont typeface="Wingdings" pitchFamily="2" charset="2"/>
                  <a:buChar char="n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FF3300"/>
                  </a:buClr>
                  <a:buSzPct val="50000"/>
                  <a:buFont typeface="Wingdings" pitchFamily="2" charset="2"/>
                  <a:buChar char="n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006666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zh-CN" sz="1800">
                    <a:latin typeface="Tahoma" panose="020B0604030504040204" pitchFamily="34" charset="0"/>
                  </a:rPr>
                  <a:t>F</a:t>
                </a:r>
              </a:p>
            </p:txBody>
          </p:sp>
          <p:sp>
            <p:nvSpPr>
              <p:cNvPr id="86081" name="Text Box 115">
                <a:extLst>
                  <a:ext uri="{FF2B5EF4-FFF2-40B4-BE49-F238E27FC236}">
                    <a16:creationId xmlns:a16="http://schemas.microsoft.com/office/drawing/2014/main" id="{0FD467F3-9E9D-C547-907F-3D8ECC1943C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792" y="1392"/>
                <a:ext cx="202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120000"/>
                  </a:lnSpc>
                  <a:spcAft>
                    <a:spcPct val="20000"/>
                  </a:spcAft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Aft>
                    <a:spcPct val="20000"/>
                  </a:spcAft>
                  <a:buClr>
                    <a:srgbClr val="008000"/>
                  </a:buClr>
                  <a:buSzPct val="55000"/>
                  <a:buFont typeface="Wingdings" pitchFamily="2" charset="2"/>
                  <a:buChar char="n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FF3300"/>
                  </a:buClr>
                  <a:buSzPct val="50000"/>
                  <a:buFont typeface="Wingdings" pitchFamily="2" charset="2"/>
                  <a:buChar char="n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006666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zh-CN" sz="1800">
                    <a:latin typeface="Tahoma" panose="020B0604030504040204" pitchFamily="34" charset="0"/>
                  </a:rPr>
                  <a:t>A</a:t>
                </a:r>
              </a:p>
            </p:txBody>
          </p:sp>
          <p:sp>
            <p:nvSpPr>
              <p:cNvPr id="86082" name="Text Box 116">
                <a:extLst>
                  <a:ext uri="{FF2B5EF4-FFF2-40B4-BE49-F238E27FC236}">
                    <a16:creationId xmlns:a16="http://schemas.microsoft.com/office/drawing/2014/main" id="{01B0AF1F-93F2-F145-A8D4-3EEB3BA51A1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792" y="1584"/>
                <a:ext cx="202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120000"/>
                  </a:lnSpc>
                  <a:spcAft>
                    <a:spcPct val="20000"/>
                  </a:spcAft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Aft>
                    <a:spcPct val="20000"/>
                  </a:spcAft>
                  <a:buClr>
                    <a:srgbClr val="008000"/>
                  </a:buClr>
                  <a:buSzPct val="55000"/>
                  <a:buFont typeface="Wingdings" pitchFamily="2" charset="2"/>
                  <a:buChar char="n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FF3300"/>
                  </a:buClr>
                  <a:buSzPct val="50000"/>
                  <a:buFont typeface="Wingdings" pitchFamily="2" charset="2"/>
                  <a:buChar char="n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006666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zh-CN" sz="1800">
                    <a:latin typeface="Tahoma" panose="020B0604030504040204" pitchFamily="34" charset="0"/>
                  </a:rPr>
                  <a:t>B</a:t>
                </a:r>
              </a:p>
            </p:txBody>
          </p:sp>
          <p:sp>
            <p:nvSpPr>
              <p:cNvPr id="86083" name="Text Box 117">
                <a:extLst>
                  <a:ext uri="{FF2B5EF4-FFF2-40B4-BE49-F238E27FC236}">
                    <a16:creationId xmlns:a16="http://schemas.microsoft.com/office/drawing/2014/main" id="{355ADF5E-F11F-804D-BA6D-C161D462E7F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800" y="1401"/>
                <a:ext cx="191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120000"/>
                  </a:lnSpc>
                  <a:spcAft>
                    <a:spcPct val="20000"/>
                  </a:spcAft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Aft>
                    <a:spcPct val="20000"/>
                  </a:spcAft>
                  <a:buClr>
                    <a:srgbClr val="008000"/>
                  </a:buClr>
                  <a:buSzPct val="55000"/>
                  <a:buFont typeface="Wingdings" pitchFamily="2" charset="2"/>
                  <a:buChar char="n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FF3300"/>
                  </a:buClr>
                  <a:buSzPct val="50000"/>
                  <a:buFont typeface="Wingdings" pitchFamily="2" charset="2"/>
                  <a:buChar char="n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006666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zh-CN" sz="1800">
                    <a:latin typeface="Tahoma" panose="020B0604030504040204" pitchFamily="34" charset="0"/>
                  </a:rPr>
                  <a:t>F</a:t>
                </a:r>
              </a:p>
            </p:txBody>
          </p:sp>
          <p:sp>
            <p:nvSpPr>
              <p:cNvPr id="86084" name="Text Box 118">
                <a:extLst>
                  <a:ext uri="{FF2B5EF4-FFF2-40B4-BE49-F238E27FC236}">
                    <a16:creationId xmlns:a16="http://schemas.microsoft.com/office/drawing/2014/main" id="{1162608D-BA98-F54E-A4F1-6B5160F79A0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792" y="2025"/>
                <a:ext cx="202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120000"/>
                  </a:lnSpc>
                  <a:spcAft>
                    <a:spcPct val="20000"/>
                  </a:spcAft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Aft>
                    <a:spcPct val="20000"/>
                  </a:spcAft>
                  <a:buClr>
                    <a:srgbClr val="008000"/>
                  </a:buClr>
                  <a:buSzPct val="55000"/>
                  <a:buFont typeface="Wingdings" pitchFamily="2" charset="2"/>
                  <a:buChar char="n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FF3300"/>
                  </a:buClr>
                  <a:buSzPct val="50000"/>
                  <a:buFont typeface="Wingdings" pitchFamily="2" charset="2"/>
                  <a:buChar char="n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006666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zh-CN" sz="1800">
                    <a:latin typeface="Tahoma" panose="020B0604030504040204" pitchFamily="34" charset="0"/>
                  </a:rPr>
                  <a:t>A</a:t>
                </a:r>
              </a:p>
            </p:txBody>
          </p:sp>
          <p:sp>
            <p:nvSpPr>
              <p:cNvPr id="86085" name="Text Box 119">
                <a:extLst>
                  <a:ext uri="{FF2B5EF4-FFF2-40B4-BE49-F238E27FC236}">
                    <a16:creationId xmlns:a16="http://schemas.microsoft.com/office/drawing/2014/main" id="{AFD39C7D-A158-964A-91E2-D60CF26F39F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792" y="2217"/>
                <a:ext cx="202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120000"/>
                  </a:lnSpc>
                  <a:spcAft>
                    <a:spcPct val="20000"/>
                  </a:spcAft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Aft>
                    <a:spcPct val="20000"/>
                  </a:spcAft>
                  <a:buClr>
                    <a:srgbClr val="008000"/>
                  </a:buClr>
                  <a:buSzPct val="55000"/>
                  <a:buFont typeface="Wingdings" pitchFamily="2" charset="2"/>
                  <a:buChar char="n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FF3300"/>
                  </a:buClr>
                  <a:buSzPct val="50000"/>
                  <a:buFont typeface="Wingdings" pitchFamily="2" charset="2"/>
                  <a:buChar char="n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006666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zh-CN" sz="1800">
                    <a:latin typeface="Tahoma" panose="020B0604030504040204" pitchFamily="34" charset="0"/>
                  </a:rPr>
                  <a:t>B</a:t>
                </a:r>
              </a:p>
            </p:txBody>
          </p:sp>
          <p:sp>
            <p:nvSpPr>
              <p:cNvPr id="86086" name="Text Box 120">
                <a:extLst>
                  <a:ext uri="{FF2B5EF4-FFF2-40B4-BE49-F238E27FC236}">
                    <a16:creationId xmlns:a16="http://schemas.microsoft.com/office/drawing/2014/main" id="{DF1A1642-AE28-164D-90E3-4E24AB81EBD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800" y="2034"/>
                <a:ext cx="191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120000"/>
                  </a:lnSpc>
                  <a:spcAft>
                    <a:spcPct val="20000"/>
                  </a:spcAft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Aft>
                    <a:spcPct val="20000"/>
                  </a:spcAft>
                  <a:buClr>
                    <a:srgbClr val="008000"/>
                  </a:buClr>
                  <a:buSzPct val="55000"/>
                  <a:buFont typeface="Wingdings" pitchFamily="2" charset="2"/>
                  <a:buChar char="n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FF3300"/>
                  </a:buClr>
                  <a:buSzPct val="50000"/>
                  <a:buFont typeface="Wingdings" pitchFamily="2" charset="2"/>
                  <a:buChar char="n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006666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zh-CN" sz="1800">
                    <a:latin typeface="Tahoma" panose="020B0604030504040204" pitchFamily="34" charset="0"/>
                  </a:rPr>
                  <a:t>F</a:t>
                </a:r>
              </a:p>
            </p:txBody>
          </p:sp>
          <p:sp>
            <p:nvSpPr>
              <p:cNvPr id="86087" name="Text Box 121">
                <a:extLst>
                  <a:ext uri="{FF2B5EF4-FFF2-40B4-BE49-F238E27FC236}">
                    <a16:creationId xmlns:a16="http://schemas.microsoft.com/office/drawing/2014/main" id="{875F71A6-362F-074A-A79A-19E6C7B2F88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792" y="2601"/>
                <a:ext cx="202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120000"/>
                  </a:lnSpc>
                  <a:spcAft>
                    <a:spcPct val="20000"/>
                  </a:spcAft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Aft>
                    <a:spcPct val="20000"/>
                  </a:spcAft>
                  <a:buClr>
                    <a:srgbClr val="008000"/>
                  </a:buClr>
                  <a:buSzPct val="55000"/>
                  <a:buFont typeface="Wingdings" pitchFamily="2" charset="2"/>
                  <a:buChar char="n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FF3300"/>
                  </a:buClr>
                  <a:buSzPct val="50000"/>
                  <a:buFont typeface="Wingdings" pitchFamily="2" charset="2"/>
                  <a:buChar char="n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006666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zh-CN" sz="1800">
                    <a:latin typeface="Tahoma" panose="020B0604030504040204" pitchFamily="34" charset="0"/>
                  </a:rPr>
                  <a:t>A</a:t>
                </a:r>
              </a:p>
            </p:txBody>
          </p:sp>
          <p:sp>
            <p:nvSpPr>
              <p:cNvPr id="86088" name="Text Box 122">
                <a:extLst>
                  <a:ext uri="{FF2B5EF4-FFF2-40B4-BE49-F238E27FC236}">
                    <a16:creationId xmlns:a16="http://schemas.microsoft.com/office/drawing/2014/main" id="{F804C995-8EC2-9542-AA61-EE34527038A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792" y="2793"/>
                <a:ext cx="202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120000"/>
                  </a:lnSpc>
                  <a:spcAft>
                    <a:spcPct val="20000"/>
                  </a:spcAft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Aft>
                    <a:spcPct val="20000"/>
                  </a:spcAft>
                  <a:buClr>
                    <a:srgbClr val="008000"/>
                  </a:buClr>
                  <a:buSzPct val="55000"/>
                  <a:buFont typeface="Wingdings" pitchFamily="2" charset="2"/>
                  <a:buChar char="n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FF3300"/>
                  </a:buClr>
                  <a:buSzPct val="50000"/>
                  <a:buFont typeface="Wingdings" pitchFamily="2" charset="2"/>
                  <a:buChar char="n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006666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zh-CN" sz="1800">
                    <a:latin typeface="Tahoma" panose="020B0604030504040204" pitchFamily="34" charset="0"/>
                  </a:rPr>
                  <a:t>B</a:t>
                </a:r>
              </a:p>
            </p:txBody>
          </p:sp>
          <p:sp>
            <p:nvSpPr>
              <p:cNvPr id="86089" name="Text Box 123">
                <a:extLst>
                  <a:ext uri="{FF2B5EF4-FFF2-40B4-BE49-F238E27FC236}">
                    <a16:creationId xmlns:a16="http://schemas.microsoft.com/office/drawing/2014/main" id="{AD5E2C2A-90CE-E140-B982-C24A61BF596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800" y="2610"/>
                <a:ext cx="191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120000"/>
                  </a:lnSpc>
                  <a:spcAft>
                    <a:spcPct val="20000"/>
                  </a:spcAft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Aft>
                    <a:spcPct val="20000"/>
                  </a:spcAft>
                  <a:buClr>
                    <a:srgbClr val="008000"/>
                  </a:buClr>
                  <a:buSzPct val="55000"/>
                  <a:buFont typeface="Wingdings" pitchFamily="2" charset="2"/>
                  <a:buChar char="n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FF3300"/>
                  </a:buClr>
                  <a:buSzPct val="50000"/>
                  <a:buFont typeface="Wingdings" pitchFamily="2" charset="2"/>
                  <a:buChar char="n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006666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zh-CN" sz="1800">
                    <a:latin typeface="Tahoma" panose="020B0604030504040204" pitchFamily="34" charset="0"/>
                  </a:rPr>
                  <a:t>F</a:t>
                </a:r>
              </a:p>
            </p:txBody>
          </p:sp>
          <p:sp>
            <p:nvSpPr>
              <p:cNvPr id="86090" name="Text Box 124">
                <a:extLst>
                  <a:ext uri="{FF2B5EF4-FFF2-40B4-BE49-F238E27FC236}">
                    <a16:creationId xmlns:a16="http://schemas.microsoft.com/office/drawing/2014/main" id="{8B3DADEF-2D2E-224E-8060-37F39A53635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792" y="3177"/>
                <a:ext cx="202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120000"/>
                  </a:lnSpc>
                  <a:spcAft>
                    <a:spcPct val="20000"/>
                  </a:spcAft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Aft>
                    <a:spcPct val="20000"/>
                  </a:spcAft>
                  <a:buClr>
                    <a:srgbClr val="008000"/>
                  </a:buClr>
                  <a:buSzPct val="55000"/>
                  <a:buFont typeface="Wingdings" pitchFamily="2" charset="2"/>
                  <a:buChar char="n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FF3300"/>
                  </a:buClr>
                  <a:buSzPct val="50000"/>
                  <a:buFont typeface="Wingdings" pitchFamily="2" charset="2"/>
                  <a:buChar char="n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006666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zh-CN" sz="1800">
                    <a:latin typeface="Tahoma" panose="020B0604030504040204" pitchFamily="34" charset="0"/>
                  </a:rPr>
                  <a:t>A</a:t>
                </a:r>
              </a:p>
            </p:txBody>
          </p:sp>
          <p:sp>
            <p:nvSpPr>
              <p:cNvPr id="86091" name="Text Box 125">
                <a:extLst>
                  <a:ext uri="{FF2B5EF4-FFF2-40B4-BE49-F238E27FC236}">
                    <a16:creationId xmlns:a16="http://schemas.microsoft.com/office/drawing/2014/main" id="{31EDAD44-6B46-424B-AE0B-BAAB75F55CA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792" y="3369"/>
                <a:ext cx="202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120000"/>
                  </a:lnSpc>
                  <a:spcAft>
                    <a:spcPct val="20000"/>
                  </a:spcAft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Aft>
                    <a:spcPct val="20000"/>
                  </a:spcAft>
                  <a:buClr>
                    <a:srgbClr val="008000"/>
                  </a:buClr>
                  <a:buSzPct val="55000"/>
                  <a:buFont typeface="Wingdings" pitchFamily="2" charset="2"/>
                  <a:buChar char="n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FF3300"/>
                  </a:buClr>
                  <a:buSzPct val="50000"/>
                  <a:buFont typeface="Wingdings" pitchFamily="2" charset="2"/>
                  <a:buChar char="n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006666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zh-CN" sz="1800">
                    <a:latin typeface="Tahoma" panose="020B0604030504040204" pitchFamily="34" charset="0"/>
                  </a:rPr>
                  <a:t>B</a:t>
                </a:r>
              </a:p>
            </p:txBody>
          </p:sp>
          <p:sp>
            <p:nvSpPr>
              <p:cNvPr id="86092" name="Text Box 126">
                <a:extLst>
                  <a:ext uri="{FF2B5EF4-FFF2-40B4-BE49-F238E27FC236}">
                    <a16:creationId xmlns:a16="http://schemas.microsoft.com/office/drawing/2014/main" id="{D759120C-8A32-5540-A625-A176FC31F37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800" y="3186"/>
                <a:ext cx="191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120000"/>
                  </a:lnSpc>
                  <a:spcAft>
                    <a:spcPct val="20000"/>
                  </a:spcAft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Aft>
                    <a:spcPct val="20000"/>
                  </a:spcAft>
                  <a:buClr>
                    <a:srgbClr val="008000"/>
                  </a:buClr>
                  <a:buSzPct val="55000"/>
                  <a:buFont typeface="Wingdings" pitchFamily="2" charset="2"/>
                  <a:buChar char="n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FF3300"/>
                  </a:buClr>
                  <a:buSzPct val="50000"/>
                  <a:buFont typeface="Wingdings" pitchFamily="2" charset="2"/>
                  <a:buChar char="n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006666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zh-CN" sz="1800">
                    <a:latin typeface="Tahoma" panose="020B0604030504040204" pitchFamily="34" charset="0"/>
                  </a:rPr>
                  <a:t>F</a:t>
                </a:r>
              </a:p>
            </p:txBody>
          </p:sp>
          <p:sp>
            <p:nvSpPr>
              <p:cNvPr id="86093" name="Text Box 127">
                <a:extLst>
                  <a:ext uri="{FF2B5EF4-FFF2-40B4-BE49-F238E27FC236}">
                    <a16:creationId xmlns:a16="http://schemas.microsoft.com/office/drawing/2014/main" id="{9486F97D-81E4-8C45-85CA-AF67B0DF7B0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016" y="3273"/>
                <a:ext cx="696" cy="23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120000"/>
                  </a:lnSpc>
                  <a:spcAft>
                    <a:spcPct val="20000"/>
                  </a:spcAft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Aft>
                    <a:spcPct val="20000"/>
                  </a:spcAft>
                  <a:buClr>
                    <a:srgbClr val="008000"/>
                  </a:buClr>
                  <a:buSzPct val="55000"/>
                  <a:buFont typeface="Wingdings" pitchFamily="2" charset="2"/>
                  <a:buChar char="n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FF3300"/>
                  </a:buClr>
                  <a:buSzPct val="50000"/>
                  <a:buFont typeface="Wingdings" pitchFamily="2" charset="2"/>
                  <a:buChar char="n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006666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zh-CN" altLang="en-US" sz="1800" b="1">
                    <a:latin typeface="Tahoma" panose="020B0604030504040204" pitchFamily="34" charset="0"/>
                  </a:rPr>
                  <a:t>负或非门</a:t>
                </a:r>
              </a:p>
            </p:txBody>
          </p:sp>
        </p:grpSp>
      </p:grpSp>
      <p:grpSp>
        <p:nvGrpSpPr>
          <p:cNvPr id="111720" name="Group 104">
            <a:extLst>
              <a:ext uri="{FF2B5EF4-FFF2-40B4-BE49-F238E27FC236}">
                <a16:creationId xmlns:a16="http://schemas.microsoft.com/office/drawing/2014/main" id="{089DE411-F255-B14C-BB0A-305908EF73AE}"/>
              </a:ext>
            </a:extLst>
          </p:cNvPr>
          <p:cNvGrpSpPr>
            <a:grpSpLocks/>
          </p:cNvGrpSpPr>
          <p:nvPr/>
        </p:nvGrpSpPr>
        <p:grpSpPr bwMode="auto">
          <a:xfrm>
            <a:off x="2362200" y="3429000"/>
            <a:ext cx="1462088" cy="2928938"/>
            <a:chOff x="1488" y="2160"/>
            <a:chExt cx="921" cy="1845"/>
          </a:xfrm>
        </p:grpSpPr>
        <p:grpSp>
          <p:nvGrpSpPr>
            <p:cNvPr id="86050" name="Group 99">
              <a:extLst>
                <a:ext uri="{FF2B5EF4-FFF2-40B4-BE49-F238E27FC236}">
                  <a16:creationId xmlns:a16="http://schemas.microsoft.com/office/drawing/2014/main" id="{A9756F98-CF19-A54B-BD6D-EDFC401524F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88" y="2160"/>
              <a:ext cx="921" cy="1478"/>
              <a:chOff x="1488" y="2448"/>
              <a:chExt cx="921" cy="1478"/>
            </a:xfrm>
          </p:grpSpPr>
          <p:sp>
            <p:nvSpPr>
              <p:cNvPr id="86052" name="Rectangle 7">
                <a:extLst>
                  <a:ext uri="{FF2B5EF4-FFF2-40B4-BE49-F238E27FC236}">
                    <a16:creationId xmlns:a16="http://schemas.microsoft.com/office/drawing/2014/main" id="{FD059E1A-BC55-CD44-8107-B5CABADA1A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32" y="2448"/>
                <a:ext cx="244" cy="24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lnSpc>
                    <a:spcPct val="120000"/>
                  </a:lnSpc>
                  <a:spcAft>
                    <a:spcPct val="20000"/>
                  </a:spcAft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Aft>
                    <a:spcPct val="20000"/>
                  </a:spcAft>
                  <a:buClr>
                    <a:srgbClr val="008000"/>
                  </a:buClr>
                  <a:buSzPct val="55000"/>
                  <a:buFont typeface="Wingdings" pitchFamily="2" charset="2"/>
                  <a:buChar char="n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FF3300"/>
                  </a:buClr>
                  <a:buSzPct val="50000"/>
                  <a:buFont typeface="Wingdings" pitchFamily="2" charset="2"/>
                  <a:buChar char="n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006666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buFont typeface="Wingdings" pitchFamily="2" charset="2"/>
                  <a:buNone/>
                </a:pPr>
                <a:r>
                  <a:rPr lang="en-US" altLang="zh-CN" sz="1600" b="1" i="1"/>
                  <a:t>A</a:t>
                </a:r>
              </a:p>
            </p:txBody>
          </p:sp>
          <p:sp>
            <p:nvSpPr>
              <p:cNvPr id="86053" name="Rectangle 8">
                <a:extLst>
                  <a:ext uri="{FF2B5EF4-FFF2-40B4-BE49-F238E27FC236}">
                    <a16:creationId xmlns:a16="http://schemas.microsoft.com/office/drawing/2014/main" id="{7748688A-E94B-A444-AC07-68BBAC0BD2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76" y="2448"/>
                <a:ext cx="268" cy="24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lnSpc>
                    <a:spcPct val="120000"/>
                  </a:lnSpc>
                  <a:spcAft>
                    <a:spcPct val="20000"/>
                  </a:spcAft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Aft>
                    <a:spcPct val="20000"/>
                  </a:spcAft>
                  <a:buClr>
                    <a:srgbClr val="008000"/>
                  </a:buClr>
                  <a:buSzPct val="55000"/>
                  <a:buFont typeface="Wingdings" pitchFamily="2" charset="2"/>
                  <a:buChar char="n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FF3300"/>
                  </a:buClr>
                  <a:buSzPct val="50000"/>
                  <a:buFont typeface="Wingdings" pitchFamily="2" charset="2"/>
                  <a:buChar char="n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006666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buFont typeface="Wingdings" pitchFamily="2" charset="2"/>
                  <a:buNone/>
                </a:pPr>
                <a:r>
                  <a:rPr lang="en-US" altLang="zh-CN" sz="1600" b="1" i="1"/>
                  <a:t>B</a:t>
                </a:r>
              </a:p>
            </p:txBody>
          </p:sp>
          <p:sp>
            <p:nvSpPr>
              <p:cNvPr id="86054" name="Rectangle 9">
                <a:extLst>
                  <a:ext uri="{FF2B5EF4-FFF2-40B4-BE49-F238E27FC236}">
                    <a16:creationId xmlns:a16="http://schemas.microsoft.com/office/drawing/2014/main" id="{31B0D683-D03B-5649-9B26-D85F79ED5D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44" y="2448"/>
                <a:ext cx="256" cy="24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lnSpc>
                    <a:spcPct val="120000"/>
                  </a:lnSpc>
                  <a:spcAft>
                    <a:spcPct val="20000"/>
                  </a:spcAft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Aft>
                    <a:spcPct val="20000"/>
                  </a:spcAft>
                  <a:buClr>
                    <a:srgbClr val="008000"/>
                  </a:buClr>
                  <a:buSzPct val="55000"/>
                  <a:buFont typeface="Wingdings" pitchFamily="2" charset="2"/>
                  <a:buChar char="n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FF3300"/>
                  </a:buClr>
                  <a:buSzPct val="50000"/>
                  <a:buFont typeface="Wingdings" pitchFamily="2" charset="2"/>
                  <a:buChar char="n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006666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buFont typeface="Wingdings" pitchFamily="2" charset="2"/>
                  <a:buNone/>
                </a:pPr>
                <a:r>
                  <a:rPr lang="en-US" altLang="zh-CN" sz="1600" b="1" i="1"/>
                  <a:t>F</a:t>
                </a:r>
              </a:p>
            </p:txBody>
          </p:sp>
          <p:sp>
            <p:nvSpPr>
              <p:cNvPr id="86055" name="Rectangle 10">
                <a:extLst>
                  <a:ext uri="{FF2B5EF4-FFF2-40B4-BE49-F238E27FC236}">
                    <a16:creationId xmlns:a16="http://schemas.microsoft.com/office/drawing/2014/main" id="{DE97FC84-E3EA-F74C-A24F-12A7CF1FB1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32" y="2690"/>
                <a:ext cx="244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lnSpc>
                    <a:spcPct val="120000"/>
                  </a:lnSpc>
                  <a:spcAft>
                    <a:spcPct val="20000"/>
                  </a:spcAft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Aft>
                    <a:spcPct val="20000"/>
                  </a:spcAft>
                  <a:buClr>
                    <a:srgbClr val="008000"/>
                  </a:buClr>
                  <a:buSzPct val="55000"/>
                  <a:buFont typeface="Wingdings" pitchFamily="2" charset="2"/>
                  <a:buChar char="n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FF3300"/>
                  </a:buClr>
                  <a:buSzPct val="50000"/>
                  <a:buFont typeface="Wingdings" pitchFamily="2" charset="2"/>
                  <a:buChar char="n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006666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buFont typeface="Wingdings" pitchFamily="2" charset="2"/>
                  <a:buNone/>
                </a:pPr>
                <a:r>
                  <a:rPr lang="en-US" altLang="zh-CN" sz="1600" b="1"/>
                  <a:t>0</a:t>
                </a:r>
              </a:p>
            </p:txBody>
          </p:sp>
          <p:sp>
            <p:nvSpPr>
              <p:cNvPr id="86056" name="Rectangle 11">
                <a:extLst>
                  <a:ext uri="{FF2B5EF4-FFF2-40B4-BE49-F238E27FC236}">
                    <a16:creationId xmlns:a16="http://schemas.microsoft.com/office/drawing/2014/main" id="{0D96A1A0-94D0-1D4E-BC0B-9A88DC3A1D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76" y="2690"/>
                <a:ext cx="268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lnSpc>
                    <a:spcPct val="120000"/>
                  </a:lnSpc>
                  <a:spcAft>
                    <a:spcPct val="20000"/>
                  </a:spcAft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Aft>
                    <a:spcPct val="20000"/>
                  </a:spcAft>
                  <a:buClr>
                    <a:srgbClr val="008000"/>
                  </a:buClr>
                  <a:buSzPct val="55000"/>
                  <a:buFont typeface="Wingdings" pitchFamily="2" charset="2"/>
                  <a:buChar char="n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FF3300"/>
                  </a:buClr>
                  <a:buSzPct val="50000"/>
                  <a:buFont typeface="Wingdings" pitchFamily="2" charset="2"/>
                  <a:buChar char="n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006666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buFont typeface="Wingdings" pitchFamily="2" charset="2"/>
                  <a:buNone/>
                </a:pPr>
                <a:r>
                  <a:rPr lang="en-US" altLang="zh-CN" sz="1600" b="1"/>
                  <a:t>0</a:t>
                </a:r>
              </a:p>
            </p:txBody>
          </p:sp>
          <p:sp>
            <p:nvSpPr>
              <p:cNvPr id="86057" name="Rectangle 12">
                <a:extLst>
                  <a:ext uri="{FF2B5EF4-FFF2-40B4-BE49-F238E27FC236}">
                    <a16:creationId xmlns:a16="http://schemas.microsoft.com/office/drawing/2014/main" id="{FF550796-69E6-194F-821D-90A46F74E5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44" y="2690"/>
                <a:ext cx="256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lnSpc>
                    <a:spcPct val="120000"/>
                  </a:lnSpc>
                  <a:spcAft>
                    <a:spcPct val="20000"/>
                  </a:spcAft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Aft>
                    <a:spcPct val="20000"/>
                  </a:spcAft>
                  <a:buClr>
                    <a:srgbClr val="008000"/>
                  </a:buClr>
                  <a:buSzPct val="55000"/>
                  <a:buFont typeface="Wingdings" pitchFamily="2" charset="2"/>
                  <a:buChar char="n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FF3300"/>
                  </a:buClr>
                  <a:buSzPct val="50000"/>
                  <a:buFont typeface="Wingdings" pitchFamily="2" charset="2"/>
                  <a:buChar char="n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006666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buFont typeface="Wingdings" pitchFamily="2" charset="2"/>
                  <a:buNone/>
                </a:pPr>
                <a:r>
                  <a:rPr lang="en-US" altLang="zh-CN" sz="1600" b="1">
                    <a:solidFill>
                      <a:schemeClr val="hlink"/>
                    </a:solidFill>
                  </a:rPr>
                  <a:t>0</a:t>
                </a:r>
              </a:p>
            </p:txBody>
          </p:sp>
          <p:sp>
            <p:nvSpPr>
              <p:cNvPr id="86058" name="Rectangle 13">
                <a:extLst>
                  <a:ext uri="{FF2B5EF4-FFF2-40B4-BE49-F238E27FC236}">
                    <a16:creationId xmlns:a16="http://schemas.microsoft.com/office/drawing/2014/main" id="{C17FD1FA-D9C3-5846-B426-E0D94709D8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32" y="2940"/>
                <a:ext cx="244" cy="24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lnSpc>
                    <a:spcPct val="120000"/>
                  </a:lnSpc>
                  <a:spcAft>
                    <a:spcPct val="20000"/>
                  </a:spcAft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Aft>
                    <a:spcPct val="20000"/>
                  </a:spcAft>
                  <a:buClr>
                    <a:srgbClr val="008000"/>
                  </a:buClr>
                  <a:buSzPct val="55000"/>
                  <a:buFont typeface="Wingdings" pitchFamily="2" charset="2"/>
                  <a:buChar char="n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FF3300"/>
                  </a:buClr>
                  <a:buSzPct val="50000"/>
                  <a:buFont typeface="Wingdings" pitchFamily="2" charset="2"/>
                  <a:buChar char="n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006666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buFont typeface="Wingdings" pitchFamily="2" charset="2"/>
                  <a:buNone/>
                </a:pPr>
                <a:r>
                  <a:rPr lang="en-US" altLang="zh-CN" sz="1600" b="1"/>
                  <a:t>0</a:t>
                </a:r>
              </a:p>
            </p:txBody>
          </p:sp>
          <p:sp>
            <p:nvSpPr>
              <p:cNvPr id="86059" name="Rectangle 14">
                <a:extLst>
                  <a:ext uri="{FF2B5EF4-FFF2-40B4-BE49-F238E27FC236}">
                    <a16:creationId xmlns:a16="http://schemas.microsoft.com/office/drawing/2014/main" id="{DEE713D6-D2D0-C848-99DC-5998E86781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76" y="2940"/>
                <a:ext cx="268" cy="24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lnSpc>
                    <a:spcPct val="120000"/>
                  </a:lnSpc>
                  <a:spcAft>
                    <a:spcPct val="20000"/>
                  </a:spcAft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Aft>
                    <a:spcPct val="20000"/>
                  </a:spcAft>
                  <a:buClr>
                    <a:srgbClr val="008000"/>
                  </a:buClr>
                  <a:buSzPct val="55000"/>
                  <a:buFont typeface="Wingdings" pitchFamily="2" charset="2"/>
                  <a:buChar char="n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FF3300"/>
                  </a:buClr>
                  <a:buSzPct val="50000"/>
                  <a:buFont typeface="Wingdings" pitchFamily="2" charset="2"/>
                  <a:buChar char="n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006666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buFont typeface="Wingdings" pitchFamily="2" charset="2"/>
                  <a:buNone/>
                </a:pPr>
                <a:r>
                  <a:rPr lang="en-US" altLang="zh-CN" sz="1600" b="1"/>
                  <a:t>1</a:t>
                </a:r>
              </a:p>
            </p:txBody>
          </p:sp>
          <p:sp>
            <p:nvSpPr>
              <p:cNvPr id="86060" name="Rectangle 15">
                <a:extLst>
                  <a:ext uri="{FF2B5EF4-FFF2-40B4-BE49-F238E27FC236}">
                    <a16:creationId xmlns:a16="http://schemas.microsoft.com/office/drawing/2014/main" id="{4E371589-7AA0-6D46-A468-1063433692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44" y="2940"/>
                <a:ext cx="256" cy="24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lnSpc>
                    <a:spcPct val="120000"/>
                  </a:lnSpc>
                  <a:spcAft>
                    <a:spcPct val="20000"/>
                  </a:spcAft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Aft>
                    <a:spcPct val="20000"/>
                  </a:spcAft>
                  <a:buClr>
                    <a:srgbClr val="008000"/>
                  </a:buClr>
                  <a:buSzPct val="55000"/>
                  <a:buFont typeface="Wingdings" pitchFamily="2" charset="2"/>
                  <a:buChar char="n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FF3300"/>
                  </a:buClr>
                  <a:buSzPct val="50000"/>
                  <a:buFont typeface="Wingdings" pitchFamily="2" charset="2"/>
                  <a:buChar char="n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006666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buFont typeface="Wingdings" pitchFamily="2" charset="2"/>
                  <a:buNone/>
                </a:pPr>
                <a:r>
                  <a:rPr lang="en-US" altLang="zh-CN" sz="1600" b="1">
                    <a:solidFill>
                      <a:schemeClr val="hlink"/>
                    </a:solidFill>
                  </a:rPr>
                  <a:t>0</a:t>
                </a:r>
              </a:p>
            </p:txBody>
          </p:sp>
          <p:sp>
            <p:nvSpPr>
              <p:cNvPr id="86061" name="Rectangle 16">
                <a:extLst>
                  <a:ext uri="{FF2B5EF4-FFF2-40B4-BE49-F238E27FC236}">
                    <a16:creationId xmlns:a16="http://schemas.microsoft.com/office/drawing/2014/main" id="{4AD20C20-8DA4-4640-AAEB-05E7266E14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32" y="3182"/>
                <a:ext cx="244" cy="24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lnSpc>
                    <a:spcPct val="120000"/>
                  </a:lnSpc>
                  <a:spcAft>
                    <a:spcPct val="20000"/>
                  </a:spcAft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Aft>
                    <a:spcPct val="20000"/>
                  </a:spcAft>
                  <a:buClr>
                    <a:srgbClr val="008000"/>
                  </a:buClr>
                  <a:buSzPct val="55000"/>
                  <a:buFont typeface="Wingdings" pitchFamily="2" charset="2"/>
                  <a:buChar char="n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FF3300"/>
                  </a:buClr>
                  <a:buSzPct val="50000"/>
                  <a:buFont typeface="Wingdings" pitchFamily="2" charset="2"/>
                  <a:buChar char="n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006666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buFont typeface="Wingdings" pitchFamily="2" charset="2"/>
                  <a:buNone/>
                </a:pPr>
                <a:r>
                  <a:rPr lang="en-US" altLang="zh-CN" sz="1600" b="1"/>
                  <a:t>1</a:t>
                </a:r>
              </a:p>
            </p:txBody>
          </p:sp>
          <p:sp>
            <p:nvSpPr>
              <p:cNvPr id="86062" name="Rectangle 17">
                <a:extLst>
                  <a:ext uri="{FF2B5EF4-FFF2-40B4-BE49-F238E27FC236}">
                    <a16:creationId xmlns:a16="http://schemas.microsoft.com/office/drawing/2014/main" id="{4A898889-7891-7B40-A8C3-A348C5C571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76" y="3182"/>
                <a:ext cx="268" cy="24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lnSpc>
                    <a:spcPct val="120000"/>
                  </a:lnSpc>
                  <a:spcAft>
                    <a:spcPct val="20000"/>
                  </a:spcAft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Aft>
                    <a:spcPct val="20000"/>
                  </a:spcAft>
                  <a:buClr>
                    <a:srgbClr val="008000"/>
                  </a:buClr>
                  <a:buSzPct val="55000"/>
                  <a:buFont typeface="Wingdings" pitchFamily="2" charset="2"/>
                  <a:buChar char="n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FF3300"/>
                  </a:buClr>
                  <a:buSzPct val="50000"/>
                  <a:buFont typeface="Wingdings" pitchFamily="2" charset="2"/>
                  <a:buChar char="n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006666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buFont typeface="Wingdings" pitchFamily="2" charset="2"/>
                  <a:buNone/>
                </a:pPr>
                <a:r>
                  <a:rPr lang="en-US" altLang="zh-CN" sz="1600" b="1"/>
                  <a:t>0</a:t>
                </a:r>
              </a:p>
            </p:txBody>
          </p:sp>
          <p:sp>
            <p:nvSpPr>
              <p:cNvPr id="86063" name="Rectangle 18">
                <a:extLst>
                  <a:ext uri="{FF2B5EF4-FFF2-40B4-BE49-F238E27FC236}">
                    <a16:creationId xmlns:a16="http://schemas.microsoft.com/office/drawing/2014/main" id="{67B490A4-A011-6A45-8CE0-DD9939C1C3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44" y="3182"/>
                <a:ext cx="256" cy="24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lnSpc>
                    <a:spcPct val="120000"/>
                  </a:lnSpc>
                  <a:spcAft>
                    <a:spcPct val="20000"/>
                  </a:spcAft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Aft>
                    <a:spcPct val="20000"/>
                  </a:spcAft>
                  <a:buClr>
                    <a:srgbClr val="008000"/>
                  </a:buClr>
                  <a:buSzPct val="55000"/>
                  <a:buFont typeface="Wingdings" pitchFamily="2" charset="2"/>
                  <a:buChar char="n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FF3300"/>
                  </a:buClr>
                  <a:buSzPct val="50000"/>
                  <a:buFont typeface="Wingdings" pitchFamily="2" charset="2"/>
                  <a:buChar char="n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006666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buFont typeface="Wingdings" pitchFamily="2" charset="2"/>
                  <a:buNone/>
                </a:pPr>
                <a:r>
                  <a:rPr lang="en-US" altLang="zh-CN" sz="1600" b="1">
                    <a:solidFill>
                      <a:schemeClr val="hlink"/>
                    </a:solidFill>
                  </a:rPr>
                  <a:t>0</a:t>
                </a:r>
              </a:p>
            </p:txBody>
          </p:sp>
          <p:sp>
            <p:nvSpPr>
              <p:cNvPr id="86064" name="Rectangle 19">
                <a:extLst>
                  <a:ext uri="{FF2B5EF4-FFF2-40B4-BE49-F238E27FC236}">
                    <a16:creationId xmlns:a16="http://schemas.microsoft.com/office/drawing/2014/main" id="{8127589A-8CC0-F448-BD17-DFBA6733DD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32" y="3424"/>
                <a:ext cx="244" cy="24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lnSpc>
                    <a:spcPct val="120000"/>
                  </a:lnSpc>
                  <a:spcAft>
                    <a:spcPct val="20000"/>
                  </a:spcAft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Aft>
                    <a:spcPct val="20000"/>
                  </a:spcAft>
                  <a:buClr>
                    <a:srgbClr val="008000"/>
                  </a:buClr>
                  <a:buSzPct val="55000"/>
                  <a:buFont typeface="Wingdings" pitchFamily="2" charset="2"/>
                  <a:buChar char="n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FF3300"/>
                  </a:buClr>
                  <a:buSzPct val="50000"/>
                  <a:buFont typeface="Wingdings" pitchFamily="2" charset="2"/>
                  <a:buChar char="n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006666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buFont typeface="Wingdings" pitchFamily="2" charset="2"/>
                  <a:buNone/>
                </a:pPr>
                <a:r>
                  <a:rPr lang="en-US" altLang="zh-CN" sz="1600" b="1"/>
                  <a:t>1</a:t>
                </a:r>
              </a:p>
            </p:txBody>
          </p:sp>
          <p:sp>
            <p:nvSpPr>
              <p:cNvPr id="86065" name="Rectangle 20">
                <a:extLst>
                  <a:ext uri="{FF2B5EF4-FFF2-40B4-BE49-F238E27FC236}">
                    <a16:creationId xmlns:a16="http://schemas.microsoft.com/office/drawing/2014/main" id="{6B93BACD-9D2B-1147-B587-2F76EBE04B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76" y="3424"/>
                <a:ext cx="268" cy="24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lnSpc>
                    <a:spcPct val="120000"/>
                  </a:lnSpc>
                  <a:spcAft>
                    <a:spcPct val="20000"/>
                  </a:spcAft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Aft>
                    <a:spcPct val="20000"/>
                  </a:spcAft>
                  <a:buClr>
                    <a:srgbClr val="008000"/>
                  </a:buClr>
                  <a:buSzPct val="55000"/>
                  <a:buFont typeface="Wingdings" pitchFamily="2" charset="2"/>
                  <a:buChar char="n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FF3300"/>
                  </a:buClr>
                  <a:buSzPct val="50000"/>
                  <a:buFont typeface="Wingdings" pitchFamily="2" charset="2"/>
                  <a:buChar char="n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006666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buFont typeface="Wingdings" pitchFamily="2" charset="2"/>
                  <a:buNone/>
                </a:pPr>
                <a:r>
                  <a:rPr lang="en-US" altLang="zh-CN" sz="1600" b="1"/>
                  <a:t>1</a:t>
                </a:r>
              </a:p>
            </p:txBody>
          </p:sp>
          <p:sp>
            <p:nvSpPr>
              <p:cNvPr id="86066" name="Rectangle 21">
                <a:extLst>
                  <a:ext uri="{FF2B5EF4-FFF2-40B4-BE49-F238E27FC236}">
                    <a16:creationId xmlns:a16="http://schemas.microsoft.com/office/drawing/2014/main" id="{8F0C275C-3464-7848-8E6A-F2E086B594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44" y="3424"/>
                <a:ext cx="256" cy="24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lnSpc>
                    <a:spcPct val="120000"/>
                  </a:lnSpc>
                  <a:spcAft>
                    <a:spcPct val="20000"/>
                  </a:spcAft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Aft>
                    <a:spcPct val="20000"/>
                  </a:spcAft>
                  <a:buClr>
                    <a:srgbClr val="008000"/>
                  </a:buClr>
                  <a:buSzPct val="55000"/>
                  <a:buFont typeface="Wingdings" pitchFamily="2" charset="2"/>
                  <a:buChar char="n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FF3300"/>
                  </a:buClr>
                  <a:buSzPct val="50000"/>
                  <a:buFont typeface="Wingdings" pitchFamily="2" charset="2"/>
                  <a:buChar char="n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006666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buFont typeface="Wingdings" pitchFamily="2" charset="2"/>
                  <a:buNone/>
                </a:pPr>
                <a:r>
                  <a:rPr lang="en-US" altLang="zh-CN" sz="1600" b="1">
                    <a:solidFill>
                      <a:schemeClr val="hlink"/>
                    </a:solidFill>
                  </a:rPr>
                  <a:t>1</a:t>
                </a:r>
              </a:p>
            </p:txBody>
          </p:sp>
          <p:sp>
            <p:nvSpPr>
              <p:cNvPr id="86067" name="Line 22">
                <a:extLst>
                  <a:ext uri="{FF2B5EF4-FFF2-40B4-BE49-F238E27FC236}">
                    <a16:creationId xmlns:a16="http://schemas.microsoft.com/office/drawing/2014/main" id="{21C46872-FA2C-1F4C-A144-8B19020EEA0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76" y="2448"/>
                <a:ext cx="0" cy="1218"/>
              </a:xfrm>
              <a:prstGeom prst="line">
                <a:avLst/>
              </a:prstGeom>
              <a:noFill/>
              <a:ln w="12700" algn="ctr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6068" name="Line 23">
                <a:extLst>
                  <a:ext uri="{FF2B5EF4-FFF2-40B4-BE49-F238E27FC236}">
                    <a16:creationId xmlns:a16="http://schemas.microsoft.com/office/drawing/2014/main" id="{1CDA57C1-2D2F-8E46-90FD-49B582580FA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144" y="2448"/>
                <a:ext cx="0" cy="1218"/>
              </a:xfrm>
              <a:prstGeom prst="line">
                <a:avLst/>
              </a:prstGeom>
              <a:noFill/>
              <a:ln w="28575" algn="ctr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6069" name="Line 24">
                <a:extLst>
                  <a:ext uri="{FF2B5EF4-FFF2-40B4-BE49-F238E27FC236}">
                    <a16:creationId xmlns:a16="http://schemas.microsoft.com/office/drawing/2014/main" id="{3D97010C-D958-604A-A458-4C33D6AA32F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632" y="2690"/>
                <a:ext cx="768" cy="0"/>
              </a:xfrm>
              <a:prstGeom prst="line">
                <a:avLst/>
              </a:prstGeom>
              <a:noFill/>
              <a:ln w="28575" algn="ctr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6070" name="Line 25">
                <a:extLst>
                  <a:ext uri="{FF2B5EF4-FFF2-40B4-BE49-F238E27FC236}">
                    <a16:creationId xmlns:a16="http://schemas.microsoft.com/office/drawing/2014/main" id="{36165551-F9D0-7C49-B5BA-F8CA1D6C8CF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632" y="2940"/>
                <a:ext cx="768" cy="0"/>
              </a:xfrm>
              <a:prstGeom prst="line">
                <a:avLst/>
              </a:prstGeom>
              <a:noFill/>
              <a:ln w="12700" algn="ctr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6071" name="Line 26">
                <a:extLst>
                  <a:ext uri="{FF2B5EF4-FFF2-40B4-BE49-F238E27FC236}">
                    <a16:creationId xmlns:a16="http://schemas.microsoft.com/office/drawing/2014/main" id="{BD4678A6-3B4E-CA42-B0E5-248446FFAE5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632" y="3182"/>
                <a:ext cx="768" cy="0"/>
              </a:xfrm>
              <a:prstGeom prst="line">
                <a:avLst/>
              </a:prstGeom>
              <a:noFill/>
              <a:ln w="12700" algn="ctr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6072" name="Line 27">
                <a:extLst>
                  <a:ext uri="{FF2B5EF4-FFF2-40B4-BE49-F238E27FC236}">
                    <a16:creationId xmlns:a16="http://schemas.microsoft.com/office/drawing/2014/main" id="{B4C329C4-C121-8946-B42A-DAC278DC86F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632" y="3424"/>
                <a:ext cx="768" cy="0"/>
              </a:xfrm>
              <a:prstGeom prst="line">
                <a:avLst/>
              </a:prstGeom>
              <a:noFill/>
              <a:ln w="12700" algn="ctr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6073" name="Line 28">
                <a:extLst>
                  <a:ext uri="{FF2B5EF4-FFF2-40B4-BE49-F238E27FC236}">
                    <a16:creationId xmlns:a16="http://schemas.microsoft.com/office/drawing/2014/main" id="{A41E146B-94D4-7646-ADB1-7D7EBC6214D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632" y="2448"/>
                <a:ext cx="768" cy="0"/>
              </a:xfrm>
              <a:prstGeom prst="line">
                <a:avLst/>
              </a:prstGeom>
              <a:noFill/>
              <a:ln w="28575" algn="ctr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6074" name="Line 29">
                <a:extLst>
                  <a:ext uri="{FF2B5EF4-FFF2-40B4-BE49-F238E27FC236}">
                    <a16:creationId xmlns:a16="http://schemas.microsoft.com/office/drawing/2014/main" id="{42CD1123-90F4-9A48-B259-3776762BD53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632" y="3666"/>
                <a:ext cx="768" cy="0"/>
              </a:xfrm>
              <a:prstGeom prst="line">
                <a:avLst/>
              </a:prstGeom>
              <a:noFill/>
              <a:ln w="28575" algn="ctr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6075" name="Text Box 108">
                <a:extLst>
                  <a:ext uri="{FF2B5EF4-FFF2-40B4-BE49-F238E27FC236}">
                    <a16:creationId xmlns:a16="http://schemas.microsoft.com/office/drawing/2014/main" id="{4D67E82E-FAC0-2149-95F9-E0D76BF90A6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488" y="3676"/>
                <a:ext cx="921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120000"/>
                  </a:lnSpc>
                  <a:spcAft>
                    <a:spcPct val="20000"/>
                  </a:spcAft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Aft>
                    <a:spcPct val="20000"/>
                  </a:spcAft>
                  <a:buClr>
                    <a:srgbClr val="008000"/>
                  </a:buClr>
                  <a:buSzPct val="55000"/>
                  <a:buFont typeface="Wingdings" pitchFamily="2" charset="2"/>
                  <a:buChar char="n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FF3300"/>
                  </a:buClr>
                  <a:buSzPct val="50000"/>
                  <a:buFont typeface="Wingdings" pitchFamily="2" charset="2"/>
                  <a:buChar char="n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006666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zh-CN" altLang="en-US" sz="2000" b="1">
                    <a:latin typeface="Tahoma" panose="020B0604030504040204" pitchFamily="34" charset="0"/>
                  </a:rPr>
                  <a:t>正逻辑与门</a:t>
                </a:r>
              </a:p>
            </p:txBody>
          </p:sp>
        </p:grpSp>
        <p:graphicFrame>
          <p:nvGraphicFramePr>
            <p:cNvPr id="86051" name="Object 102">
              <a:extLst>
                <a:ext uri="{FF2B5EF4-FFF2-40B4-BE49-F238E27FC236}">
                  <a16:creationId xmlns:a16="http://schemas.microsoft.com/office/drawing/2014/main" id="{640997B7-8652-8F47-B6C7-DB655E4B5814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536" y="3792"/>
            <a:ext cx="672" cy="2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6128" name="公式" r:id="rId4" imgW="12001500" imgH="3797300" progId="Equation.3">
                    <p:embed/>
                  </p:oleObj>
                </mc:Choice>
                <mc:Fallback>
                  <p:oleObj name="公式" r:id="rId4" imgW="12001500" imgH="3797300" progId="Equation.3">
                    <p:embed/>
                    <p:pic>
                      <p:nvPicPr>
                        <p:cNvPr id="0" name="Object 10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36" y="3792"/>
                          <a:ext cx="672" cy="21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11721" name="Group 105">
            <a:extLst>
              <a:ext uri="{FF2B5EF4-FFF2-40B4-BE49-F238E27FC236}">
                <a16:creationId xmlns:a16="http://schemas.microsoft.com/office/drawing/2014/main" id="{43263673-F924-944B-9BE6-FE03CDE8689D}"/>
              </a:ext>
            </a:extLst>
          </p:cNvPr>
          <p:cNvGrpSpPr>
            <a:grpSpLocks/>
          </p:cNvGrpSpPr>
          <p:nvPr/>
        </p:nvGrpSpPr>
        <p:grpSpPr bwMode="auto">
          <a:xfrm>
            <a:off x="4175125" y="3429000"/>
            <a:ext cx="1477963" cy="2955925"/>
            <a:chOff x="2630" y="2160"/>
            <a:chExt cx="931" cy="1862"/>
          </a:xfrm>
        </p:grpSpPr>
        <p:grpSp>
          <p:nvGrpSpPr>
            <p:cNvPr id="86024" name="Group 100">
              <a:extLst>
                <a:ext uri="{FF2B5EF4-FFF2-40B4-BE49-F238E27FC236}">
                  <a16:creationId xmlns:a16="http://schemas.microsoft.com/office/drawing/2014/main" id="{F8AD6E1B-7FE7-074F-9A1D-DD81418A64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40" y="2160"/>
              <a:ext cx="921" cy="1488"/>
              <a:chOff x="2640" y="2448"/>
              <a:chExt cx="921" cy="1488"/>
            </a:xfrm>
          </p:grpSpPr>
          <p:sp>
            <p:nvSpPr>
              <p:cNvPr id="86026" name="Rectangle 31">
                <a:extLst>
                  <a:ext uri="{FF2B5EF4-FFF2-40B4-BE49-F238E27FC236}">
                    <a16:creationId xmlns:a16="http://schemas.microsoft.com/office/drawing/2014/main" id="{85F04DA0-4819-6D4C-BC16-3D1B019873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88" y="2448"/>
                <a:ext cx="272" cy="24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lnSpc>
                    <a:spcPct val="120000"/>
                  </a:lnSpc>
                  <a:spcAft>
                    <a:spcPct val="20000"/>
                  </a:spcAft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Aft>
                    <a:spcPct val="20000"/>
                  </a:spcAft>
                  <a:buClr>
                    <a:srgbClr val="008000"/>
                  </a:buClr>
                  <a:buSzPct val="55000"/>
                  <a:buFont typeface="Wingdings" pitchFamily="2" charset="2"/>
                  <a:buChar char="n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FF3300"/>
                  </a:buClr>
                  <a:buSzPct val="50000"/>
                  <a:buFont typeface="Wingdings" pitchFamily="2" charset="2"/>
                  <a:buChar char="n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006666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buFont typeface="Wingdings" pitchFamily="2" charset="2"/>
                  <a:buNone/>
                </a:pPr>
                <a:r>
                  <a:rPr lang="en-US" altLang="zh-CN" sz="1600" b="1" i="1"/>
                  <a:t>A</a:t>
                </a:r>
              </a:p>
            </p:txBody>
          </p:sp>
          <p:sp>
            <p:nvSpPr>
              <p:cNvPr id="86027" name="Rectangle 32">
                <a:extLst>
                  <a:ext uri="{FF2B5EF4-FFF2-40B4-BE49-F238E27FC236}">
                    <a16:creationId xmlns:a16="http://schemas.microsoft.com/office/drawing/2014/main" id="{BFB68D97-0F65-A544-8B84-B6C8C4DADE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60" y="2448"/>
                <a:ext cx="272" cy="24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lnSpc>
                    <a:spcPct val="120000"/>
                  </a:lnSpc>
                  <a:spcAft>
                    <a:spcPct val="20000"/>
                  </a:spcAft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Aft>
                    <a:spcPct val="20000"/>
                  </a:spcAft>
                  <a:buClr>
                    <a:srgbClr val="008000"/>
                  </a:buClr>
                  <a:buSzPct val="55000"/>
                  <a:buFont typeface="Wingdings" pitchFamily="2" charset="2"/>
                  <a:buChar char="n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FF3300"/>
                  </a:buClr>
                  <a:buSzPct val="50000"/>
                  <a:buFont typeface="Wingdings" pitchFamily="2" charset="2"/>
                  <a:buChar char="n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006666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buFont typeface="Wingdings" pitchFamily="2" charset="2"/>
                  <a:buNone/>
                </a:pPr>
                <a:r>
                  <a:rPr lang="en-US" altLang="zh-CN" sz="1600" b="1" i="1"/>
                  <a:t>B</a:t>
                </a:r>
              </a:p>
            </p:txBody>
          </p:sp>
          <p:sp>
            <p:nvSpPr>
              <p:cNvPr id="86028" name="Rectangle 33">
                <a:extLst>
                  <a:ext uri="{FF2B5EF4-FFF2-40B4-BE49-F238E27FC236}">
                    <a16:creationId xmlns:a16="http://schemas.microsoft.com/office/drawing/2014/main" id="{E397968F-AA89-314D-8BE9-3DCE9B7326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32" y="2448"/>
                <a:ext cx="272" cy="24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lnSpc>
                    <a:spcPct val="120000"/>
                  </a:lnSpc>
                  <a:spcAft>
                    <a:spcPct val="20000"/>
                  </a:spcAft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Aft>
                    <a:spcPct val="20000"/>
                  </a:spcAft>
                  <a:buClr>
                    <a:srgbClr val="008000"/>
                  </a:buClr>
                  <a:buSzPct val="55000"/>
                  <a:buFont typeface="Wingdings" pitchFamily="2" charset="2"/>
                  <a:buChar char="n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FF3300"/>
                  </a:buClr>
                  <a:buSzPct val="50000"/>
                  <a:buFont typeface="Wingdings" pitchFamily="2" charset="2"/>
                  <a:buChar char="n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006666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buFont typeface="Wingdings" pitchFamily="2" charset="2"/>
                  <a:buNone/>
                </a:pPr>
                <a:r>
                  <a:rPr lang="en-US" altLang="zh-CN" sz="1600" b="1" i="1"/>
                  <a:t>F</a:t>
                </a:r>
              </a:p>
            </p:txBody>
          </p:sp>
          <p:sp>
            <p:nvSpPr>
              <p:cNvPr id="86029" name="Rectangle 34">
                <a:extLst>
                  <a:ext uri="{FF2B5EF4-FFF2-40B4-BE49-F238E27FC236}">
                    <a16:creationId xmlns:a16="http://schemas.microsoft.com/office/drawing/2014/main" id="{86F5F2D5-6917-7742-9952-6719D6C283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88" y="2690"/>
                <a:ext cx="272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lnSpc>
                    <a:spcPct val="120000"/>
                  </a:lnSpc>
                  <a:spcAft>
                    <a:spcPct val="20000"/>
                  </a:spcAft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Aft>
                    <a:spcPct val="20000"/>
                  </a:spcAft>
                  <a:buClr>
                    <a:srgbClr val="008000"/>
                  </a:buClr>
                  <a:buSzPct val="55000"/>
                  <a:buFont typeface="Wingdings" pitchFamily="2" charset="2"/>
                  <a:buChar char="n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FF3300"/>
                  </a:buClr>
                  <a:buSzPct val="50000"/>
                  <a:buFont typeface="Wingdings" pitchFamily="2" charset="2"/>
                  <a:buChar char="n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006666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buFont typeface="Wingdings" pitchFamily="2" charset="2"/>
                  <a:buNone/>
                </a:pPr>
                <a:r>
                  <a:rPr lang="en-US" altLang="zh-CN" sz="1600" b="1"/>
                  <a:t>1</a:t>
                </a:r>
              </a:p>
            </p:txBody>
          </p:sp>
          <p:sp>
            <p:nvSpPr>
              <p:cNvPr id="86030" name="Rectangle 35">
                <a:extLst>
                  <a:ext uri="{FF2B5EF4-FFF2-40B4-BE49-F238E27FC236}">
                    <a16:creationId xmlns:a16="http://schemas.microsoft.com/office/drawing/2014/main" id="{7DF63934-DE93-6640-9E45-682D9CAB84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60" y="2690"/>
                <a:ext cx="272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lnSpc>
                    <a:spcPct val="120000"/>
                  </a:lnSpc>
                  <a:spcAft>
                    <a:spcPct val="20000"/>
                  </a:spcAft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Aft>
                    <a:spcPct val="20000"/>
                  </a:spcAft>
                  <a:buClr>
                    <a:srgbClr val="008000"/>
                  </a:buClr>
                  <a:buSzPct val="55000"/>
                  <a:buFont typeface="Wingdings" pitchFamily="2" charset="2"/>
                  <a:buChar char="n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FF3300"/>
                  </a:buClr>
                  <a:buSzPct val="50000"/>
                  <a:buFont typeface="Wingdings" pitchFamily="2" charset="2"/>
                  <a:buChar char="n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006666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buFont typeface="Wingdings" pitchFamily="2" charset="2"/>
                  <a:buNone/>
                </a:pPr>
                <a:r>
                  <a:rPr lang="en-US" altLang="zh-CN" sz="1600" b="1"/>
                  <a:t>1</a:t>
                </a:r>
              </a:p>
            </p:txBody>
          </p:sp>
          <p:sp>
            <p:nvSpPr>
              <p:cNvPr id="86031" name="Rectangle 36">
                <a:extLst>
                  <a:ext uri="{FF2B5EF4-FFF2-40B4-BE49-F238E27FC236}">
                    <a16:creationId xmlns:a16="http://schemas.microsoft.com/office/drawing/2014/main" id="{B4F37277-BA20-8548-87BA-14337967A3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32" y="2690"/>
                <a:ext cx="272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lnSpc>
                    <a:spcPct val="120000"/>
                  </a:lnSpc>
                  <a:spcAft>
                    <a:spcPct val="20000"/>
                  </a:spcAft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Aft>
                    <a:spcPct val="20000"/>
                  </a:spcAft>
                  <a:buClr>
                    <a:srgbClr val="008000"/>
                  </a:buClr>
                  <a:buSzPct val="55000"/>
                  <a:buFont typeface="Wingdings" pitchFamily="2" charset="2"/>
                  <a:buChar char="n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FF3300"/>
                  </a:buClr>
                  <a:buSzPct val="50000"/>
                  <a:buFont typeface="Wingdings" pitchFamily="2" charset="2"/>
                  <a:buChar char="n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006666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buFont typeface="Wingdings" pitchFamily="2" charset="2"/>
                  <a:buNone/>
                </a:pPr>
                <a:r>
                  <a:rPr lang="en-US" altLang="zh-CN" sz="1600" b="1">
                    <a:solidFill>
                      <a:schemeClr val="hlink"/>
                    </a:solidFill>
                  </a:rPr>
                  <a:t>1</a:t>
                </a:r>
              </a:p>
            </p:txBody>
          </p:sp>
          <p:sp>
            <p:nvSpPr>
              <p:cNvPr id="86032" name="Rectangle 37">
                <a:extLst>
                  <a:ext uri="{FF2B5EF4-FFF2-40B4-BE49-F238E27FC236}">
                    <a16:creationId xmlns:a16="http://schemas.microsoft.com/office/drawing/2014/main" id="{E4ED988B-0F1D-364A-AB1D-5A3E675DF5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88" y="2940"/>
                <a:ext cx="272" cy="24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lnSpc>
                    <a:spcPct val="120000"/>
                  </a:lnSpc>
                  <a:spcAft>
                    <a:spcPct val="20000"/>
                  </a:spcAft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Aft>
                    <a:spcPct val="20000"/>
                  </a:spcAft>
                  <a:buClr>
                    <a:srgbClr val="008000"/>
                  </a:buClr>
                  <a:buSzPct val="55000"/>
                  <a:buFont typeface="Wingdings" pitchFamily="2" charset="2"/>
                  <a:buChar char="n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FF3300"/>
                  </a:buClr>
                  <a:buSzPct val="50000"/>
                  <a:buFont typeface="Wingdings" pitchFamily="2" charset="2"/>
                  <a:buChar char="n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006666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buFont typeface="Wingdings" pitchFamily="2" charset="2"/>
                  <a:buNone/>
                </a:pPr>
                <a:r>
                  <a:rPr lang="en-US" altLang="zh-CN" sz="1600" b="1"/>
                  <a:t>1</a:t>
                </a:r>
              </a:p>
            </p:txBody>
          </p:sp>
          <p:sp>
            <p:nvSpPr>
              <p:cNvPr id="86033" name="Rectangle 38">
                <a:extLst>
                  <a:ext uri="{FF2B5EF4-FFF2-40B4-BE49-F238E27FC236}">
                    <a16:creationId xmlns:a16="http://schemas.microsoft.com/office/drawing/2014/main" id="{F7877C82-4182-104E-A3B5-278DC57D82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60" y="2940"/>
                <a:ext cx="272" cy="24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lnSpc>
                    <a:spcPct val="120000"/>
                  </a:lnSpc>
                  <a:spcAft>
                    <a:spcPct val="20000"/>
                  </a:spcAft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Aft>
                    <a:spcPct val="20000"/>
                  </a:spcAft>
                  <a:buClr>
                    <a:srgbClr val="008000"/>
                  </a:buClr>
                  <a:buSzPct val="55000"/>
                  <a:buFont typeface="Wingdings" pitchFamily="2" charset="2"/>
                  <a:buChar char="n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FF3300"/>
                  </a:buClr>
                  <a:buSzPct val="50000"/>
                  <a:buFont typeface="Wingdings" pitchFamily="2" charset="2"/>
                  <a:buChar char="n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006666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buFont typeface="Wingdings" pitchFamily="2" charset="2"/>
                  <a:buNone/>
                </a:pPr>
                <a:r>
                  <a:rPr lang="en-US" altLang="zh-CN" sz="1600" b="1"/>
                  <a:t>0</a:t>
                </a:r>
              </a:p>
            </p:txBody>
          </p:sp>
          <p:sp>
            <p:nvSpPr>
              <p:cNvPr id="86034" name="Rectangle 39">
                <a:extLst>
                  <a:ext uri="{FF2B5EF4-FFF2-40B4-BE49-F238E27FC236}">
                    <a16:creationId xmlns:a16="http://schemas.microsoft.com/office/drawing/2014/main" id="{2DBE7C0D-D1AA-084F-A247-E20BEFA11C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32" y="2940"/>
                <a:ext cx="272" cy="24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lnSpc>
                    <a:spcPct val="120000"/>
                  </a:lnSpc>
                  <a:spcAft>
                    <a:spcPct val="20000"/>
                  </a:spcAft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Aft>
                    <a:spcPct val="20000"/>
                  </a:spcAft>
                  <a:buClr>
                    <a:srgbClr val="008000"/>
                  </a:buClr>
                  <a:buSzPct val="55000"/>
                  <a:buFont typeface="Wingdings" pitchFamily="2" charset="2"/>
                  <a:buChar char="n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FF3300"/>
                  </a:buClr>
                  <a:buSzPct val="50000"/>
                  <a:buFont typeface="Wingdings" pitchFamily="2" charset="2"/>
                  <a:buChar char="n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006666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buFont typeface="Wingdings" pitchFamily="2" charset="2"/>
                  <a:buNone/>
                </a:pPr>
                <a:r>
                  <a:rPr lang="en-US" altLang="zh-CN" sz="1600" b="1">
                    <a:solidFill>
                      <a:schemeClr val="hlink"/>
                    </a:solidFill>
                  </a:rPr>
                  <a:t>1</a:t>
                </a:r>
              </a:p>
            </p:txBody>
          </p:sp>
          <p:sp>
            <p:nvSpPr>
              <p:cNvPr id="86035" name="Rectangle 40">
                <a:extLst>
                  <a:ext uri="{FF2B5EF4-FFF2-40B4-BE49-F238E27FC236}">
                    <a16:creationId xmlns:a16="http://schemas.microsoft.com/office/drawing/2014/main" id="{FDE49A91-2A21-4E48-ABAD-B3414DA18E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88" y="3182"/>
                <a:ext cx="272" cy="24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lnSpc>
                    <a:spcPct val="120000"/>
                  </a:lnSpc>
                  <a:spcAft>
                    <a:spcPct val="20000"/>
                  </a:spcAft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Aft>
                    <a:spcPct val="20000"/>
                  </a:spcAft>
                  <a:buClr>
                    <a:srgbClr val="008000"/>
                  </a:buClr>
                  <a:buSzPct val="55000"/>
                  <a:buFont typeface="Wingdings" pitchFamily="2" charset="2"/>
                  <a:buChar char="n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FF3300"/>
                  </a:buClr>
                  <a:buSzPct val="50000"/>
                  <a:buFont typeface="Wingdings" pitchFamily="2" charset="2"/>
                  <a:buChar char="n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006666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buFont typeface="Wingdings" pitchFamily="2" charset="2"/>
                  <a:buNone/>
                </a:pPr>
                <a:r>
                  <a:rPr lang="en-US" altLang="zh-CN" sz="1600" b="1"/>
                  <a:t>0</a:t>
                </a:r>
              </a:p>
            </p:txBody>
          </p:sp>
          <p:sp>
            <p:nvSpPr>
              <p:cNvPr id="86036" name="Rectangle 41">
                <a:extLst>
                  <a:ext uri="{FF2B5EF4-FFF2-40B4-BE49-F238E27FC236}">
                    <a16:creationId xmlns:a16="http://schemas.microsoft.com/office/drawing/2014/main" id="{45BB2473-746E-4145-A8A6-E5AD8F3C8D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60" y="3182"/>
                <a:ext cx="272" cy="24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lnSpc>
                    <a:spcPct val="120000"/>
                  </a:lnSpc>
                  <a:spcAft>
                    <a:spcPct val="20000"/>
                  </a:spcAft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Aft>
                    <a:spcPct val="20000"/>
                  </a:spcAft>
                  <a:buClr>
                    <a:srgbClr val="008000"/>
                  </a:buClr>
                  <a:buSzPct val="55000"/>
                  <a:buFont typeface="Wingdings" pitchFamily="2" charset="2"/>
                  <a:buChar char="n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FF3300"/>
                  </a:buClr>
                  <a:buSzPct val="50000"/>
                  <a:buFont typeface="Wingdings" pitchFamily="2" charset="2"/>
                  <a:buChar char="n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006666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buFont typeface="Wingdings" pitchFamily="2" charset="2"/>
                  <a:buNone/>
                </a:pPr>
                <a:r>
                  <a:rPr lang="en-US" altLang="zh-CN" sz="1600" b="1"/>
                  <a:t>1</a:t>
                </a:r>
              </a:p>
            </p:txBody>
          </p:sp>
          <p:sp>
            <p:nvSpPr>
              <p:cNvPr id="86037" name="Rectangle 42">
                <a:extLst>
                  <a:ext uri="{FF2B5EF4-FFF2-40B4-BE49-F238E27FC236}">
                    <a16:creationId xmlns:a16="http://schemas.microsoft.com/office/drawing/2014/main" id="{972A1F7E-B122-C248-B401-E7C260BA23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32" y="3182"/>
                <a:ext cx="272" cy="24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lnSpc>
                    <a:spcPct val="120000"/>
                  </a:lnSpc>
                  <a:spcAft>
                    <a:spcPct val="20000"/>
                  </a:spcAft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Aft>
                    <a:spcPct val="20000"/>
                  </a:spcAft>
                  <a:buClr>
                    <a:srgbClr val="008000"/>
                  </a:buClr>
                  <a:buSzPct val="55000"/>
                  <a:buFont typeface="Wingdings" pitchFamily="2" charset="2"/>
                  <a:buChar char="n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FF3300"/>
                  </a:buClr>
                  <a:buSzPct val="50000"/>
                  <a:buFont typeface="Wingdings" pitchFamily="2" charset="2"/>
                  <a:buChar char="n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006666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buFont typeface="Wingdings" pitchFamily="2" charset="2"/>
                  <a:buNone/>
                </a:pPr>
                <a:r>
                  <a:rPr lang="en-US" altLang="zh-CN" sz="1600" b="1">
                    <a:solidFill>
                      <a:schemeClr val="hlink"/>
                    </a:solidFill>
                  </a:rPr>
                  <a:t>1</a:t>
                </a:r>
              </a:p>
            </p:txBody>
          </p:sp>
          <p:sp>
            <p:nvSpPr>
              <p:cNvPr id="86038" name="Rectangle 43">
                <a:extLst>
                  <a:ext uri="{FF2B5EF4-FFF2-40B4-BE49-F238E27FC236}">
                    <a16:creationId xmlns:a16="http://schemas.microsoft.com/office/drawing/2014/main" id="{33E59637-A519-6542-A7BE-E0758FF2B7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88" y="3424"/>
                <a:ext cx="272" cy="24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lnSpc>
                    <a:spcPct val="120000"/>
                  </a:lnSpc>
                  <a:spcAft>
                    <a:spcPct val="20000"/>
                  </a:spcAft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Aft>
                    <a:spcPct val="20000"/>
                  </a:spcAft>
                  <a:buClr>
                    <a:srgbClr val="008000"/>
                  </a:buClr>
                  <a:buSzPct val="55000"/>
                  <a:buFont typeface="Wingdings" pitchFamily="2" charset="2"/>
                  <a:buChar char="n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FF3300"/>
                  </a:buClr>
                  <a:buSzPct val="50000"/>
                  <a:buFont typeface="Wingdings" pitchFamily="2" charset="2"/>
                  <a:buChar char="n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006666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buFont typeface="Wingdings" pitchFamily="2" charset="2"/>
                  <a:buNone/>
                </a:pPr>
                <a:r>
                  <a:rPr lang="en-US" altLang="zh-CN" sz="1600" b="1"/>
                  <a:t>0</a:t>
                </a:r>
              </a:p>
            </p:txBody>
          </p:sp>
          <p:sp>
            <p:nvSpPr>
              <p:cNvPr id="86039" name="Rectangle 44">
                <a:extLst>
                  <a:ext uri="{FF2B5EF4-FFF2-40B4-BE49-F238E27FC236}">
                    <a16:creationId xmlns:a16="http://schemas.microsoft.com/office/drawing/2014/main" id="{2B3202D9-F32D-374D-A4E7-9A5FBB561B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60" y="3424"/>
                <a:ext cx="272" cy="24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lnSpc>
                    <a:spcPct val="120000"/>
                  </a:lnSpc>
                  <a:spcAft>
                    <a:spcPct val="20000"/>
                  </a:spcAft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Aft>
                    <a:spcPct val="20000"/>
                  </a:spcAft>
                  <a:buClr>
                    <a:srgbClr val="008000"/>
                  </a:buClr>
                  <a:buSzPct val="55000"/>
                  <a:buFont typeface="Wingdings" pitchFamily="2" charset="2"/>
                  <a:buChar char="n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FF3300"/>
                  </a:buClr>
                  <a:buSzPct val="50000"/>
                  <a:buFont typeface="Wingdings" pitchFamily="2" charset="2"/>
                  <a:buChar char="n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006666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buFont typeface="Wingdings" pitchFamily="2" charset="2"/>
                  <a:buNone/>
                </a:pPr>
                <a:r>
                  <a:rPr lang="en-US" altLang="zh-CN" sz="1600" b="1"/>
                  <a:t>0</a:t>
                </a:r>
              </a:p>
            </p:txBody>
          </p:sp>
          <p:sp>
            <p:nvSpPr>
              <p:cNvPr id="86040" name="Rectangle 45">
                <a:extLst>
                  <a:ext uri="{FF2B5EF4-FFF2-40B4-BE49-F238E27FC236}">
                    <a16:creationId xmlns:a16="http://schemas.microsoft.com/office/drawing/2014/main" id="{CC01E7BD-CD98-C34F-AD31-B76F6523AA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32" y="3424"/>
                <a:ext cx="272" cy="24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lnSpc>
                    <a:spcPct val="120000"/>
                  </a:lnSpc>
                  <a:spcAft>
                    <a:spcPct val="20000"/>
                  </a:spcAft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Aft>
                    <a:spcPct val="20000"/>
                  </a:spcAft>
                  <a:buClr>
                    <a:srgbClr val="008000"/>
                  </a:buClr>
                  <a:buSzPct val="55000"/>
                  <a:buFont typeface="Wingdings" pitchFamily="2" charset="2"/>
                  <a:buChar char="n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FF3300"/>
                  </a:buClr>
                  <a:buSzPct val="50000"/>
                  <a:buFont typeface="Wingdings" pitchFamily="2" charset="2"/>
                  <a:buChar char="n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006666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buFont typeface="Wingdings" pitchFamily="2" charset="2"/>
                  <a:buNone/>
                </a:pPr>
                <a:r>
                  <a:rPr lang="en-US" altLang="zh-CN" sz="1600" b="1">
                    <a:solidFill>
                      <a:schemeClr val="hlink"/>
                    </a:solidFill>
                  </a:rPr>
                  <a:t>0</a:t>
                </a:r>
              </a:p>
            </p:txBody>
          </p:sp>
          <p:sp>
            <p:nvSpPr>
              <p:cNvPr id="86041" name="Line 46">
                <a:extLst>
                  <a:ext uri="{FF2B5EF4-FFF2-40B4-BE49-F238E27FC236}">
                    <a16:creationId xmlns:a16="http://schemas.microsoft.com/office/drawing/2014/main" id="{71042783-7CF4-D448-AA10-9DE585EE2E6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60" y="2448"/>
                <a:ext cx="0" cy="1218"/>
              </a:xfrm>
              <a:prstGeom prst="line">
                <a:avLst/>
              </a:prstGeom>
              <a:noFill/>
              <a:ln w="12700" algn="ctr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6042" name="Line 47">
                <a:extLst>
                  <a:ext uri="{FF2B5EF4-FFF2-40B4-BE49-F238E27FC236}">
                    <a16:creationId xmlns:a16="http://schemas.microsoft.com/office/drawing/2014/main" id="{0F4FFADC-D76B-B045-9D51-E80E9C49648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32" y="2448"/>
                <a:ext cx="0" cy="1218"/>
              </a:xfrm>
              <a:prstGeom prst="line">
                <a:avLst/>
              </a:prstGeom>
              <a:noFill/>
              <a:ln w="28575" algn="ctr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6043" name="Line 48">
                <a:extLst>
                  <a:ext uri="{FF2B5EF4-FFF2-40B4-BE49-F238E27FC236}">
                    <a16:creationId xmlns:a16="http://schemas.microsoft.com/office/drawing/2014/main" id="{084B1A40-26E6-344A-94FE-87EFDCE7A65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688" y="2690"/>
                <a:ext cx="816" cy="0"/>
              </a:xfrm>
              <a:prstGeom prst="line">
                <a:avLst/>
              </a:prstGeom>
              <a:noFill/>
              <a:ln w="28575" algn="ctr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6044" name="Line 49">
                <a:extLst>
                  <a:ext uri="{FF2B5EF4-FFF2-40B4-BE49-F238E27FC236}">
                    <a16:creationId xmlns:a16="http://schemas.microsoft.com/office/drawing/2014/main" id="{CA1F3062-0AFC-0445-9148-FD139D0C7B5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688" y="2940"/>
                <a:ext cx="816" cy="0"/>
              </a:xfrm>
              <a:prstGeom prst="line">
                <a:avLst/>
              </a:prstGeom>
              <a:noFill/>
              <a:ln w="12700" algn="ctr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6045" name="Line 50">
                <a:extLst>
                  <a:ext uri="{FF2B5EF4-FFF2-40B4-BE49-F238E27FC236}">
                    <a16:creationId xmlns:a16="http://schemas.microsoft.com/office/drawing/2014/main" id="{CBCB7CC8-54D7-7449-81CA-5EEAA9C7D23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688" y="3182"/>
                <a:ext cx="816" cy="0"/>
              </a:xfrm>
              <a:prstGeom prst="line">
                <a:avLst/>
              </a:prstGeom>
              <a:noFill/>
              <a:ln w="12700" algn="ctr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6046" name="Line 51">
                <a:extLst>
                  <a:ext uri="{FF2B5EF4-FFF2-40B4-BE49-F238E27FC236}">
                    <a16:creationId xmlns:a16="http://schemas.microsoft.com/office/drawing/2014/main" id="{3C77DA02-2434-3C48-904F-D4BDB81E2F7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688" y="3424"/>
                <a:ext cx="816" cy="0"/>
              </a:xfrm>
              <a:prstGeom prst="line">
                <a:avLst/>
              </a:prstGeom>
              <a:noFill/>
              <a:ln w="12700" algn="ctr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6047" name="Line 52">
                <a:extLst>
                  <a:ext uri="{FF2B5EF4-FFF2-40B4-BE49-F238E27FC236}">
                    <a16:creationId xmlns:a16="http://schemas.microsoft.com/office/drawing/2014/main" id="{A1848EC5-1D23-C949-B851-A28158FBB19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688" y="2448"/>
                <a:ext cx="816" cy="0"/>
              </a:xfrm>
              <a:prstGeom prst="line">
                <a:avLst/>
              </a:prstGeom>
              <a:noFill/>
              <a:ln w="28575" algn="ctr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6048" name="Line 53">
                <a:extLst>
                  <a:ext uri="{FF2B5EF4-FFF2-40B4-BE49-F238E27FC236}">
                    <a16:creationId xmlns:a16="http://schemas.microsoft.com/office/drawing/2014/main" id="{9F85C64A-A33D-7F49-A694-4D68F6AF863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688" y="3666"/>
                <a:ext cx="816" cy="0"/>
              </a:xfrm>
              <a:prstGeom prst="line">
                <a:avLst/>
              </a:prstGeom>
              <a:noFill/>
              <a:ln w="28575" algn="ctr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6049" name="Text Box 109">
                <a:extLst>
                  <a:ext uri="{FF2B5EF4-FFF2-40B4-BE49-F238E27FC236}">
                    <a16:creationId xmlns:a16="http://schemas.microsoft.com/office/drawing/2014/main" id="{D2AAC716-99DA-6F43-AB00-8464FF62140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640" y="3686"/>
                <a:ext cx="921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120000"/>
                  </a:lnSpc>
                  <a:spcAft>
                    <a:spcPct val="20000"/>
                  </a:spcAft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Aft>
                    <a:spcPct val="20000"/>
                  </a:spcAft>
                  <a:buClr>
                    <a:srgbClr val="008000"/>
                  </a:buClr>
                  <a:buSzPct val="55000"/>
                  <a:buFont typeface="Wingdings" pitchFamily="2" charset="2"/>
                  <a:buChar char="n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FF3300"/>
                  </a:buClr>
                  <a:buSzPct val="50000"/>
                  <a:buFont typeface="Wingdings" pitchFamily="2" charset="2"/>
                  <a:buChar char="n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006666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zh-CN" altLang="en-US" sz="2000" b="1">
                    <a:latin typeface="Tahoma" panose="020B0604030504040204" pitchFamily="34" charset="0"/>
                  </a:rPr>
                  <a:t>负逻辑或门</a:t>
                </a:r>
              </a:p>
            </p:txBody>
          </p:sp>
        </p:grpSp>
        <p:graphicFrame>
          <p:nvGraphicFramePr>
            <p:cNvPr id="86025" name="Object 103">
              <a:extLst>
                <a:ext uri="{FF2B5EF4-FFF2-40B4-BE49-F238E27FC236}">
                  <a16:creationId xmlns:a16="http://schemas.microsoft.com/office/drawing/2014/main" id="{37C1572C-2B09-804C-9533-EF65489808DD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630" y="3776"/>
            <a:ext cx="885" cy="24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6129" name="公式" r:id="rId6" imgW="15798800" imgH="4394200" progId="Equation.3">
                    <p:embed/>
                  </p:oleObj>
                </mc:Choice>
                <mc:Fallback>
                  <p:oleObj name="公式" r:id="rId6" imgW="15798800" imgH="4394200" progId="Equation.3">
                    <p:embed/>
                    <p:pic>
                      <p:nvPicPr>
                        <p:cNvPr id="0" name="Object 10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30" y="3776"/>
                          <a:ext cx="885" cy="24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116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117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117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117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117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1619" grpId="0" autoUpdateAnimBg="0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1026">
            <a:extLst>
              <a:ext uri="{FF2B5EF4-FFF2-40B4-BE49-F238E27FC236}">
                <a16:creationId xmlns:a16="http://schemas.microsoft.com/office/drawing/2014/main" id="{04247AFC-88EE-2A48-ACC0-BC4DB2EF3F0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 b="1">
                <a:solidFill>
                  <a:schemeClr val="tx1"/>
                </a:solidFill>
              </a:rPr>
              <a:t>1.2.5 </a:t>
            </a:r>
            <a:r>
              <a:rPr lang="zh-CN" altLang="en-US" sz="3600" b="1">
                <a:solidFill>
                  <a:schemeClr val="tx1"/>
                </a:solidFill>
              </a:rPr>
              <a:t>正逻辑和负逻辑</a:t>
            </a:r>
          </a:p>
        </p:txBody>
      </p:sp>
      <p:sp>
        <p:nvSpPr>
          <p:cNvPr id="112664" name="Text Box 4">
            <a:extLst>
              <a:ext uri="{FF2B5EF4-FFF2-40B4-BE49-F238E27FC236}">
                <a16:creationId xmlns:a16="http://schemas.microsoft.com/office/drawing/2014/main" id="{6E30356E-842A-2546-A778-224077DB59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1371600"/>
            <a:ext cx="7467600" cy="150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8000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FF3300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rgbClr val="006666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800" b="1">
                <a:ea typeface="隶书" panose="02010509060101010101" pitchFamily="49" charset="-122"/>
              </a:rPr>
              <a:t>正逻辑和负逻辑的转换</a:t>
            </a:r>
          </a:p>
          <a:p>
            <a:pPr eaLnBrk="1" hangingPunct="1"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000" b="1"/>
              <a:t>        </a:t>
            </a:r>
            <a:r>
              <a:rPr lang="zh-CN" altLang="en-US" sz="2200" b="1"/>
              <a:t>在一个门的输入和输出端</a:t>
            </a:r>
            <a:r>
              <a:rPr lang="zh-CN" altLang="en-US" sz="2200" b="1">
                <a:solidFill>
                  <a:schemeClr val="hlink"/>
                </a:solidFill>
              </a:rPr>
              <a:t>同时</a:t>
            </a:r>
            <a:r>
              <a:rPr lang="zh-CN" altLang="en-US" sz="2200" b="1"/>
              <a:t>加上或消去小圆圈，则门的主体逻辑符号改变；与变或，或变与。</a:t>
            </a:r>
          </a:p>
        </p:txBody>
      </p:sp>
      <p:sp>
        <p:nvSpPr>
          <p:cNvPr id="112666" name="Text Box 6">
            <a:extLst>
              <a:ext uri="{FF2B5EF4-FFF2-40B4-BE49-F238E27FC236}">
                <a16:creationId xmlns:a16="http://schemas.microsoft.com/office/drawing/2014/main" id="{9CE43D27-A549-D445-8C20-9059709940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5027613"/>
            <a:ext cx="7620000" cy="1296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8000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FF3300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rgbClr val="006666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200" b="1"/>
              <a:t>        </a:t>
            </a:r>
            <a:r>
              <a:rPr lang="zh-CN" altLang="en-US" sz="2200" b="1"/>
              <a:t>对于</a:t>
            </a:r>
            <a:r>
              <a:rPr lang="zh-CN" altLang="en-US" sz="2200" b="1">
                <a:solidFill>
                  <a:schemeClr val="hlink"/>
                </a:solidFill>
              </a:rPr>
              <a:t>混合逻辑电路</a:t>
            </a:r>
            <a:r>
              <a:rPr lang="zh-CN" altLang="en-US" sz="2200" b="1"/>
              <a:t>，在实际电路分析时可不考虑负逻辑的影响，若逻辑门的输入端出现小圆圈，相应的输入变量取反即可。</a:t>
            </a:r>
          </a:p>
        </p:txBody>
      </p:sp>
      <p:grpSp>
        <p:nvGrpSpPr>
          <p:cNvPr id="112703" name="Group 1087">
            <a:extLst>
              <a:ext uri="{FF2B5EF4-FFF2-40B4-BE49-F238E27FC236}">
                <a16:creationId xmlns:a16="http://schemas.microsoft.com/office/drawing/2014/main" id="{A63BDAE4-71DA-FD43-924C-6ABFE83EF5AB}"/>
              </a:ext>
            </a:extLst>
          </p:cNvPr>
          <p:cNvGrpSpPr>
            <a:grpSpLocks/>
          </p:cNvGrpSpPr>
          <p:nvPr/>
        </p:nvGrpSpPr>
        <p:grpSpPr bwMode="auto">
          <a:xfrm>
            <a:off x="1600200" y="3240088"/>
            <a:ext cx="5791200" cy="1179512"/>
            <a:chOff x="1008" y="1968"/>
            <a:chExt cx="3648" cy="743"/>
          </a:xfrm>
        </p:grpSpPr>
        <p:graphicFrame>
          <p:nvGraphicFramePr>
            <p:cNvPr id="87046" name="Object 5">
              <a:extLst>
                <a:ext uri="{FF2B5EF4-FFF2-40B4-BE49-F238E27FC236}">
                  <a16:creationId xmlns:a16="http://schemas.microsoft.com/office/drawing/2014/main" id="{862015B9-C6E1-7D4C-8915-444FC5FE9D85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239" y="1988"/>
            <a:ext cx="881" cy="27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7062" name="公式" r:id="rId3" imgW="15214600" imgH="4686300" progId="Equation.3">
                    <p:embed/>
                  </p:oleObj>
                </mc:Choice>
                <mc:Fallback>
                  <p:oleObj name="公式" r:id="rId3" imgW="15214600" imgH="4686300" progId="Equation.3">
                    <p:embed/>
                    <p:pic>
                      <p:nvPicPr>
                        <p:cNvPr id="0" name="Object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39" y="1988"/>
                          <a:ext cx="881" cy="27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7047" name="Object 5">
              <a:extLst>
                <a:ext uri="{FF2B5EF4-FFF2-40B4-BE49-F238E27FC236}">
                  <a16:creationId xmlns:a16="http://schemas.microsoft.com/office/drawing/2014/main" id="{EED7B77B-FB54-ED43-AE12-FE1C8CEAFBB5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352" y="2471"/>
            <a:ext cx="695" cy="22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7063" name="公式" r:id="rId5" imgW="12001500" imgH="3797300" progId="Equation.3">
                    <p:embed/>
                  </p:oleObj>
                </mc:Choice>
                <mc:Fallback>
                  <p:oleObj name="公式" r:id="rId5" imgW="12001500" imgH="3797300" progId="Equation.3">
                    <p:embed/>
                    <p:pic>
                      <p:nvPicPr>
                        <p:cNvPr id="0" name="Object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52" y="2471"/>
                          <a:ext cx="695" cy="22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7048" name="Text Box 4">
              <a:extLst>
                <a:ext uri="{FF2B5EF4-FFF2-40B4-BE49-F238E27FC236}">
                  <a16:creationId xmlns:a16="http://schemas.microsoft.com/office/drawing/2014/main" id="{2AD739A9-5294-9C4E-B83A-A64613AB685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08" y="1968"/>
              <a:ext cx="1296" cy="3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8000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FF3300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rgbClr val="006666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3000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zh-CN" altLang="en-US" sz="2200" b="1"/>
                <a:t>例如，负或门</a:t>
              </a:r>
            </a:p>
          </p:txBody>
        </p:sp>
        <p:pic>
          <p:nvPicPr>
            <p:cNvPr id="87049" name="Picture 1083">
              <a:extLst>
                <a:ext uri="{FF2B5EF4-FFF2-40B4-BE49-F238E27FC236}">
                  <a16:creationId xmlns:a16="http://schemas.microsoft.com/office/drawing/2014/main" id="{5C0AC3B8-65E7-8040-9CE0-14D3556102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04" y="1968"/>
              <a:ext cx="1152" cy="4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87050" name="Text Box 4">
              <a:extLst>
                <a:ext uri="{FF2B5EF4-FFF2-40B4-BE49-F238E27FC236}">
                  <a16:creationId xmlns:a16="http://schemas.microsoft.com/office/drawing/2014/main" id="{A30717BB-483F-164A-B899-71D5F39E038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40" y="2352"/>
              <a:ext cx="67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8000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FF3300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rgbClr val="006666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3000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zh-CN" altLang="en-US" sz="2000"/>
                <a:t>负或门</a:t>
              </a:r>
            </a:p>
          </p:txBody>
        </p:sp>
        <p:sp>
          <p:nvSpPr>
            <p:cNvPr id="87051" name="Text Box 4">
              <a:extLst>
                <a:ext uri="{FF2B5EF4-FFF2-40B4-BE49-F238E27FC236}">
                  <a16:creationId xmlns:a16="http://schemas.microsoft.com/office/drawing/2014/main" id="{069BEF90-EFB7-BA48-94AF-26888D13F06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84" y="2400"/>
              <a:ext cx="672" cy="3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8000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FF3300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rgbClr val="006666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3000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zh-CN" altLang="en-US" sz="2200" b="1"/>
                <a:t>正与门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126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127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126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64" grpId="0" autoUpdateAnimBg="0"/>
      <p:bldP spid="112666" grpId="0" autoUpdateAnimBg="0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66" name="Picture 8">
            <a:extLst>
              <a:ext uri="{FF2B5EF4-FFF2-40B4-BE49-F238E27FC236}">
                <a16:creationId xmlns:a16="http://schemas.microsoft.com/office/drawing/2014/main" id="{EAB17CB4-194E-B64C-B90D-E2EBBCD745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113" y="4114800"/>
            <a:ext cx="3697287" cy="2497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067" name="Rectangle 3">
            <a:extLst>
              <a:ext uri="{FF2B5EF4-FFF2-40B4-BE49-F238E27FC236}">
                <a16:creationId xmlns:a16="http://schemas.microsoft.com/office/drawing/2014/main" id="{6CE975D6-05ED-3A4A-A022-BC7028B17645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1752600" y="3581400"/>
            <a:ext cx="6400800" cy="1752600"/>
          </a:xfrm>
        </p:spPr>
        <p:txBody>
          <a:bodyPr/>
          <a:lstStyle/>
          <a:p>
            <a:pPr algn="r" eaLnBrk="1" hangingPunct="1"/>
            <a:r>
              <a:rPr lang="en-US" altLang="zh-CN" sz="2800" b="1"/>
              <a:t>1.3 </a:t>
            </a:r>
            <a:r>
              <a:rPr lang="zh-CN" altLang="en-US" sz="2800" b="1"/>
              <a:t>逻辑函数及其表示法</a:t>
            </a:r>
          </a:p>
        </p:txBody>
      </p:sp>
      <p:sp>
        <p:nvSpPr>
          <p:cNvPr id="88068" name="Rectangle 11">
            <a:extLst>
              <a:ext uri="{FF2B5EF4-FFF2-40B4-BE49-F238E27FC236}">
                <a16:creationId xmlns:a16="http://schemas.microsoft.com/office/drawing/2014/main" id="{A515856C-7353-2749-97D3-49F9B3C490F4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noFill/>
        </p:spPr>
        <p:txBody>
          <a:bodyPr/>
          <a:lstStyle/>
          <a:p>
            <a:pPr algn="ctr" eaLnBrk="1" hangingPunct="1"/>
            <a:r>
              <a:rPr lang="zh-CN" altLang="en-US" sz="4800" b="1"/>
              <a:t>数字电路与逻辑设计</a:t>
            </a:r>
            <a:br>
              <a:rPr lang="zh-CN" altLang="en-US" sz="4800" b="1"/>
            </a:br>
            <a:r>
              <a:rPr lang="zh-CN" altLang="en-US" sz="2000" b="1">
                <a:solidFill>
                  <a:schemeClr val="tx1"/>
                </a:solidFill>
                <a:ea typeface="楷体_GB2312" pitchFamily="49" charset="-122"/>
              </a:rPr>
              <a:t>北京邮电大学 信息与通信工程学院 </a:t>
            </a:r>
            <a:r>
              <a:rPr lang="zh-CN" altLang="en-US" sz="2000" b="1">
                <a:solidFill>
                  <a:srgbClr val="EAEAEA"/>
                </a:solidFill>
                <a:ea typeface="楷体_GB2312" pitchFamily="49" charset="-122"/>
              </a:rPr>
              <a:t>孙文生</a:t>
            </a:r>
          </a:p>
        </p:txBody>
      </p:sp>
    </p:spTree>
  </p:cSld>
  <p:clrMapOvr>
    <a:masterClrMapping/>
  </p:clrMapOvr>
  <p:transition>
    <p:random/>
  </p:transition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>
            <a:extLst>
              <a:ext uri="{FF2B5EF4-FFF2-40B4-BE49-F238E27FC236}">
                <a16:creationId xmlns:a16="http://schemas.microsoft.com/office/drawing/2014/main" id="{C09BE005-2226-B249-A006-3DF7A17070A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 b="1">
                <a:solidFill>
                  <a:schemeClr val="tx1"/>
                </a:solidFill>
              </a:rPr>
              <a:t>1.3.1 </a:t>
            </a:r>
            <a:r>
              <a:rPr lang="zh-CN" altLang="en-US" sz="3600" b="1">
                <a:solidFill>
                  <a:schemeClr val="tx1"/>
                </a:solidFill>
              </a:rPr>
              <a:t>逻辑函数</a:t>
            </a:r>
          </a:p>
        </p:txBody>
      </p:sp>
      <p:sp>
        <p:nvSpPr>
          <p:cNvPr id="114691" name="Text Box 5">
            <a:extLst>
              <a:ext uri="{FF2B5EF4-FFF2-40B4-BE49-F238E27FC236}">
                <a16:creationId xmlns:a16="http://schemas.microsoft.com/office/drawing/2014/main" id="{A0673F45-2649-B74D-8FCC-A96A43F4E8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400" y="1336675"/>
            <a:ext cx="7696200" cy="1296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8000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FF3300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rgbClr val="006666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200" b="1">
                <a:ea typeface="楷体_GB2312" pitchFamily="49" charset="-122"/>
              </a:rPr>
              <a:t>        </a:t>
            </a:r>
            <a:r>
              <a:rPr lang="zh-CN" altLang="en-US" sz="2200" b="1">
                <a:ea typeface="楷体_GB2312" pitchFamily="49" charset="-122"/>
              </a:rPr>
              <a:t>假设输出</a:t>
            </a:r>
            <a:r>
              <a:rPr lang="en-US" altLang="zh-CN" sz="2200" b="1" i="1">
                <a:ea typeface="楷体_GB2312" pitchFamily="49" charset="-122"/>
              </a:rPr>
              <a:t>F</a:t>
            </a:r>
            <a:r>
              <a:rPr lang="zh-CN" altLang="en-US" sz="2200" b="1">
                <a:ea typeface="楷体_GB2312" pitchFamily="49" charset="-122"/>
              </a:rPr>
              <a:t>由若干逻辑变量</a:t>
            </a:r>
            <a:r>
              <a:rPr lang="en-US" altLang="zh-CN" sz="2200" b="1" i="1">
                <a:ea typeface="楷体_GB2312" pitchFamily="49" charset="-122"/>
              </a:rPr>
              <a:t>A</a:t>
            </a:r>
            <a:r>
              <a:rPr lang="zh-CN" altLang="en-US" sz="2200" b="1">
                <a:ea typeface="楷体_GB2312" pitchFamily="49" charset="-122"/>
              </a:rPr>
              <a:t>、</a:t>
            </a:r>
            <a:r>
              <a:rPr lang="en-US" altLang="zh-CN" sz="2200" b="1" i="1">
                <a:ea typeface="楷体_GB2312" pitchFamily="49" charset="-122"/>
              </a:rPr>
              <a:t>B</a:t>
            </a:r>
            <a:r>
              <a:rPr lang="zh-CN" altLang="en-US" sz="2200" b="1">
                <a:ea typeface="楷体_GB2312" pitchFamily="49" charset="-122"/>
              </a:rPr>
              <a:t>、</a:t>
            </a:r>
            <a:r>
              <a:rPr lang="en-US" altLang="zh-CN" sz="2200" b="1" i="1">
                <a:ea typeface="楷体_GB2312" pitchFamily="49" charset="-122"/>
              </a:rPr>
              <a:t>C</a:t>
            </a:r>
            <a:r>
              <a:rPr lang="en-US" altLang="zh-CN" sz="2200" b="1">
                <a:ea typeface="楷体_GB2312" pitchFamily="49" charset="-122"/>
              </a:rPr>
              <a:t> … </a:t>
            </a:r>
            <a:r>
              <a:rPr lang="zh-CN" altLang="en-US" sz="2200" b="1">
                <a:ea typeface="楷体_GB2312" pitchFamily="49" charset="-122"/>
              </a:rPr>
              <a:t>经过有限的逻辑运算所决定，即</a:t>
            </a:r>
            <a:r>
              <a:rPr lang="en-US" altLang="zh-CN" sz="2200" b="1" i="1">
                <a:solidFill>
                  <a:schemeClr val="tx2"/>
                </a:solidFill>
                <a:ea typeface="楷体_GB2312" pitchFamily="49" charset="-122"/>
              </a:rPr>
              <a:t>F</a:t>
            </a:r>
            <a:r>
              <a:rPr lang="en-US" altLang="zh-CN" sz="2200" b="1">
                <a:solidFill>
                  <a:schemeClr val="tx2"/>
                </a:solidFill>
                <a:ea typeface="楷体_GB2312" pitchFamily="49" charset="-122"/>
              </a:rPr>
              <a:t> =  </a:t>
            </a:r>
            <a:r>
              <a:rPr lang="en-US" altLang="zh-CN" sz="2200" b="1" i="1">
                <a:solidFill>
                  <a:schemeClr val="tx2"/>
                </a:solidFill>
                <a:ea typeface="楷体_GB2312" pitchFamily="49" charset="-122"/>
              </a:rPr>
              <a:t>f</a:t>
            </a:r>
            <a:r>
              <a:rPr lang="en-US" altLang="zh-CN" sz="2200" b="1">
                <a:solidFill>
                  <a:schemeClr val="tx2"/>
                </a:solidFill>
                <a:ea typeface="楷体_GB2312" pitchFamily="49" charset="-122"/>
              </a:rPr>
              <a:t>(</a:t>
            </a:r>
            <a:r>
              <a:rPr lang="en-US" altLang="zh-CN" sz="2200" b="1" i="1">
                <a:solidFill>
                  <a:schemeClr val="tx2"/>
                </a:solidFill>
                <a:ea typeface="楷体_GB2312" pitchFamily="49" charset="-122"/>
              </a:rPr>
              <a:t>A</a:t>
            </a:r>
            <a:r>
              <a:rPr lang="en-US" altLang="zh-CN" sz="2200" b="1">
                <a:solidFill>
                  <a:schemeClr val="tx2"/>
                </a:solidFill>
                <a:ea typeface="楷体_GB2312" pitchFamily="49" charset="-122"/>
              </a:rPr>
              <a:t>,</a:t>
            </a:r>
            <a:r>
              <a:rPr lang="en-US" altLang="zh-CN" sz="2200" b="1" i="1">
                <a:solidFill>
                  <a:schemeClr val="tx2"/>
                </a:solidFill>
                <a:ea typeface="楷体_GB2312" pitchFamily="49" charset="-122"/>
              </a:rPr>
              <a:t>B</a:t>
            </a:r>
            <a:r>
              <a:rPr lang="en-US" altLang="zh-CN" sz="2200" b="1">
                <a:solidFill>
                  <a:schemeClr val="tx2"/>
                </a:solidFill>
                <a:ea typeface="楷体_GB2312" pitchFamily="49" charset="-122"/>
              </a:rPr>
              <a:t>,</a:t>
            </a:r>
            <a:r>
              <a:rPr lang="en-US" altLang="zh-CN" sz="2200" b="1" i="1">
                <a:solidFill>
                  <a:schemeClr val="tx2"/>
                </a:solidFill>
                <a:ea typeface="楷体_GB2312" pitchFamily="49" charset="-122"/>
              </a:rPr>
              <a:t>C</a:t>
            </a:r>
            <a:r>
              <a:rPr lang="en-US" altLang="zh-CN" sz="2200" b="1">
                <a:solidFill>
                  <a:schemeClr val="tx2"/>
                </a:solidFill>
                <a:ea typeface="楷体_GB2312" pitchFamily="49" charset="-122"/>
              </a:rPr>
              <a:t>,…)</a:t>
            </a:r>
            <a:r>
              <a:rPr lang="zh-CN" altLang="en-US" sz="2200" b="1">
                <a:ea typeface="楷体_GB2312" pitchFamily="49" charset="-122"/>
              </a:rPr>
              <a:t>，输入变量确定后，</a:t>
            </a:r>
            <a:r>
              <a:rPr lang="en-US" altLang="zh-CN" sz="2200" b="1" i="1">
                <a:ea typeface="楷体_GB2312" pitchFamily="49" charset="-122"/>
              </a:rPr>
              <a:t>F</a:t>
            </a:r>
            <a:r>
              <a:rPr lang="zh-CN" altLang="en-US" sz="2200" b="1">
                <a:ea typeface="楷体_GB2312" pitchFamily="49" charset="-122"/>
              </a:rPr>
              <a:t>值也唯一确定，则称</a:t>
            </a:r>
            <a:r>
              <a:rPr lang="en-US" altLang="zh-CN" sz="2200" b="1" i="1">
                <a:ea typeface="楷体_GB2312" pitchFamily="49" charset="-122"/>
              </a:rPr>
              <a:t>F</a:t>
            </a:r>
            <a:r>
              <a:rPr lang="zh-CN" altLang="en-US" sz="2200" b="1">
                <a:ea typeface="楷体_GB2312" pitchFamily="49" charset="-122"/>
              </a:rPr>
              <a:t>是</a:t>
            </a:r>
            <a:r>
              <a:rPr lang="en-US" altLang="zh-CN" sz="2200" b="1" i="1">
                <a:ea typeface="楷体_GB2312" pitchFamily="49" charset="-122"/>
              </a:rPr>
              <a:t>A</a:t>
            </a:r>
            <a:r>
              <a:rPr lang="zh-CN" altLang="en-US" sz="2200" b="1">
                <a:ea typeface="楷体_GB2312" pitchFamily="49" charset="-122"/>
              </a:rPr>
              <a:t>、</a:t>
            </a:r>
            <a:r>
              <a:rPr lang="en-US" altLang="zh-CN" sz="2200" b="1" i="1">
                <a:ea typeface="楷体_GB2312" pitchFamily="49" charset="-122"/>
              </a:rPr>
              <a:t>B</a:t>
            </a:r>
            <a:r>
              <a:rPr lang="zh-CN" altLang="en-US" sz="2200" b="1">
                <a:ea typeface="楷体_GB2312" pitchFamily="49" charset="-122"/>
              </a:rPr>
              <a:t>、</a:t>
            </a:r>
            <a:r>
              <a:rPr lang="en-US" altLang="zh-CN" sz="2200" b="1" i="1">
                <a:ea typeface="楷体_GB2312" pitchFamily="49" charset="-122"/>
              </a:rPr>
              <a:t>C</a:t>
            </a:r>
            <a:r>
              <a:rPr lang="en-US" altLang="zh-CN" sz="2200" b="1">
                <a:ea typeface="楷体_GB2312" pitchFamily="49" charset="-122"/>
              </a:rPr>
              <a:t>… </a:t>
            </a:r>
            <a:r>
              <a:rPr lang="zh-CN" altLang="en-US" sz="2200" b="1">
                <a:ea typeface="楷体_GB2312" pitchFamily="49" charset="-122"/>
              </a:rPr>
              <a:t>的</a:t>
            </a:r>
            <a:r>
              <a:rPr lang="zh-CN" altLang="en-US" sz="2200" b="1">
                <a:solidFill>
                  <a:schemeClr val="hlink"/>
                </a:solidFill>
                <a:ea typeface="楷体_GB2312" pitchFamily="49" charset="-122"/>
              </a:rPr>
              <a:t>逻辑函数</a:t>
            </a:r>
            <a:r>
              <a:rPr lang="zh-CN" altLang="en-US" sz="2200" b="1">
                <a:ea typeface="楷体_GB2312" pitchFamily="49" charset="-122"/>
              </a:rPr>
              <a:t>。</a:t>
            </a:r>
          </a:p>
        </p:txBody>
      </p:sp>
      <p:sp>
        <p:nvSpPr>
          <p:cNvPr id="114692" name="Text Box 6">
            <a:extLst>
              <a:ext uri="{FF2B5EF4-FFF2-40B4-BE49-F238E27FC236}">
                <a16:creationId xmlns:a16="http://schemas.microsoft.com/office/drawing/2014/main" id="{DCD3D6A0-3FED-364B-96BC-F9A4475AE5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44600" y="2667000"/>
            <a:ext cx="3860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8000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FF3300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rgbClr val="006666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400" b="1">
                <a:latin typeface="Tahoma" panose="020B0604030504040204" pitchFamily="34" charset="0"/>
              </a:rPr>
              <a:t>例：设计一个多数表决电路</a:t>
            </a:r>
          </a:p>
        </p:txBody>
      </p:sp>
      <p:graphicFrame>
        <p:nvGraphicFramePr>
          <p:cNvPr id="431120" name="Object 16">
            <a:extLst>
              <a:ext uri="{FF2B5EF4-FFF2-40B4-BE49-F238E27FC236}">
                <a16:creationId xmlns:a16="http://schemas.microsoft.com/office/drawing/2014/main" id="{B15DE0B9-A1D8-BC46-8AB3-DFB5C78D75B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943600" y="4981575"/>
          <a:ext cx="2971800" cy="1706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115" r:id="rId4" imgW="3479800" imgH="2006600" progId="Visio.Drawing.11">
                  <p:embed/>
                </p:oleObj>
              </mc:Choice>
              <mc:Fallback>
                <p:oleObj r:id="rId4" imgW="3479800" imgH="2006600" progId="Visio.Drawing.11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43600" y="4981575"/>
                        <a:ext cx="2971800" cy="1706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18">
            <a:extLst>
              <a:ext uri="{FF2B5EF4-FFF2-40B4-BE49-F238E27FC236}">
                <a16:creationId xmlns:a16="http://schemas.microsoft.com/office/drawing/2014/main" id="{9EAF47DB-3766-7348-85F1-10E24F410695}"/>
              </a:ext>
            </a:extLst>
          </p:cNvPr>
          <p:cNvGrpSpPr>
            <a:grpSpLocks/>
          </p:cNvGrpSpPr>
          <p:nvPr/>
        </p:nvGrpSpPr>
        <p:grpSpPr bwMode="auto">
          <a:xfrm>
            <a:off x="2133600" y="3105150"/>
            <a:ext cx="2133600" cy="3630613"/>
            <a:chOff x="1344" y="1956"/>
            <a:chExt cx="1344" cy="2287"/>
          </a:xfrm>
        </p:grpSpPr>
        <p:grpSp>
          <p:nvGrpSpPr>
            <p:cNvPr id="89096" name="Group 7">
              <a:extLst>
                <a:ext uri="{FF2B5EF4-FFF2-40B4-BE49-F238E27FC236}">
                  <a16:creationId xmlns:a16="http://schemas.microsoft.com/office/drawing/2014/main" id="{675F980E-170D-AC4F-A459-53B0E8CC0A2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344" y="1956"/>
              <a:ext cx="1344" cy="2028"/>
              <a:chOff x="3888" y="2160"/>
              <a:chExt cx="1344" cy="2028"/>
            </a:xfrm>
          </p:grpSpPr>
          <p:grpSp>
            <p:nvGrpSpPr>
              <p:cNvPr id="89098" name="Group 8">
                <a:extLst>
                  <a:ext uri="{FF2B5EF4-FFF2-40B4-BE49-F238E27FC236}">
                    <a16:creationId xmlns:a16="http://schemas.microsoft.com/office/drawing/2014/main" id="{DC953548-2BE5-4441-915B-09A2AF84621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888" y="2402"/>
                <a:ext cx="1344" cy="1786"/>
                <a:chOff x="3696" y="2400"/>
                <a:chExt cx="1344" cy="1786"/>
              </a:xfrm>
            </p:grpSpPr>
            <p:sp>
              <p:nvSpPr>
                <p:cNvPr id="89100" name="Text Box 9">
                  <a:extLst>
                    <a:ext uri="{FF2B5EF4-FFF2-40B4-BE49-F238E27FC236}">
                      <a16:creationId xmlns:a16="http://schemas.microsoft.com/office/drawing/2014/main" id="{D97BA4AD-6965-E44C-9C24-9DEDC50ED0CE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792" y="2400"/>
                  <a:ext cx="1152" cy="178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lnSpc>
                      <a:spcPct val="120000"/>
                    </a:lnSpc>
                    <a:spcAft>
                      <a:spcPct val="20000"/>
                    </a:spcAft>
                    <a:buClr>
                      <a:schemeClr val="folHlink"/>
                    </a:buClr>
                    <a:buSzPct val="60000"/>
                    <a:buFont typeface="Wingdings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lnSpc>
                      <a:spcPct val="120000"/>
                    </a:lnSpc>
                    <a:spcAft>
                      <a:spcPct val="20000"/>
                    </a:spcAft>
                    <a:buClr>
                      <a:srgbClr val="008000"/>
                    </a:buClr>
                    <a:buSzPct val="55000"/>
                    <a:buFont typeface="Wingdings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lnSpc>
                      <a:spcPct val="120000"/>
                    </a:lnSpc>
                    <a:spcAft>
                      <a:spcPct val="20000"/>
                    </a:spcAft>
                    <a:buClr>
                      <a:srgbClr val="FF3300"/>
                    </a:buClr>
                    <a:buSzPct val="50000"/>
                    <a:buFont typeface="Wingdings" pitchFamily="2" charset="2"/>
                    <a:buChar char="n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lnSpc>
                      <a:spcPct val="120000"/>
                    </a:lnSpc>
                    <a:spcAft>
                      <a:spcPct val="20000"/>
                    </a:spcAft>
                    <a:buClr>
                      <a:srgbClr val="006666"/>
                    </a:buClr>
                    <a:buSzPct val="55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lnSpc>
                      <a:spcPct val="120000"/>
                    </a:lnSpc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lnSpc>
                      <a:spcPct val="100000"/>
                    </a:lnSpc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lang="en-US" altLang="zh-CN" sz="2000" b="1" i="1"/>
                    <a:t>A</a:t>
                  </a:r>
                  <a:r>
                    <a:rPr lang="en-US" altLang="zh-CN" sz="2000" b="1"/>
                    <a:t>   </a:t>
                  </a:r>
                  <a:r>
                    <a:rPr lang="en-US" altLang="zh-CN" sz="2000" b="1" i="1"/>
                    <a:t>B</a:t>
                  </a:r>
                  <a:r>
                    <a:rPr lang="en-US" altLang="zh-CN" sz="2000" b="1"/>
                    <a:t>   </a:t>
                  </a:r>
                  <a:r>
                    <a:rPr lang="en-US" altLang="zh-CN" sz="2000" b="1" i="1"/>
                    <a:t>C</a:t>
                  </a:r>
                  <a:r>
                    <a:rPr lang="en-US" altLang="zh-CN" sz="2000" b="1"/>
                    <a:t>        </a:t>
                  </a:r>
                  <a:r>
                    <a:rPr lang="en-US" altLang="zh-CN" sz="2000" b="1" i="1"/>
                    <a:t>F</a:t>
                  </a:r>
                </a:p>
                <a:p>
                  <a:pPr eaLnBrk="1" hangingPunct="1">
                    <a:lnSpc>
                      <a:spcPct val="100000"/>
                    </a:lnSpc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lang="en-US" altLang="zh-CN" sz="2000" b="1"/>
                    <a:t>0    0    0        0</a:t>
                  </a:r>
                </a:p>
                <a:p>
                  <a:pPr eaLnBrk="1" hangingPunct="1">
                    <a:lnSpc>
                      <a:spcPct val="100000"/>
                    </a:lnSpc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lang="en-US" altLang="zh-CN" sz="2000" b="1"/>
                    <a:t>0    0    1        0</a:t>
                  </a:r>
                </a:p>
                <a:p>
                  <a:pPr eaLnBrk="1" hangingPunct="1">
                    <a:lnSpc>
                      <a:spcPct val="100000"/>
                    </a:lnSpc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lang="en-US" altLang="zh-CN" sz="2000" b="1"/>
                    <a:t>0    1    0        0</a:t>
                  </a:r>
                </a:p>
                <a:p>
                  <a:pPr eaLnBrk="1" hangingPunct="1">
                    <a:lnSpc>
                      <a:spcPct val="100000"/>
                    </a:lnSpc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lang="en-US" altLang="zh-CN" sz="2000" b="1"/>
                    <a:t>0    1    1        1</a:t>
                  </a:r>
                </a:p>
                <a:p>
                  <a:pPr eaLnBrk="1" hangingPunct="1">
                    <a:lnSpc>
                      <a:spcPct val="100000"/>
                    </a:lnSpc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lang="en-US" altLang="zh-CN" sz="2000" b="1"/>
                    <a:t>1    0    0        0</a:t>
                  </a:r>
                </a:p>
                <a:p>
                  <a:pPr eaLnBrk="1" hangingPunct="1">
                    <a:lnSpc>
                      <a:spcPct val="100000"/>
                    </a:lnSpc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lang="en-US" altLang="zh-CN" sz="2000" b="1"/>
                    <a:t>1    0    1        1</a:t>
                  </a:r>
                </a:p>
                <a:p>
                  <a:pPr eaLnBrk="1" hangingPunct="1">
                    <a:lnSpc>
                      <a:spcPct val="100000"/>
                    </a:lnSpc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lang="en-US" altLang="zh-CN" sz="2000" b="1"/>
                    <a:t>1    1    0        1</a:t>
                  </a:r>
                </a:p>
                <a:p>
                  <a:pPr eaLnBrk="1" hangingPunct="1">
                    <a:lnSpc>
                      <a:spcPct val="100000"/>
                    </a:lnSpc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lang="en-US" altLang="zh-CN" sz="2000" b="1"/>
                    <a:t>1    1    1        1</a:t>
                  </a:r>
                </a:p>
              </p:txBody>
            </p:sp>
            <p:sp>
              <p:nvSpPr>
                <p:cNvPr id="89101" name="Line 10">
                  <a:extLst>
                    <a:ext uri="{FF2B5EF4-FFF2-40B4-BE49-F238E27FC236}">
                      <a16:creationId xmlns:a16="http://schemas.microsoft.com/office/drawing/2014/main" id="{035C8805-E31D-BF41-87A2-811836BBD08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696" y="2400"/>
                  <a:ext cx="1344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89102" name="Line 11">
                  <a:extLst>
                    <a:ext uri="{FF2B5EF4-FFF2-40B4-BE49-F238E27FC236}">
                      <a16:creationId xmlns:a16="http://schemas.microsoft.com/office/drawing/2014/main" id="{70490AF3-DF2B-DF4E-A8B5-C5F83510323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696" y="2592"/>
                  <a:ext cx="1344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89103" name="Line 12">
                  <a:extLst>
                    <a:ext uri="{FF2B5EF4-FFF2-40B4-BE49-F238E27FC236}">
                      <a16:creationId xmlns:a16="http://schemas.microsoft.com/office/drawing/2014/main" id="{F55BC302-F22D-BE47-89F7-6A03E0E696E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560" y="2400"/>
                  <a:ext cx="0" cy="172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89104" name="Line 13">
                  <a:extLst>
                    <a:ext uri="{FF2B5EF4-FFF2-40B4-BE49-F238E27FC236}">
                      <a16:creationId xmlns:a16="http://schemas.microsoft.com/office/drawing/2014/main" id="{7A81527A-6996-C249-A17B-12E9358B364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744" y="4128"/>
                  <a:ext cx="1248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89099" name="Text Box 14">
                <a:extLst>
                  <a:ext uri="{FF2B5EF4-FFF2-40B4-BE49-F238E27FC236}">
                    <a16:creationId xmlns:a16="http://schemas.microsoft.com/office/drawing/2014/main" id="{90C14C47-FF41-DC41-94E3-7BEC14BF155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201" y="2160"/>
                <a:ext cx="599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120000"/>
                  </a:lnSpc>
                  <a:spcAft>
                    <a:spcPct val="20000"/>
                  </a:spcAft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Aft>
                    <a:spcPct val="20000"/>
                  </a:spcAft>
                  <a:buClr>
                    <a:srgbClr val="008000"/>
                  </a:buClr>
                  <a:buSzPct val="55000"/>
                  <a:buFont typeface="Wingdings" pitchFamily="2" charset="2"/>
                  <a:buChar char="n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FF3300"/>
                  </a:buClr>
                  <a:buSzPct val="50000"/>
                  <a:buFont typeface="Wingdings" pitchFamily="2" charset="2"/>
                  <a:buChar char="n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006666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zh-CN" altLang="en-US" sz="2000" b="1"/>
                  <a:t>真值表</a:t>
                </a:r>
                <a:endParaRPr lang="zh-CN" altLang="en-US" sz="2400" b="1"/>
              </a:p>
            </p:txBody>
          </p:sp>
        </p:grpSp>
        <p:sp>
          <p:nvSpPr>
            <p:cNvPr id="89097" name="Text Box 17">
              <a:extLst>
                <a:ext uri="{FF2B5EF4-FFF2-40B4-BE49-F238E27FC236}">
                  <a16:creationId xmlns:a16="http://schemas.microsoft.com/office/drawing/2014/main" id="{36ECDBD2-3748-A34B-8D4C-368CF813B9C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88" y="3993"/>
              <a:ext cx="1090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8000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FF3300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rgbClr val="006666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000" i="1"/>
                <a:t>F</a:t>
              </a:r>
              <a:r>
                <a:rPr lang="en-US" altLang="zh-CN" sz="2000"/>
                <a:t>=</a:t>
              </a:r>
              <a:r>
                <a:rPr lang="en-US" altLang="zh-CN" sz="2000" i="1"/>
                <a:t>AB</a:t>
              </a:r>
              <a:r>
                <a:rPr lang="en-US" altLang="zh-CN" sz="2000"/>
                <a:t>+</a:t>
              </a:r>
              <a:r>
                <a:rPr lang="en-US" altLang="zh-CN" sz="2000" i="1"/>
                <a:t>AC</a:t>
              </a:r>
              <a:r>
                <a:rPr lang="en-US" altLang="zh-CN" sz="2000"/>
                <a:t>+</a:t>
              </a:r>
              <a:r>
                <a:rPr lang="en-US" altLang="zh-CN" sz="2000" i="1"/>
                <a:t>BC</a:t>
              </a:r>
            </a:p>
          </p:txBody>
        </p:sp>
      </p:grpSp>
      <p:graphicFrame>
        <p:nvGraphicFramePr>
          <p:cNvPr id="431119" name="Object 15">
            <a:extLst>
              <a:ext uri="{FF2B5EF4-FFF2-40B4-BE49-F238E27FC236}">
                <a16:creationId xmlns:a16="http://schemas.microsoft.com/office/drawing/2014/main" id="{8796EBC3-67BE-EE47-8622-45E7A865B20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791200" y="2971800"/>
          <a:ext cx="3124200" cy="1819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116" name="Visio" r:id="rId6" imgW="16103600" imgH="9347200" progId="Visio.Drawing.11">
                  <p:embed/>
                </p:oleObj>
              </mc:Choice>
              <mc:Fallback>
                <p:oleObj name="Visio" r:id="rId6" imgW="16103600" imgH="9347200" progId="Visio.Drawing.11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91200" y="2971800"/>
                        <a:ext cx="3124200" cy="1819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146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1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1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691" grpId="0" autoUpdateAnimBg="0"/>
      <p:bldP spid="114692" grpId="0" autoUpdateAnimBg="0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2">
            <a:extLst>
              <a:ext uri="{FF2B5EF4-FFF2-40B4-BE49-F238E27FC236}">
                <a16:creationId xmlns:a16="http://schemas.microsoft.com/office/drawing/2014/main" id="{24811C6F-214B-2849-83AC-FC7564A2AAD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 b="1">
                <a:solidFill>
                  <a:schemeClr val="tx1"/>
                </a:solidFill>
              </a:rPr>
              <a:t>1.3.2 </a:t>
            </a:r>
            <a:r>
              <a:rPr lang="zh-CN" altLang="en-US" sz="3600" b="1">
                <a:solidFill>
                  <a:schemeClr val="tx1"/>
                </a:solidFill>
              </a:rPr>
              <a:t>逻辑函数的表示方法</a:t>
            </a:r>
          </a:p>
        </p:txBody>
      </p:sp>
      <p:grpSp>
        <p:nvGrpSpPr>
          <p:cNvPr id="91139" name="Group 4">
            <a:extLst>
              <a:ext uri="{FF2B5EF4-FFF2-40B4-BE49-F238E27FC236}">
                <a16:creationId xmlns:a16="http://schemas.microsoft.com/office/drawing/2014/main" id="{01A24DC4-3601-4A49-9B7C-2F8808159051}"/>
              </a:ext>
            </a:extLst>
          </p:cNvPr>
          <p:cNvGrpSpPr>
            <a:grpSpLocks/>
          </p:cNvGrpSpPr>
          <p:nvPr/>
        </p:nvGrpSpPr>
        <p:grpSpPr bwMode="auto">
          <a:xfrm>
            <a:off x="1219200" y="2384425"/>
            <a:ext cx="7602538" cy="4092575"/>
            <a:chOff x="779" y="1484"/>
            <a:chExt cx="4789" cy="2578"/>
          </a:xfrm>
        </p:grpSpPr>
        <p:sp>
          <p:nvSpPr>
            <p:cNvPr id="91143" name="AutoShape 5">
              <a:extLst>
                <a:ext uri="{FF2B5EF4-FFF2-40B4-BE49-F238E27FC236}">
                  <a16:creationId xmlns:a16="http://schemas.microsoft.com/office/drawing/2014/main" id="{BF9F870C-267D-8B48-8287-B141A3C8C1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80" y="1484"/>
              <a:ext cx="1074" cy="468"/>
            </a:xfrm>
            <a:prstGeom prst="flowChartAlternateProcess">
              <a:avLst/>
            </a:prstGeom>
            <a:solidFill>
              <a:srgbClr val="339966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8000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FF3300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rgbClr val="006666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zh-CN" altLang="en-US" sz="1600" b="1">
                  <a:solidFill>
                    <a:schemeClr val="bg1"/>
                  </a:solidFill>
                </a:rPr>
                <a:t>逻辑函数的</a:t>
              </a:r>
            </a:p>
            <a:p>
              <a:pPr algn="ctr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zh-CN" altLang="en-US" sz="1600" b="1">
                  <a:solidFill>
                    <a:schemeClr val="bg1"/>
                  </a:solidFill>
                </a:rPr>
                <a:t>表示方法</a:t>
              </a:r>
              <a:endParaRPr lang="zh-CN" altLang="en-US" sz="2400" b="1">
                <a:latin typeface="Tahoma" panose="020B0604030504040204" pitchFamily="34" charset="0"/>
              </a:endParaRPr>
            </a:p>
          </p:txBody>
        </p:sp>
        <p:sp>
          <p:nvSpPr>
            <p:cNvPr id="91144" name="AutoShape 6">
              <a:extLst>
                <a:ext uri="{FF2B5EF4-FFF2-40B4-BE49-F238E27FC236}">
                  <a16:creationId xmlns:a16="http://schemas.microsoft.com/office/drawing/2014/main" id="{1FA29884-50E0-E04A-8892-0B980B2D5C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9" y="2343"/>
              <a:ext cx="850" cy="391"/>
            </a:xfrm>
            <a:prstGeom prst="flowChartProcess">
              <a:avLst/>
            </a:prstGeom>
            <a:solidFill>
              <a:srgbClr val="33CCCC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8000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FF3300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rgbClr val="006666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zh-CN" altLang="en-US" sz="1600" b="1"/>
                <a:t>逻辑函数式</a:t>
              </a:r>
            </a:p>
          </p:txBody>
        </p:sp>
        <p:sp>
          <p:nvSpPr>
            <p:cNvPr id="91145" name="AutoShape 7">
              <a:extLst>
                <a:ext uri="{FF2B5EF4-FFF2-40B4-BE49-F238E27FC236}">
                  <a16:creationId xmlns:a16="http://schemas.microsoft.com/office/drawing/2014/main" id="{3ECE6DB8-001D-F74A-8B02-3F5144D7DF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3" y="3046"/>
              <a:ext cx="1119" cy="586"/>
            </a:xfrm>
            <a:prstGeom prst="flowChartMultidocument">
              <a:avLst/>
            </a:prstGeom>
            <a:solidFill>
              <a:srgbClr val="CCFFCC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8000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FF3300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rgbClr val="006666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zh-CN" altLang="en-US" sz="1600" b="1"/>
                <a:t>两种标准</a:t>
              </a:r>
            </a:p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zh-CN" altLang="en-US" sz="1600" b="1"/>
                <a:t>表达式</a:t>
              </a:r>
            </a:p>
          </p:txBody>
        </p:sp>
        <p:sp>
          <p:nvSpPr>
            <p:cNvPr id="91146" name="AutoShape 8">
              <a:extLst>
                <a:ext uri="{FF2B5EF4-FFF2-40B4-BE49-F238E27FC236}">
                  <a16:creationId xmlns:a16="http://schemas.microsoft.com/office/drawing/2014/main" id="{D0F003CD-0B6B-E243-A38C-582E3C44ED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43" y="3242"/>
              <a:ext cx="1566" cy="429"/>
            </a:xfrm>
            <a:prstGeom prst="flowChartMultidocument">
              <a:avLst/>
            </a:prstGeom>
            <a:solidFill>
              <a:srgbClr val="006699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8000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FF3300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rgbClr val="006666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zh-CN" altLang="en-US" sz="1800" b="1">
                  <a:solidFill>
                    <a:srgbClr val="66FF33"/>
                  </a:solidFill>
                </a:rPr>
                <a:t>多种等效函数式</a:t>
              </a:r>
              <a:endParaRPr lang="zh-CN" altLang="en-US" sz="1800" b="1">
                <a:solidFill>
                  <a:schemeClr val="accent2"/>
                </a:solidFill>
              </a:endParaRPr>
            </a:p>
          </p:txBody>
        </p:sp>
        <p:sp>
          <p:nvSpPr>
            <p:cNvPr id="91147" name="Line 9">
              <a:extLst>
                <a:ext uri="{FF2B5EF4-FFF2-40B4-BE49-F238E27FC236}">
                  <a16:creationId xmlns:a16="http://schemas.microsoft.com/office/drawing/2014/main" id="{AF790B4D-46DC-574A-AFC3-0CA1ACD1C7B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97" y="2773"/>
              <a:ext cx="0" cy="235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1148" name="Line 10">
              <a:extLst>
                <a:ext uri="{FF2B5EF4-FFF2-40B4-BE49-F238E27FC236}">
                  <a16:creationId xmlns:a16="http://schemas.microsoft.com/office/drawing/2014/main" id="{51E5061D-06F4-D141-B00A-76D79C05BD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226" y="1719"/>
              <a:ext cx="1254" cy="585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1149" name="AutoShape 11">
              <a:extLst>
                <a:ext uri="{FF2B5EF4-FFF2-40B4-BE49-F238E27FC236}">
                  <a16:creationId xmlns:a16="http://schemas.microsoft.com/office/drawing/2014/main" id="{7D172640-570C-A54F-BD61-DA166CB53A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68" y="3438"/>
              <a:ext cx="1076" cy="546"/>
            </a:xfrm>
            <a:prstGeom prst="flowChartMultidocument">
              <a:avLst/>
            </a:prstGeom>
            <a:solidFill>
              <a:srgbClr val="3366FF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8000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FF3300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rgbClr val="006666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zh-CN" altLang="en-US" sz="1800" b="1">
                  <a:solidFill>
                    <a:srgbClr val="FFFF00"/>
                  </a:solidFill>
                </a:rPr>
                <a:t>最简函数式</a:t>
              </a:r>
            </a:p>
          </p:txBody>
        </p:sp>
        <p:sp>
          <p:nvSpPr>
            <p:cNvPr id="91150" name="Line 12">
              <a:extLst>
                <a:ext uri="{FF2B5EF4-FFF2-40B4-BE49-F238E27FC236}">
                  <a16:creationId xmlns:a16="http://schemas.microsoft.com/office/drawing/2014/main" id="{44F1CE4D-228A-2C42-A402-0CD85D2E761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84" y="3593"/>
              <a:ext cx="941" cy="157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1151" name="AutoShape 13">
              <a:extLst>
                <a:ext uri="{FF2B5EF4-FFF2-40B4-BE49-F238E27FC236}">
                  <a16:creationId xmlns:a16="http://schemas.microsoft.com/office/drawing/2014/main" id="{0B7A8F30-A556-324B-8B5C-308C4E3F4D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03" y="2343"/>
              <a:ext cx="806" cy="391"/>
            </a:xfrm>
            <a:prstGeom prst="flowChartProcess">
              <a:avLst/>
            </a:prstGeom>
            <a:solidFill>
              <a:srgbClr val="33CCCC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8000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FF3300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rgbClr val="006666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zh-CN" altLang="en-US" sz="2000" b="1">
                  <a:solidFill>
                    <a:schemeClr val="bg2"/>
                  </a:solidFill>
                </a:rPr>
                <a:t>卡诺图</a:t>
              </a:r>
            </a:p>
          </p:txBody>
        </p:sp>
        <p:sp>
          <p:nvSpPr>
            <p:cNvPr id="91152" name="Rectangle 14">
              <a:extLst>
                <a:ext uri="{FF2B5EF4-FFF2-40B4-BE49-F238E27FC236}">
                  <a16:creationId xmlns:a16="http://schemas.microsoft.com/office/drawing/2014/main" id="{9FD759A7-CAF6-2544-A6B9-79F349BE66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9" y="2930"/>
              <a:ext cx="4789" cy="1132"/>
            </a:xfrm>
            <a:prstGeom prst="rect">
              <a:avLst/>
            </a:prstGeom>
            <a:noFill/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8000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FF3300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rgbClr val="006666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endParaRPr lang="zh-CN" altLang="zh-CN" sz="2400">
                <a:latin typeface="Tahoma" panose="020B0604030504040204" pitchFamily="34" charset="0"/>
              </a:endParaRPr>
            </a:p>
          </p:txBody>
        </p:sp>
        <p:sp>
          <p:nvSpPr>
            <p:cNvPr id="91153" name="Line 15">
              <a:extLst>
                <a:ext uri="{FF2B5EF4-FFF2-40B4-BE49-F238E27FC236}">
                  <a16:creationId xmlns:a16="http://schemas.microsoft.com/office/drawing/2014/main" id="{06B5C6AC-EF21-ED4C-A473-2AF9D29E961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61" y="2812"/>
              <a:ext cx="0" cy="585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1154" name="AutoShape 16">
              <a:extLst>
                <a:ext uri="{FF2B5EF4-FFF2-40B4-BE49-F238E27FC236}">
                  <a16:creationId xmlns:a16="http://schemas.microsoft.com/office/drawing/2014/main" id="{47D3FB72-FDE7-BB48-9762-7D1C8DA45B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44" y="2343"/>
              <a:ext cx="805" cy="391"/>
            </a:xfrm>
            <a:prstGeom prst="flowChartProcess">
              <a:avLst/>
            </a:prstGeom>
            <a:solidFill>
              <a:srgbClr val="33CCCC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8000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FF3300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rgbClr val="006666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zh-CN" altLang="en-US" sz="2000" b="1"/>
                <a:t>波形图</a:t>
              </a:r>
            </a:p>
          </p:txBody>
        </p:sp>
        <p:sp>
          <p:nvSpPr>
            <p:cNvPr id="91155" name="AutoShape 17">
              <a:extLst>
                <a:ext uri="{FF2B5EF4-FFF2-40B4-BE49-F238E27FC236}">
                  <a16:creationId xmlns:a16="http://schemas.microsoft.com/office/drawing/2014/main" id="{60E2B386-F638-8D41-9AED-C6212349A0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83" y="2343"/>
              <a:ext cx="807" cy="391"/>
            </a:xfrm>
            <a:prstGeom prst="flowChartProcess">
              <a:avLst/>
            </a:prstGeom>
            <a:solidFill>
              <a:srgbClr val="33CCCC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8000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FF3300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rgbClr val="006666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zh-CN" altLang="en-US" sz="2000" b="1"/>
                <a:t>逻辑图</a:t>
              </a:r>
            </a:p>
          </p:txBody>
        </p:sp>
        <p:sp>
          <p:nvSpPr>
            <p:cNvPr id="91156" name="AutoShape 18">
              <a:extLst>
                <a:ext uri="{FF2B5EF4-FFF2-40B4-BE49-F238E27FC236}">
                  <a16:creationId xmlns:a16="http://schemas.microsoft.com/office/drawing/2014/main" id="{0E430727-ED0B-6F4A-9643-6D17BB3805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64" y="2343"/>
              <a:ext cx="804" cy="391"/>
            </a:xfrm>
            <a:prstGeom prst="flowChartProcess">
              <a:avLst/>
            </a:prstGeom>
            <a:solidFill>
              <a:srgbClr val="33CCCC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8000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FF3300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rgbClr val="006666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zh-CN" altLang="en-US" sz="2000" b="1">
                  <a:solidFill>
                    <a:schemeClr val="bg2"/>
                  </a:solidFill>
                </a:rPr>
                <a:t>真值表</a:t>
              </a:r>
              <a:endParaRPr lang="zh-CN" altLang="en-US" sz="2400" b="1">
                <a:latin typeface="Tahoma" panose="020B0604030504040204" pitchFamily="34" charset="0"/>
              </a:endParaRPr>
            </a:p>
          </p:txBody>
        </p:sp>
        <p:sp>
          <p:nvSpPr>
            <p:cNvPr id="91157" name="Line 19">
              <a:extLst>
                <a:ext uri="{FF2B5EF4-FFF2-40B4-BE49-F238E27FC236}">
                  <a16:creationId xmlns:a16="http://schemas.microsoft.com/office/drawing/2014/main" id="{70EB1E60-6478-DB48-94AC-9BC80FF2936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255" y="1952"/>
              <a:ext cx="270" cy="39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91158" name="Line 20">
              <a:extLst>
                <a:ext uri="{FF2B5EF4-FFF2-40B4-BE49-F238E27FC236}">
                  <a16:creationId xmlns:a16="http://schemas.microsoft.com/office/drawing/2014/main" id="{9639025F-E2B2-5B4C-BBD9-C74059D2DE3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61" y="1952"/>
              <a:ext cx="0" cy="35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91159" name="Line 21">
              <a:extLst>
                <a:ext uri="{FF2B5EF4-FFF2-40B4-BE49-F238E27FC236}">
                  <a16:creationId xmlns:a16="http://schemas.microsoft.com/office/drawing/2014/main" id="{5BEDAB93-6E65-7C4C-AB9E-6C7B28768DE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09" y="1952"/>
              <a:ext cx="403" cy="35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91160" name="Line 22">
              <a:extLst>
                <a:ext uri="{FF2B5EF4-FFF2-40B4-BE49-F238E27FC236}">
                  <a16:creationId xmlns:a16="http://schemas.microsoft.com/office/drawing/2014/main" id="{88BDC9A9-3A0C-E24C-B86D-D607889CCAA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54" y="1719"/>
              <a:ext cx="1433" cy="62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91161" name="Line 23">
              <a:extLst>
                <a:ext uri="{FF2B5EF4-FFF2-40B4-BE49-F238E27FC236}">
                  <a16:creationId xmlns:a16="http://schemas.microsoft.com/office/drawing/2014/main" id="{30659F3D-3A58-D740-8F91-8A559E044EB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68" y="2538"/>
              <a:ext cx="13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91162" name="Line 24">
              <a:extLst>
                <a:ext uri="{FF2B5EF4-FFF2-40B4-BE49-F238E27FC236}">
                  <a16:creationId xmlns:a16="http://schemas.microsoft.com/office/drawing/2014/main" id="{C4753105-4926-A340-857F-5513D0476B7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653" y="3504"/>
              <a:ext cx="300" cy="7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miter lim="800000"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sp>
        <p:nvSpPr>
          <p:cNvPr id="91140" name="Text Box 26">
            <a:extLst>
              <a:ext uri="{FF2B5EF4-FFF2-40B4-BE49-F238E27FC236}">
                <a16:creationId xmlns:a16="http://schemas.microsoft.com/office/drawing/2014/main" id="{54EEE97B-34B6-E344-A01B-68B217DE65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55725" y="1371600"/>
            <a:ext cx="7635875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8000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FF3300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rgbClr val="006666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200" b="1"/>
              <a:t>        </a:t>
            </a:r>
            <a:r>
              <a:rPr lang="zh-CN" altLang="en-US" sz="2200" b="1"/>
              <a:t>逻辑函数除了可以用</a:t>
            </a:r>
            <a:r>
              <a:rPr lang="zh-CN" altLang="en-US" sz="2200" b="1">
                <a:solidFill>
                  <a:srgbClr val="008000"/>
                </a:solidFill>
              </a:rPr>
              <a:t>逻辑函数式</a:t>
            </a:r>
            <a:r>
              <a:rPr lang="zh-CN" altLang="en-US" sz="2200" b="1"/>
              <a:t>表示外，还可以用</a:t>
            </a:r>
            <a:r>
              <a:rPr lang="zh-CN" altLang="en-US" sz="2200" b="1">
                <a:solidFill>
                  <a:srgbClr val="FF3300"/>
                </a:solidFill>
              </a:rPr>
              <a:t>真值表、卡诺图、波形图</a:t>
            </a:r>
            <a:r>
              <a:rPr lang="zh-CN" altLang="en-US" sz="2200" b="1"/>
              <a:t>和</a:t>
            </a:r>
            <a:r>
              <a:rPr lang="zh-CN" altLang="en-US" sz="2200" b="1">
                <a:solidFill>
                  <a:srgbClr val="FF3300"/>
                </a:solidFill>
              </a:rPr>
              <a:t>逻辑图</a:t>
            </a:r>
            <a:r>
              <a:rPr lang="zh-CN" altLang="en-US" sz="2200" b="1"/>
              <a:t>等表示。</a:t>
            </a:r>
          </a:p>
        </p:txBody>
      </p:sp>
      <p:sp>
        <p:nvSpPr>
          <p:cNvPr id="91141" name="Line 52">
            <a:extLst>
              <a:ext uri="{FF2B5EF4-FFF2-40B4-BE49-F238E27FC236}">
                <a16:creationId xmlns:a16="http://schemas.microsoft.com/office/drawing/2014/main" id="{D7C6D0B0-8840-874E-AF06-0C28FE319D21}"/>
              </a:ext>
            </a:extLst>
          </p:cNvPr>
          <p:cNvSpPr>
            <a:spLocks noChangeShapeType="1"/>
          </p:cNvSpPr>
          <p:nvPr/>
        </p:nvSpPr>
        <p:spPr bwMode="auto">
          <a:xfrm>
            <a:off x="6400800" y="4495800"/>
            <a:ext cx="457200" cy="4572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91142" name="Line 53">
            <a:extLst>
              <a:ext uri="{FF2B5EF4-FFF2-40B4-BE49-F238E27FC236}">
                <a16:creationId xmlns:a16="http://schemas.microsoft.com/office/drawing/2014/main" id="{8AC25687-3992-7346-AA72-AE247A0C539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391400" y="4495800"/>
            <a:ext cx="533400" cy="4572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2">
            <a:extLst>
              <a:ext uri="{FF2B5EF4-FFF2-40B4-BE49-F238E27FC236}">
                <a16:creationId xmlns:a16="http://schemas.microsoft.com/office/drawing/2014/main" id="{E7AF00D1-328A-484E-B68D-35F600DD578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 b="1">
                <a:solidFill>
                  <a:schemeClr val="tx1"/>
                </a:solidFill>
              </a:rPr>
              <a:t>1.3.2 </a:t>
            </a:r>
            <a:r>
              <a:rPr lang="zh-CN" altLang="en-US" sz="3600" b="1">
                <a:solidFill>
                  <a:schemeClr val="tx1"/>
                </a:solidFill>
              </a:rPr>
              <a:t>逻辑函数的表示方法</a:t>
            </a:r>
          </a:p>
        </p:txBody>
      </p:sp>
      <p:sp>
        <p:nvSpPr>
          <p:cNvPr id="92163" name="Text Box 6">
            <a:extLst>
              <a:ext uri="{FF2B5EF4-FFF2-40B4-BE49-F238E27FC236}">
                <a16:creationId xmlns:a16="http://schemas.microsoft.com/office/drawing/2014/main" id="{C71F36A3-7AC8-AD49-B953-CA689E4976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55725" y="1295400"/>
            <a:ext cx="7483475" cy="1296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8000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FF3300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rgbClr val="006666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Aft>
                <a:spcPct val="30000"/>
              </a:spcAft>
              <a:buClrTx/>
              <a:buSzTx/>
              <a:buFontTx/>
              <a:buNone/>
            </a:pPr>
            <a:r>
              <a:rPr lang="en-US" altLang="zh-CN" sz="2200" b="1"/>
              <a:t>        </a:t>
            </a:r>
            <a:r>
              <a:rPr lang="zh-CN" altLang="en-US" sz="2200" b="1">
                <a:solidFill>
                  <a:schemeClr val="hlink"/>
                </a:solidFill>
              </a:rPr>
              <a:t>真值表</a:t>
            </a:r>
            <a:r>
              <a:rPr lang="zh-CN" altLang="en-US" sz="2200" b="1"/>
              <a:t>与</a:t>
            </a:r>
            <a:r>
              <a:rPr lang="zh-CN" altLang="en-US" sz="2200" b="1">
                <a:solidFill>
                  <a:schemeClr val="hlink"/>
                </a:solidFill>
              </a:rPr>
              <a:t>逻辑函数式</a:t>
            </a:r>
            <a:r>
              <a:rPr lang="zh-CN" altLang="en-US" sz="2200" b="1"/>
              <a:t>、</a:t>
            </a:r>
            <a:r>
              <a:rPr lang="zh-CN" altLang="en-US" sz="2200" b="1">
                <a:solidFill>
                  <a:schemeClr val="hlink"/>
                </a:solidFill>
              </a:rPr>
              <a:t>逻辑函数式</a:t>
            </a:r>
            <a:r>
              <a:rPr lang="zh-CN" altLang="en-US" sz="2200" b="1"/>
              <a:t>与</a:t>
            </a:r>
            <a:r>
              <a:rPr lang="zh-CN" altLang="en-US" sz="2200" b="1">
                <a:solidFill>
                  <a:schemeClr val="hlink"/>
                </a:solidFill>
              </a:rPr>
              <a:t>逻辑图</a:t>
            </a:r>
            <a:r>
              <a:rPr lang="zh-CN" altLang="en-US" sz="2200" b="1"/>
              <a:t>之间都可以相互转换。一个逻辑函数可以有多种</a:t>
            </a:r>
            <a:r>
              <a:rPr lang="zh-CN" altLang="en-US" sz="2200" b="1">
                <a:solidFill>
                  <a:schemeClr val="hlink"/>
                </a:solidFill>
              </a:rPr>
              <a:t>等价的逻辑函数式</a:t>
            </a:r>
            <a:r>
              <a:rPr lang="zh-CN" altLang="en-US" sz="2200" b="1"/>
              <a:t>，它们之间也可以相互转换。</a:t>
            </a:r>
          </a:p>
        </p:txBody>
      </p:sp>
      <p:graphicFrame>
        <p:nvGraphicFramePr>
          <p:cNvPr id="428042" name="Object 10">
            <a:extLst>
              <a:ext uri="{FF2B5EF4-FFF2-40B4-BE49-F238E27FC236}">
                <a16:creationId xmlns:a16="http://schemas.microsoft.com/office/drawing/2014/main" id="{8AD21D0B-6B6B-4E48-9524-FB89B75C32F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676400" y="2695575"/>
          <a:ext cx="7315200" cy="3933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171" name="Equation" r:id="rId3" imgW="82499200" imgH="44475400" progId="Equation.3">
                  <p:embed/>
                </p:oleObj>
              </mc:Choice>
              <mc:Fallback>
                <p:oleObj name="Equation" r:id="rId3" imgW="82499200" imgH="44475400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6400" y="2695575"/>
                        <a:ext cx="7315200" cy="3933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000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28043" name="Text Box 1035">
            <a:extLst>
              <a:ext uri="{FF2B5EF4-FFF2-40B4-BE49-F238E27FC236}">
                <a16:creationId xmlns:a16="http://schemas.microsoft.com/office/drawing/2014/main" id="{DA13DB29-3420-8545-8E55-6EC040E42C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38813" y="2597150"/>
            <a:ext cx="1881187" cy="290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8000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FF3300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rgbClr val="006666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60000"/>
              </a:lnSpc>
              <a:buClrTx/>
              <a:buSzTx/>
              <a:buFontTx/>
              <a:buNone/>
            </a:pPr>
            <a:r>
              <a:rPr lang="en-US" altLang="zh-CN" sz="2100" b="1"/>
              <a:t>“</a:t>
            </a:r>
            <a:r>
              <a:rPr lang="zh-CN" altLang="en-US" sz="2100" b="1"/>
              <a:t>与或”式</a:t>
            </a:r>
          </a:p>
          <a:p>
            <a:pPr eaLnBrk="1" hangingPunct="1">
              <a:lnSpc>
                <a:spcPct val="160000"/>
              </a:lnSpc>
              <a:buClrTx/>
              <a:buSzTx/>
              <a:buFontTx/>
              <a:buNone/>
            </a:pPr>
            <a:r>
              <a:rPr lang="zh-CN" altLang="en-US" sz="2100" b="1"/>
              <a:t>“或与”式</a:t>
            </a:r>
          </a:p>
          <a:p>
            <a:pPr eaLnBrk="1" hangingPunct="1">
              <a:lnSpc>
                <a:spcPct val="160000"/>
              </a:lnSpc>
              <a:buClrTx/>
              <a:buSzTx/>
              <a:buFontTx/>
              <a:buNone/>
            </a:pPr>
            <a:r>
              <a:rPr lang="zh-CN" altLang="en-US" sz="2100" b="1"/>
              <a:t>“与非</a:t>
            </a:r>
            <a:r>
              <a:rPr lang="en-US" altLang="zh-CN" sz="2100" b="1"/>
              <a:t>-</a:t>
            </a:r>
            <a:r>
              <a:rPr lang="zh-CN" altLang="en-US" sz="2100" b="1"/>
              <a:t>与非”式</a:t>
            </a:r>
          </a:p>
          <a:p>
            <a:pPr eaLnBrk="1" hangingPunct="1">
              <a:lnSpc>
                <a:spcPct val="160000"/>
              </a:lnSpc>
              <a:buClrTx/>
              <a:buSzTx/>
              <a:buFontTx/>
              <a:buNone/>
            </a:pPr>
            <a:r>
              <a:rPr lang="zh-CN" altLang="en-US" sz="2100" b="1"/>
              <a:t>“或非</a:t>
            </a:r>
            <a:r>
              <a:rPr lang="en-US" altLang="zh-CN" sz="2100" b="1"/>
              <a:t>-</a:t>
            </a:r>
            <a:r>
              <a:rPr lang="zh-CN" altLang="en-US" sz="2100" b="1"/>
              <a:t>或非”式</a:t>
            </a:r>
          </a:p>
          <a:p>
            <a:pPr eaLnBrk="1" hangingPunct="1">
              <a:lnSpc>
                <a:spcPct val="160000"/>
              </a:lnSpc>
              <a:buClrTx/>
              <a:buSzTx/>
              <a:buFontTx/>
              <a:buNone/>
            </a:pPr>
            <a:r>
              <a:rPr lang="zh-CN" altLang="en-US" sz="2100" b="1"/>
              <a:t>“与或非”式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28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4280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8043" grpId="0" autoUpdateAnimBg="0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2">
            <a:extLst>
              <a:ext uri="{FF2B5EF4-FFF2-40B4-BE49-F238E27FC236}">
                <a16:creationId xmlns:a16="http://schemas.microsoft.com/office/drawing/2014/main" id="{6E5E2512-8CF9-094E-9980-EBEF40B36DA3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zh-CN" sz="3600" b="1"/>
              <a:t>1.3.3 </a:t>
            </a:r>
            <a:r>
              <a:rPr lang="zh-CN" altLang="en-US" sz="3600" b="1"/>
              <a:t>逻辑函数的两种标准表达式</a:t>
            </a:r>
          </a:p>
        </p:txBody>
      </p:sp>
      <p:sp>
        <p:nvSpPr>
          <p:cNvPr id="281605" name="Rectangle 5">
            <a:extLst>
              <a:ext uri="{FF2B5EF4-FFF2-40B4-BE49-F238E27FC236}">
                <a16:creationId xmlns:a16="http://schemas.microsoft.com/office/drawing/2014/main" id="{AAC753E8-9E8B-F342-B424-FE8B81DD2D0D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1295400" y="1371600"/>
            <a:ext cx="6019800" cy="609600"/>
          </a:xfrm>
          <a:noFill/>
        </p:spPr>
        <p:txBody>
          <a:bodyPr/>
          <a:lstStyle/>
          <a:p>
            <a:pPr eaLnBrk="1" hangingPunct="1"/>
            <a:r>
              <a:rPr lang="zh-CN" altLang="en-US" sz="2800" b="1">
                <a:ea typeface="幼圆" pitchFamily="49" charset="-122"/>
              </a:rPr>
              <a:t>逻辑函数的表达式</a:t>
            </a:r>
            <a:endParaRPr lang="zh-CN" altLang="en-US" sz="2800" b="1">
              <a:latin typeface="宋体" panose="02010600030101010101" pitchFamily="2" charset="-122"/>
              <a:sym typeface="Symbol" pitchFamily="2" charset="2"/>
            </a:endParaRPr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E927B6F7-D4BF-744A-A495-DFFDE8C221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95400" y="4648200"/>
            <a:ext cx="6096000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8000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FF3300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rgbClr val="006666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800" b="1">
                <a:latin typeface="幼圆" pitchFamily="49" charset="-122"/>
                <a:ea typeface="幼圆" pitchFamily="49" charset="-122"/>
                <a:sym typeface="Symbol" pitchFamily="2" charset="2"/>
              </a:rPr>
              <a:t>求标准表达式问题</a:t>
            </a:r>
          </a:p>
          <a:p>
            <a:pPr lvl="1" eaLnBrk="1" hangingPunct="1"/>
            <a:r>
              <a:rPr lang="zh-CN" altLang="en-US" sz="2400" b="1">
                <a:latin typeface="宋体" panose="02010600030101010101" pitchFamily="2" charset="-122"/>
                <a:sym typeface="Symbol" pitchFamily="2" charset="2"/>
              </a:rPr>
              <a:t>真值表  标准表达式</a:t>
            </a:r>
          </a:p>
          <a:p>
            <a:pPr lvl="1" eaLnBrk="1" hangingPunct="1"/>
            <a:r>
              <a:rPr lang="zh-CN" altLang="en-US" sz="2400" b="1">
                <a:latin typeface="宋体" panose="02010600030101010101" pitchFamily="2" charset="-122"/>
                <a:sym typeface="Symbol" pitchFamily="2" charset="2"/>
              </a:rPr>
              <a:t>任意函数式  标准表达式</a:t>
            </a:r>
          </a:p>
        </p:txBody>
      </p:sp>
      <p:sp>
        <p:nvSpPr>
          <p:cNvPr id="2" name="Rectangle 5">
            <a:extLst>
              <a:ext uri="{FF2B5EF4-FFF2-40B4-BE49-F238E27FC236}">
                <a16:creationId xmlns:a16="http://schemas.microsoft.com/office/drawing/2014/main" id="{A7083D7D-65CA-9F48-8EB0-0126B7E3E8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95400" y="2057400"/>
            <a:ext cx="7086600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8000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FF3300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rgbClr val="006666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1" eaLnBrk="1" hangingPunct="1">
              <a:buClr>
                <a:schemeClr val="folHlink"/>
              </a:buClr>
              <a:buSzPct val="60000"/>
            </a:pPr>
            <a:r>
              <a:rPr lang="zh-CN" altLang="en-US" sz="2400" b="1"/>
              <a:t>有多种形式，与逻辑电路相对应</a:t>
            </a:r>
          </a:p>
          <a:p>
            <a:pPr lvl="1" eaLnBrk="1" hangingPunct="1"/>
            <a:r>
              <a:rPr lang="zh-CN" altLang="en-US" sz="2400" b="1">
                <a:solidFill>
                  <a:schemeClr val="hlink"/>
                </a:solidFill>
              </a:rPr>
              <a:t>标准表达式具有唯一性</a:t>
            </a:r>
            <a:r>
              <a:rPr lang="zh-CN" altLang="en-US" sz="2400" b="1"/>
              <a:t>，与真值表严格对应</a:t>
            </a:r>
          </a:p>
          <a:p>
            <a:pPr lvl="2" eaLnBrk="1" hangingPunct="1"/>
            <a:r>
              <a:rPr lang="zh-CN" altLang="en-US" sz="2200" b="1">
                <a:ea typeface="幼圆" pitchFamily="49" charset="-122"/>
              </a:rPr>
              <a:t>标准</a:t>
            </a:r>
            <a:r>
              <a:rPr lang="zh-CN" altLang="en-US" sz="2200" b="1">
                <a:solidFill>
                  <a:schemeClr val="hlink"/>
                </a:solidFill>
                <a:ea typeface="幼圆" pitchFamily="49" charset="-122"/>
              </a:rPr>
              <a:t>与或</a:t>
            </a:r>
            <a:r>
              <a:rPr lang="zh-CN" altLang="en-US" sz="2200" b="1">
                <a:ea typeface="幼圆" pitchFamily="49" charset="-122"/>
              </a:rPr>
              <a:t>式</a:t>
            </a:r>
            <a:r>
              <a:rPr lang="zh-CN" altLang="en-US" sz="2200" b="1">
                <a:solidFill>
                  <a:srgbClr val="008000"/>
                </a:solidFill>
                <a:ea typeface="楷体_GB2312" pitchFamily="49" charset="-122"/>
              </a:rPr>
              <a:t>   </a:t>
            </a:r>
            <a:r>
              <a:rPr lang="en-US" altLang="zh-CN" sz="2200" b="1">
                <a:ea typeface="楷体_GB2312" pitchFamily="49" charset="-122"/>
              </a:rPr>
              <a:t>(</a:t>
            </a:r>
            <a:r>
              <a:rPr lang="zh-CN" altLang="en-US" sz="2200" b="1">
                <a:ea typeface="楷体_GB2312" pitchFamily="49" charset="-122"/>
              </a:rPr>
              <a:t>标准</a:t>
            </a:r>
            <a:r>
              <a:rPr lang="zh-CN" altLang="en-US" sz="2200" b="1">
                <a:solidFill>
                  <a:schemeClr val="hlink"/>
                </a:solidFill>
                <a:ea typeface="楷体_GB2312" pitchFamily="49" charset="-122"/>
              </a:rPr>
              <a:t>积之和</a:t>
            </a:r>
            <a:r>
              <a:rPr lang="zh-CN" altLang="en-US" sz="2200" b="1">
                <a:ea typeface="楷体_GB2312" pitchFamily="49" charset="-122"/>
              </a:rPr>
              <a:t>式、最小项表达式</a:t>
            </a:r>
            <a:r>
              <a:rPr lang="en-US" altLang="zh-CN" sz="2200" b="1"/>
              <a:t>)</a:t>
            </a:r>
          </a:p>
          <a:p>
            <a:pPr lvl="2" eaLnBrk="1" hangingPunct="1"/>
            <a:r>
              <a:rPr lang="zh-CN" altLang="en-US" sz="2200" b="1">
                <a:ea typeface="幼圆" pitchFamily="49" charset="-122"/>
              </a:rPr>
              <a:t>标准</a:t>
            </a:r>
            <a:r>
              <a:rPr lang="zh-CN" altLang="en-US" sz="2200" b="1">
                <a:solidFill>
                  <a:schemeClr val="hlink"/>
                </a:solidFill>
                <a:ea typeface="幼圆" pitchFamily="49" charset="-122"/>
              </a:rPr>
              <a:t>或与</a:t>
            </a:r>
            <a:r>
              <a:rPr lang="zh-CN" altLang="en-US" sz="2200" b="1">
                <a:ea typeface="幼圆" pitchFamily="49" charset="-122"/>
              </a:rPr>
              <a:t>式  </a:t>
            </a:r>
            <a:r>
              <a:rPr lang="zh-CN" altLang="en-US" sz="2200" b="1">
                <a:solidFill>
                  <a:srgbClr val="008000"/>
                </a:solidFill>
                <a:ea typeface="楷体_GB2312" pitchFamily="49" charset="-122"/>
              </a:rPr>
              <a:t> </a:t>
            </a:r>
            <a:r>
              <a:rPr lang="en-US" altLang="zh-CN" sz="2200" b="1"/>
              <a:t>(</a:t>
            </a:r>
            <a:r>
              <a:rPr lang="zh-CN" altLang="en-US" sz="2200" b="1">
                <a:ea typeface="楷体_GB2312" pitchFamily="49" charset="-122"/>
              </a:rPr>
              <a:t>标准</a:t>
            </a:r>
            <a:r>
              <a:rPr lang="zh-CN" altLang="en-US" sz="2200" b="1">
                <a:solidFill>
                  <a:schemeClr val="hlink"/>
                </a:solidFill>
                <a:ea typeface="楷体_GB2312" pitchFamily="49" charset="-122"/>
              </a:rPr>
              <a:t>和之积</a:t>
            </a:r>
            <a:r>
              <a:rPr lang="zh-CN" altLang="en-US" sz="2200" b="1">
                <a:ea typeface="楷体_GB2312" pitchFamily="49" charset="-122"/>
              </a:rPr>
              <a:t>式、最大项表达式</a:t>
            </a:r>
            <a:r>
              <a:rPr lang="en-US" altLang="zh-CN" sz="2200" b="1"/>
              <a:t>)</a:t>
            </a:r>
            <a:endParaRPr lang="en-US" altLang="zh-CN" b="1">
              <a:latin typeface="宋体" panose="02010600030101010101" pitchFamily="2" charset="-122"/>
              <a:sym typeface="Symbol" pitchFamily="2" charset="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16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1605" grpId="0" build="p" autoUpdateAnimBg="0" advAuto="1000"/>
      <p:bldP spid="3" grpId="0" build="p" autoUpdateAnimBg="0"/>
      <p:bldP spid="2" grpId="0" build="p" autoUpdateAnimBg="0" advAuto="3000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2">
            <a:extLst>
              <a:ext uri="{FF2B5EF4-FFF2-40B4-BE49-F238E27FC236}">
                <a16:creationId xmlns:a16="http://schemas.microsoft.com/office/drawing/2014/main" id="{2C36E9BC-B175-9349-84C9-03693B221E4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 b="1"/>
              <a:t>1. </a:t>
            </a:r>
            <a:r>
              <a:rPr lang="zh-CN" altLang="en-US" sz="3600" b="1"/>
              <a:t>最小项及最小项表达式</a:t>
            </a:r>
          </a:p>
        </p:txBody>
      </p:sp>
      <p:graphicFrame>
        <p:nvGraphicFramePr>
          <p:cNvPr id="526339" name="Group 3">
            <a:extLst>
              <a:ext uri="{FF2B5EF4-FFF2-40B4-BE49-F238E27FC236}">
                <a16:creationId xmlns:a16="http://schemas.microsoft.com/office/drawing/2014/main" id="{242B0728-AB03-0442-BD57-B9F460A01A59}"/>
              </a:ext>
            </a:extLst>
          </p:cNvPr>
          <p:cNvGraphicFramePr>
            <a:graphicFrameLocks noGrp="1"/>
          </p:cNvGraphicFramePr>
          <p:nvPr/>
        </p:nvGraphicFramePr>
        <p:xfrm>
          <a:off x="304800" y="2190750"/>
          <a:ext cx="3505200" cy="4133853"/>
        </p:xfrm>
        <a:graphic>
          <a:graphicData uri="http://schemas.openxmlformats.org/drawingml/2006/table">
            <a:tbl>
              <a:tblPr/>
              <a:tblGrid>
                <a:gridCol w="852488">
                  <a:extLst>
                    <a:ext uri="{9D8B030D-6E8A-4147-A177-3AD203B41FA5}">
                      <a16:colId xmlns:a16="http://schemas.microsoft.com/office/drawing/2014/main" val="3502875258"/>
                    </a:ext>
                  </a:extLst>
                </a:gridCol>
                <a:gridCol w="1338262">
                  <a:extLst>
                    <a:ext uri="{9D8B030D-6E8A-4147-A177-3AD203B41FA5}">
                      <a16:colId xmlns:a16="http://schemas.microsoft.com/office/drawing/2014/main" val="3794121085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607145203"/>
                    </a:ext>
                  </a:extLst>
                </a:gridCol>
              </a:tblGrid>
              <a:tr h="458788"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ABC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最小项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符号表示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2426747"/>
                  </a:ext>
                </a:extLst>
              </a:tr>
              <a:tr h="460375"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0 0 0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1" lang="zh-CN" altLang="zh-CN" sz="2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2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m</a:t>
                      </a:r>
                      <a:r>
                        <a:rPr kumimoji="1" lang="en-US" altLang="zh-CN" sz="22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7354856"/>
                  </a:ext>
                </a:extLst>
              </a:tr>
              <a:tr h="458788"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0 0 1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1" lang="zh-CN" altLang="zh-CN" sz="2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2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m</a:t>
                      </a:r>
                      <a:r>
                        <a:rPr kumimoji="1" lang="en-US" altLang="zh-CN" sz="22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5596187"/>
                  </a:ext>
                </a:extLst>
              </a:tr>
              <a:tr h="458788"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0 1 0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1" lang="zh-CN" altLang="zh-CN" sz="2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2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m</a:t>
                      </a:r>
                      <a:r>
                        <a:rPr kumimoji="1" lang="en-US" altLang="zh-CN" sz="22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0509993"/>
                  </a:ext>
                </a:extLst>
              </a:tr>
              <a:tr h="460375"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0 1 1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1" lang="zh-CN" altLang="zh-CN" sz="2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2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m</a:t>
                      </a:r>
                      <a:r>
                        <a:rPr kumimoji="1" lang="en-US" altLang="zh-CN" sz="22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2754043"/>
                  </a:ext>
                </a:extLst>
              </a:tr>
              <a:tr h="458788"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1 0 0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1" lang="zh-CN" altLang="zh-CN" sz="2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2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m</a:t>
                      </a:r>
                      <a:r>
                        <a:rPr kumimoji="1" lang="en-US" altLang="zh-CN" sz="22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5319418"/>
                  </a:ext>
                </a:extLst>
              </a:tr>
              <a:tr h="458788"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1 0 1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1" lang="zh-CN" altLang="zh-CN" sz="2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2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m</a:t>
                      </a:r>
                      <a:r>
                        <a:rPr kumimoji="1" lang="en-US" altLang="zh-CN" sz="22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9783727"/>
                  </a:ext>
                </a:extLst>
              </a:tr>
              <a:tr h="460375"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1 1 0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1" lang="zh-CN" altLang="zh-CN" sz="2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2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m</a:t>
                      </a:r>
                      <a:r>
                        <a:rPr kumimoji="1" lang="en-US" altLang="zh-CN" sz="22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0202608"/>
                  </a:ext>
                </a:extLst>
              </a:tr>
              <a:tr h="458788"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1 1 1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1" lang="zh-CN" altLang="zh-CN" sz="2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2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m</a:t>
                      </a:r>
                      <a:r>
                        <a:rPr kumimoji="1" lang="en-US" altLang="zh-CN" sz="22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30227653"/>
                  </a:ext>
                </a:extLst>
              </a:tr>
            </a:tbl>
          </a:graphicData>
        </a:graphic>
      </p:graphicFrame>
      <p:graphicFrame>
        <p:nvGraphicFramePr>
          <p:cNvPr id="94251" name="Object 61">
            <a:extLst>
              <a:ext uri="{FF2B5EF4-FFF2-40B4-BE49-F238E27FC236}">
                <a16:creationId xmlns:a16="http://schemas.microsoft.com/office/drawing/2014/main" id="{221BB15B-17F0-1248-8B2A-37792FC7C57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600200" y="2738438"/>
          <a:ext cx="685800" cy="354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301" name="公式" r:id="rId4" imgW="9652000" imgH="4978400" progId="Equation.3">
                  <p:embed/>
                </p:oleObj>
              </mc:Choice>
              <mc:Fallback>
                <p:oleObj name="公式" r:id="rId4" imgW="9652000" imgH="4978400" progId="Equation.3">
                  <p:embed/>
                  <p:pic>
                    <p:nvPicPr>
                      <p:cNvPr id="0" name="Object 6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0200" y="2738438"/>
                        <a:ext cx="685800" cy="354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4252" name="Object 62">
            <a:extLst>
              <a:ext uri="{FF2B5EF4-FFF2-40B4-BE49-F238E27FC236}">
                <a16:creationId xmlns:a16="http://schemas.microsoft.com/office/drawing/2014/main" id="{D4D58BE4-C4A6-7344-93B2-89FCB01C55B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600200" y="3195638"/>
          <a:ext cx="685800" cy="354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302" name="公式" r:id="rId6" imgW="9652000" imgH="4978400" progId="Equation.3">
                  <p:embed/>
                </p:oleObj>
              </mc:Choice>
              <mc:Fallback>
                <p:oleObj name="公式" r:id="rId6" imgW="9652000" imgH="4978400" progId="Equation.3">
                  <p:embed/>
                  <p:pic>
                    <p:nvPicPr>
                      <p:cNvPr id="0" name="Object 6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0200" y="3195638"/>
                        <a:ext cx="685800" cy="354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4253" name="Object 63">
            <a:extLst>
              <a:ext uri="{FF2B5EF4-FFF2-40B4-BE49-F238E27FC236}">
                <a16:creationId xmlns:a16="http://schemas.microsoft.com/office/drawing/2014/main" id="{728D76C3-22B1-C843-9E3D-E0900F70937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600200" y="3652838"/>
          <a:ext cx="685800" cy="354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303" name="公式" r:id="rId8" imgW="9652000" imgH="4978400" progId="Equation.3">
                  <p:embed/>
                </p:oleObj>
              </mc:Choice>
              <mc:Fallback>
                <p:oleObj name="公式" r:id="rId8" imgW="9652000" imgH="4978400" progId="Equation.3">
                  <p:embed/>
                  <p:pic>
                    <p:nvPicPr>
                      <p:cNvPr id="0" name="Object 6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0200" y="3652838"/>
                        <a:ext cx="685800" cy="354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4254" name="Object 64">
            <a:extLst>
              <a:ext uri="{FF2B5EF4-FFF2-40B4-BE49-F238E27FC236}">
                <a16:creationId xmlns:a16="http://schemas.microsoft.com/office/drawing/2014/main" id="{A73BB5CF-B49A-D148-BEDB-E4356A554CF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600200" y="4110038"/>
          <a:ext cx="685800" cy="354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304" name="公式" r:id="rId10" imgW="9652000" imgH="4978400" progId="Equation.3">
                  <p:embed/>
                </p:oleObj>
              </mc:Choice>
              <mc:Fallback>
                <p:oleObj name="公式" r:id="rId10" imgW="9652000" imgH="4978400" progId="Equation.3">
                  <p:embed/>
                  <p:pic>
                    <p:nvPicPr>
                      <p:cNvPr id="0" name="Object 6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0200" y="4110038"/>
                        <a:ext cx="685800" cy="354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4255" name="Object 65">
            <a:extLst>
              <a:ext uri="{FF2B5EF4-FFF2-40B4-BE49-F238E27FC236}">
                <a16:creationId xmlns:a16="http://schemas.microsoft.com/office/drawing/2014/main" id="{818DD229-3AAD-3D40-9ADD-6E23192FC42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600200" y="4579938"/>
          <a:ext cx="685800" cy="354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305" name="公式" r:id="rId12" imgW="9652000" imgH="4978400" progId="Equation.3">
                  <p:embed/>
                </p:oleObj>
              </mc:Choice>
              <mc:Fallback>
                <p:oleObj name="公式" r:id="rId12" imgW="9652000" imgH="4978400" progId="Equation.3">
                  <p:embed/>
                  <p:pic>
                    <p:nvPicPr>
                      <p:cNvPr id="0" name="Object 6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0200" y="4579938"/>
                        <a:ext cx="685800" cy="354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4256" name="Object 66">
            <a:extLst>
              <a:ext uri="{FF2B5EF4-FFF2-40B4-BE49-F238E27FC236}">
                <a16:creationId xmlns:a16="http://schemas.microsoft.com/office/drawing/2014/main" id="{A31F2573-B59E-1447-A9B8-BFE621E2002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609725" y="5037138"/>
          <a:ext cx="665163" cy="354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306" name="公式" r:id="rId14" imgW="9359900" imgH="4978400" progId="Equation.3">
                  <p:embed/>
                </p:oleObj>
              </mc:Choice>
              <mc:Fallback>
                <p:oleObj name="公式" r:id="rId14" imgW="9359900" imgH="4978400" progId="Equation.3">
                  <p:embed/>
                  <p:pic>
                    <p:nvPicPr>
                      <p:cNvPr id="0" name="Object 6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9725" y="5037138"/>
                        <a:ext cx="665163" cy="354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4257" name="Object 67">
            <a:extLst>
              <a:ext uri="{FF2B5EF4-FFF2-40B4-BE49-F238E27FC236}">
                <a16:creationId xmlns:a16="http://schemas.microsoft.com/office/drawing/2014/main" id="{2C71EB98-2747-F944-8846-7CE21657405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600200" y="5494338"/>
          <a:ext cx="685800" cy="354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307" name="公式" r:id="rId16" imgW="9652000" imgH="4978400" progId="Equation.3">
                  <p:embed/>
                </p:oleObj>
              </mc:Choice>
              <mc:Fallback>
                <p:oleObj name="公式" r:id="rId16" imgW="9652000" imgH="4978400" progId="Equation.3">
                  <p:embed/>
                  <p:pic>
                    <p:nvPicPr>
                      <p:cNvPr id="0" name="Object 6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0200" y="5494338"/>
                        <a:ext cx="685800" cy="354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4258" name="Object 68">
            <a:extLst>
              <a:ext uri="{FF2B5EF4-FFF2-40B4-BE49-F238E27FC236}">
                <a16:creationId xmlns:a16="http://schemas.microsoft.com/office/drawing/2014/main" id="{56B0CA08-610A-F744-B765-45F174090B3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600200" y="5981700"/>
          <a:ext cx="685800" cy="29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308" name="公式" r:id="rId18" imgW="9652000" imgH="4102100" progId="Equation.3">
                  <p:embed/>
                </p:oleObj>
              </mc:Choice>
              <mc:Fallback>
                <p:oleObj name="公式" r:id="rId18" imgW="9652000" imgH="4102100" progId="Equation.3">
                  <p:embed/>
                  <p:pic>
                    <p:nvPicPr>
                      <p:cNvPr id="0" name="Object 6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0200" y="5981700"/>
                        <a:ext cx="685800" cy="292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4259" name="Text Box 69">
            <a:extLst>
              <a:ext uri="{FF2B5EF4-FFF2-40B4-BE49-F238E27FC236}">
                <a16:creationId xmlns:a16="http://schemas.microsoft.com/office/drawing/2014/main" id="{471788EE-A976-2A47-A206-A4FB62361C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1676400"/>
            <a:ext cx="237013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8000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FF3300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rgbClr val="006666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 b="1"/>
              <a:t>3</a:t>
            </a:r>
            <a:r>
              <a:rPr lang="zh-CN" altLang="en-US" sz="1800" b="1"/>
              <a:t>个逻辑变量的最小项</a:t>
            </a:r>
          </a:p>
        </p:txBody>
      </p:sp>
      <p:sp>
        <p:nvSpPr>
          <p:cNvPr id="283651" name="Rectangle 1027">
            <a:extLst>
              <a:ext uri="{FF2B5EF4-FFF2-40B4-BE49-F238E27FC236}">
                <a16:creationId xmlns:a16="http://schemas.microsoft.com/office/drawing/2014/main" id="{F1C43AAD-352F-5A4B-A478-6E4CF8FBC9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6200" y="1371600"/>
            <a:ext cx="51816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8000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FF3300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rgbClr val="006666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b="1">
                <a:solidFill>
                  <a:schemeClr val="hlink"/>
                </a:solidFill>
                <a:ea typeface="幼圆" pitchFamily="49" charset="-122"/>
              </a:rPr>
              <a:t>最小项</a:t>
            </a:r>
          </a:p>
          <a:p>
            <a:pPr lvl="1" eaLnBrk="1" hangingPunct="1"/>
            <a:r>
              <a:rPr lang="zh-CN" altLang="en-US" sz="2000" b="1"/>
              <a:t>是一种</a:t>
            </a:r>
            <a:r>
              <a:rPr lang="zh-CN" altLang="en-US" sz="2000" b="1">
                <a:solidFill>
                  <a:schemeClr val="hlink"/>
                </a:solidFill>
              </a:rPr>
              <a:t>乘积项</a:t>
            </a:r>
            <a:r>
              <a:rPr lang="en-US" altLang="zh-CN" sz="2000" b="1"/>
              <a:t>, </a:t>
            </a:r>
            <a:r>
              <a:rPr lang="zh-CN" altLang="en-US" sz="2000" b="1"/>
              <a:t>包含</a:t>
            </a:r>
            <a:r>
              <a:rPr lang="zh-CN" altLang="en-US" sz="2000" b="1">
                <a:solidFill>
                  <a:schemeClr val="hlink"/>
                </a:solidFill>
              </a:rPr>
              <a:t>全部</a:t>
            </a:r>
            <a:r>
              <a:rPr lang="zh-CN" altLang="en-US" sz="2000" b="1"/>
              <a:t>逻辑变量</a:t>
            </a:r>
            <a:r>
              <a:rPr lang="en-US" altLang="zh-CN" sz="2000" b="1"/>
              <a:t>.</a:t>
            </a:r>
          </a:p>
          <a:p>
            <a:pPr lvl="1" eaLnBrk="1" hangingPunct="1"/>
            <a:r>
              <a:rPr lang="zh-CN" altLang="en-US" sz="2000" b="1"/>
              <a:t>通常用 </a:t>
            </a:r>
            <a:r>
              <a:rPr lang="en-US" altLang="zh-CN" sz="2000" b="1" i="1"/>
              <a:t>m</a:t>
            </a:r>
            <a:r>
              <a:rPr lang="en-US" altLang="zh-CN" sz="2000" b="1" baseline="-25000"/>
              <a:t> </a:t>
            </a:r>
            <a:r>
              <a:rPr lang="en-US" altLang="zh-CN" sz="2000" b="1" i="1" baseline="-25000"/>
              <a:t>i </a:t>
            </a:r>
            <a:r>
              <a:rPr lang="zh-CN" altLang="en-US" sz="2000" b="1"/>
              <a:t>来表示</a:t>
            </a:r>
            <a:r>
              <a:rPr lang="en-US" altLang="zh-CN" sz="2000" b="1"/>
              <a:t>.</a:t>
            </a:r>
          </a:p>
          <a:p>
            <a:pPr lvl="1" eaLnBrk="1" hangingPunct="1"/>
            <a:endParaRPr lang="en-US" altLang="zh-CN" sz="1000" b="1"/>
          </a:p>
          <a:p>
            <a:pPr eaLnBrk="1" hangingPunct="1"/>
            <a:r>
              <a:rPr lang="zh-CN" altLang="en-US" sz="2400" b="1">
                <a:ea typeface="幼圆" pitchFamily="49" charset="-122"/>
              </a:rPr>
              <a:t>最小项的性质</a:t>
            </a:r>
          </a:p>
          <a:p>
            <a:pPr lvl="1" eaLnBrk="1" hangingPunct="1"/>
            <a:r>
              <a:rPr lang="zh-CN" altLang="en-US" sz="2000" b="1"/>
              <a:t>任意最小项，</a:t>
            </a:r>
            <a:r>
              <a:rPr lang="zh-CN" altLang="en-US" sz="2000" b="1">
                <a:solidFill>
                  <a:srgbClr val="FF6600"/>
                </a:solidFill>
              </a:rPr>
              <a:t>只有一组变量值</a:t>
            </a:r>
            <a:r>
              <a:rPr lang="zh-CN" altLang="en-US" sz="2000" b="1"/>
              <a:t>使其为</a:t>
            </a:r>
            <a:r>
              <a:rPr lang="en-US" altLang="zh-CN" sz="2000" b="1"/>
              <a:t>1</a:t>
            </a:r>
          </a:p>
          <a:p>
            <a:pPr lvl="1" eaLnBrk="1" hangingPunct="1"/>
            <a:r>
              <a:rPr lang="zh-CN" altLang="en-US" sz="2000" b="1"/>
              <a:t>任意两</a:t>
            </a:r>
            <a:r>
              <a:rPr lang="zh-CN" altLang="en-US" sz="2000" b="1">
                <a:solidFill>
                  <a:srgbClr val="FF6600"/>
                </a:solidFill>
              </a:rPr>
              <a:t>不同最小项的乘积</a:t>
            </a:r>
            <a:r>
              <a:rPr lang="zh-CN" altLang="en-US" sz="2000" b="1"/>
              <a:t>恒等于</a:t>
            </a:r>
            <a:r>
              <a:rPr lang="en-US" altLang="zh-CN" sz="2000" b="1"/>
              <a:t>0</a:t>
            </a:r>
          </a:p>
          <a:p>
            <a:pPr lvl="1" eaLnBrk="1" hangingPunct="1"/>
            <a:r>
              <a:rPr lang="zh-CN" altLang="en-US" sz="2000" b="1">
                <a:solidFill>
                  <a:srgbClr val="FF6600"/>
                </a:solidFill>
              </a:rPr>
              <a:t>全部最小项之和</a:t>
            </a:r>
            <a:r>
              <a:rPr lang="zh-CN" altLang="en-US" sz="2000" b="1"/>
              <a:t>必为</a:t>
            </a:r>
            <a:r>
              <a:rPr lang="en-US" altLang="zh-CN" sz="2000" b="1"/>
              <a:t>1</a:t>
            </a:r>
          </a:p>
          <a:p>
            <a:pPr lvl="1" eaLnBrk="1" hangingPunct="1"/>
            <a:endParaRPr lang="en-US" altLang="zh-CN" sz="1000" b="1"/>
          </a:p>
          <a:p>
            <a:pPr algn="just" eaLnBrk="1" hangingPunct="1"/>
            <a:r>
              <a:rPr lang="zh-CN" altLang="en-US" sz="2400" b="1">
                <a:solidFill>
                  <a:schemeClr val="hlink"/>
                </a:solidFill>
                <a:ea typeface="幼圆" pitchFamily="49" charset="-122"/>
              </a:rPr>
              <a:t>最小项表达式 </a:t>
            </a:r>
            <a:r>
              <a:rPr lang="zh-CN" altLang="en-US" sz="2200" b="1">
                <a:ea typeface="幼圆" pitchFamily="49" charset="-122"/>
              </a:rPr>
              <a:t>(标准与或式)</a:t>
            </a:r>
            <a:endParaRPr lang="zh-CN" altLang="en-US" sz="2200" b="1"/>
          </a:p>
          <a:p>
            <a:pPr lvl="1" eaLnBrk="1" hangingPunct="1"/>
            <a:r>
              <a:rPr lang="zh-CN" altLang="en-US" sz="2000" b="1"/>
              <a:t>由最小项之和组成的</a:t>
            </a:r>
            <a:r>
              <a:rPr lang="zh-CN" altLang="en-US" sz="2000" b="1">
                <a:solidFill>
                  <a:srgbClr val="CC00FF"/>
                </a:solidFill>
              </a:rPr>
              <a:t>与或</a:t>
            </a:r>
            <a:r>
              <a:rPr lang="zh-CN" altLang="en-US" sz="2000" b="1"/>
              <a:t>式</a:t>
            </a:r>
            <a:r>
              <a:rPr lang="en-US" altLang="zh-CN" sz="2000" b="1"/>
              <a:t>.</a:t>
            </a:r>
          </a:p>
          <a:p>
            <a:pPr lvl="1" eaLnBrk="1" hangingPunct="1"/>
            <a:r>
              <a:rPr lang="zh-CN" altLang="en-US" sz="2000" b="1"/>
              <a:t>又叫标准</a:t>
            </a:r>
            <a:r>
              <a:rPr lang="zh-CN" altLang="en-US" sz="2000" b="1">
                <a:solidFill>
                  <a:srgbClr val="CC00FF"/>
                </a:solidFill>
              </a:rPr>
              <a:t>积之和</a:t>
            </a:r>
            <a:r>
              <a:rPr lang="zh-CN" altLang="en-US" sz="2000" b="1"/>
              <a:t>式、最小项表达式</a:t>
            </a:r>
            <a:r>
              <a:rPr lang="en-US" altLang="zh-CN" sz="2000" b="1"/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6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836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6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2836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6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2836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6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2836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6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2836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6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2836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6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2836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65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28365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65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28365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65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28365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3651" grpId="0" build="p" autoUpdateAnimBg="0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>
            <a:extLst>
              <a:ext uri="{FF2B5EF4-FFF2-40B4-BE49-F238E27FC236}">
                <a16:creationId xmlns:a16="http://schemas.microsoft.com/office/drawing/2014/main" id="{77F7FD3B-D26B-1F47-BFD6-B8027DDCE4B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 b="1"/>
              <a:t>1. </a:t>
            </a:r>
            <a:r>
              <a:rPr lang="zh-CN" altLang="en-US" sz="3600" b="1"/>
              <a:t>最小项及最小项表达式</a:t>
            </a:r>
          </a:p>
        </p:txBody>
      </p:sp>
      <p:sp>
        <p:nvSpPr>
          <p:cNvPr id="96259" name="Text Box 4">
            <a:extLst>
              <a:ext uri="{FF2B5EF4-FFF2-40B4-BE49-F238E27FC236}">
                <a16:creationId xmlns:a16="http://schemas.microsoft.com/office/drawing/2014/main" id="{CE9961B5-6F40-A64A-A34B-D003F8CEB6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1050" y="1508125"/>
            <a:ext cx="6761163" cy="42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8000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FF3300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rgbClr val="006666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200" b="1"/>
              <a:t>例 已知函数 </a:t>
            </a:r>
            <a:r>
              <a:rPr lang="en-US" altLang="zh-CN" sz="2200" b="1" i="1"/>
              <a:t>F</a:t>
            </a:r>
            <a:r>
              <a:rPr lang="en-US" altLang="zh-CN" sz="2200" b="1"/>
              <a:t> </a:t>
            </a:r>
            <a:r>
              <a:rPr lang="zh-CN" altLang="en-US" sz="2200" b="1"/>
              <a:t>的真值表如下所示，求其标准</a:t>
            </a:r>
            <a:r>
              <a:rPr lang="zh-CN" altLang="en-US" sz="2200" b="1">
                <a:solidFill>
                  <a:schemeClr val="hlink"/>
                </a:solidFill>
              </a:rPr>
              <a:t>与或</a:t>
            </a:r>
            <a:r>
              <a:rPr lang="zh-CN" altLang="en-US" sz="2200" b="1"/>
              <a:t>式。</a:t>
            </a:r>
          </a:p>
        </p:txBody>
      </p:sp>
      <p:graphicFrame>
        <p:nvGraphicFramePr>
          <p:cNvPr id="528431" name="Group 47">
            <a:extLst>
              <a:ext uri="{FF2B5EF4-FFF2-40B4-BE49-F238E27FC236}">
                <a16:creationId xmlns:a16="http://schemas.microsoft.com/office/drawing/2014/main" id="{4C33F80B-AE8E-8945-BC69-9AB4DCFA7BA8}"/>
              </a:ext>
            </a:extLst>
          </p:cNvPr>
          <p:cNvGraphicFramePr>
            <a:graphicFrameLocks noGrp="1"/>
          </p:cNvGraphicFramePr>
          <p:nvPr/>
        </p:nvGraphicFramePr>
        <p:xfrm>
          <a:off x="762000" y="2438400"/>
          <a:ext cx="2362200" cy="3733800"/>
        </p:xfrm>
        <a:graphic>
          <a:graphicData uri="http://schemas.openxmlformats.org/drawingml/2006/table">
            <a:tbl>
              <a:tblPr/>
              <a:tblGrid>
                <a:gridCol w="1066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33388">
                <a:tc>
                  <a:txBody>
                    <a:bodyPr/>
                    <a:lstStyle>
                      <a:lvl1pPr eaLnBrk="0" hangingPunct="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2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ABC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2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F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00412">
                <a:tc>
                  <a:txBody>
                    <a:bodyPr/>
                    <a:lstStyle>
                      <a:lvl1pPr eaLnBrk="0" hangingPunct="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0 0 0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0 0 1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0 1 0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0 1 1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1 0 0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1 0 1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1 1 0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1 1 1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528423" name="Object 39">
            <a:extLst>
              <a:ext uri="{FF2B5EF4-FFF2-40B4-BE49-F238E27FC236}">
                <a16:creationId xmlns:a16="http://schemas.microsoft.com/office/drawing/2014/main" id="{7C10DAD5-4287-A24F-814A-42613045641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054475" y="2590800"/>
          <a:ext cx="3794125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2349" name="公式" r:id="rId3" imgW="45059600" imgH="4978400" progId="Equation.3">
                  <p:embed/>
                </p:oleObj>
              </mc:Choice>
              <mc:Fallback>
                <p:oleObj name="公式" r:id="rId3" imgW="45059600" imgH="4978400" progId="Equation.3">
                  <p:embed/>
                  <p:pic>
                    <p:nvPicPr>
                      <p:cNvPr id="0" name="Object 3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54475" y="2590800"/>
                        <a:ext cx="3794125" cy="419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28424" name="Text Box 40">
            <a:extLst>
              <a:ext uri="{FF2B5EF4-FFF2-40B4-BE49-F238E27FC236}">
                <a16:creationId xmlns:a16="http://schemas.microsoft.com/office/drawing/2014/main" id="{6EEC4A24-C34C-3A4A-8B78-92263A0EC5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86150" y="2041525"/>
            <a:ext cx="2432050" cy="42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8000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FF3300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rgbClr val="006666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200" b="1"/>
              <a:t>解：标准与或式为</a:t>
            </a:r>
          </a:p>
        </p:txBody>
      </p:sp>
      <p:sp>
        <p:nvSpPr>
          <p:cNvPr id="528426" name="Text Box 42">
            <a:extLst>
              <a:ext uri="{FF2B5EF4-FFF2-40B4-BE49-F238E27FC236}">
                <a16:creationId xmlns:a16="http://schemas.microsoft.com/office/drawing/2014/main" id="{59209AA6-94F5-904A-B977-00513AB612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65525" y="4187825"/>
            <a:ext cx="5349875" cy="41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8000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FF3300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rgbClr val="006666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100" b="1"/>
              <a:t>由真值表可看出，任何函数标准与或式唯一。</a:t>
            </a:r>
            <a:endParaRPr lang="zh-CN" altLang="en-US" sz="2100" b="1">
              <a:latin typeface="Tahoma" panose="020B0604030504040204" pitchFamily="34" charset="0"/>
            </a:endParaRPr>
          </a:p>
        </p:txBody>
      </p:sp>
      <p:sp>
        <p:nvSpPr>
          <p:cNvPr id="528427" name="Text Box 43">
            <a:extLst>
              <a:ext uri="{FF2B5EF4-FFF2-40B4-BE49-F238E27FC236}">
                <a16:creationId xmlns:a16="http://schemas.microsoft.com/office/drawing/2014/main" id="{BBFC571A-2EB4-B444-A456-6D94509F15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65525" y="4794250"/>
            <a:ext cx="5349875" cy="1344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8000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FF3300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rgbClr val="006666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100" b="1"/>
              <a:t>        </a:t>
            </a:r>
            <a:r>
              <a:rPr lang="zh-CN" altLang="en-US" sz="2100" b="1"/>
              <a:t>若函数</a:t>
            </a:r>
            <a:r>
              <a:rPr lang="en-US" altLang="zh-CN" sz="2100" b="1" i="1"/>
              <a:t>F</a:t>
            </a:r>
            <a:r>
              <a:rPr lang="zh-CN" altLang="en-US" sz="2100" b="1"/>
              <a:t>不是一个标准</a:t>
            </a:r>
            <a:r>
              <a:rPr lang="zh-CN" altLang="en-US" sz="2100" b="1">
                <a:solidFill>
                  <a:schemeClr val="hlink"/>
                </a:solidFill>
              </a:rPr>
              <a:t>与或</a:t>
            </a:r>
            <a:r>
              <a:rPr lang="zh-CN" altLang="en-US" sz="2100" b="1"/>
              <a:t>式，对每个与项中所缺的变量</a:t>
            </a:r>
            <a:r>
              <a:rPr lang="en-US" altLang="zh-CN" sz="2100" b="1" i="1"/>
              <a:t>X</a:t>
            </a:r>
            <a:r>
              <a:rPr lang="zh-CN" altLang="en-US" sz="2100" b="1"/>
              <a:t>，通过反复使用下列公式得到其标准</a:t>
            </a:r>
            <a:r>
              <a:rPr lang="zh-CN" altLang="en-US" sz="2100" b="1">
                <a:solidFill>
                  <a:schemeClr val="hlink"/>
                </a:solidFill>
              </a:rPr>
              <a:t>与或</a:t>
            </a:r>
            <a:r>
              <a:rPr lang="zh-CN" altLang="en-US" sz="2100" b="1"/>
              <a:t>式：</a:t>
            </a:r>
          </a:p>
        </p:txBody>
      </p:sp>
      <p:graphicFrame>
        <p:nvGraphicFramePr>
          <p:cNvPr id="528428" name="Object 44">
            <a:extLst>
              <a:ext uri="{FF2B5EF4-FFF2-40B4-BE49-F238E27FC236}">
                <a16:creationId xmlns:a16="http://schemas.microsoft.com/office/drawing/2014/main" id="{E9FF262D-7D29-E546-886B-3D0BA8FDB0D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800600" y="6248400"/>
          <a:ext cx="2659063" cy="46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2350" name="公式" r:id="rId5" imgW="32181800" imgH="5562600" progId="Equation.3">
                  <p:embed/>
                </p:oleObj>
              </mc:Choice>
              <mc:Fallback>
                <p:oleObj name="公式" r:id="rId5" imgW="32181800" imgH="5562600" progId="Equation.3">
                  <p:embed/>
                  <p:pic>
                    <p:nvPicPr>
                      <p:cNvPr id="0" name="Object 4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00600" y="6248400"/>
                        <a:ext cx="2659063" cy="460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28429" name="Line 45">
            <a:extLst>
              <a:ext uri="{FF2B5EF4-FFF2-40B4-BE49-F238E27FC236}">
                <a16:creationId xmlns:a16="http://schemas.microsoft.com/office/drawing/2014/main" id="{DDE665F0-DD7D-B040-8E83-3AA31FA8A3CD}"/>
              </a:ext>
            </a:extLst>
          </p:cNvPr>
          <p:cNvSpPr>
            <a:spLocks noChangeShapeType="1"/>
          </p:cNvSpPr>
          <p:nvPr/>
        </p:nvSpPr>
        <p:spPr bwMode="auto">
          <a:xfrm>
            <a:off x="3717925" y="4794250"/>
            <a:ext cx="5076825" cy="0"/>
          </a:xfrm>
          <a:prstGeom prst="line">
            <a:avLst/>
          </a:prstGeom>
          <a:noFill/>
          <a:ln w="28575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graphicFrame>
        <p:nvGraphicFramePr>
          <p:cNvPr id="528433" name="Object 49">
            <a:extLst>
              <a:ext uri="{FF2B5EF4-FFF2-40B4-BE49-F238E27FC236}">
                <a16:creationId xmlns:a16="http://schemas.microsoft.com/office/drawing/2014/main" id="{28F0CA3E-7127-3B48-B757-F01ADD74187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343400" y="3048000"/>
          <a:ext cx="2389188" cy="936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2351" name="公式" r:id="rId7" imgW="28384500" imgH="11112500" progId="Equation.3">
                  <p:embed/>
                </p:oleObj>
              </mc:Choice>
              <mc:Fallback>
                <p:oleObj name="公式" r:id="rId7" imgW="28384500" imgH="11112500" progId="Equation.3">
                  <p:embed/>
                  <p:pic>
                    <p:nvPicPr>
                      <p:cNvPr id="0" name="Object 4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3400" y="3048000"/>
                        <a:ext cx="2389188" cy="936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30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28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8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8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8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8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8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8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8424" grpId="0" autoUpdateAnimBg="0"/>
      <p:bldP spid="528426" grpId="0" autoUpdateAnimBg="0"/>
      <p:bldP spid="528427" grpId="0" autoUpdateAnimBg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2">
            <a:extLst>
              <a:ext uri="{FF2B5EF4-FFF2-40B4-BE49-F238E27FC236}">
                <a16:creationId xmlns:a16="http://schemas.microsoft.com/office/drawing/2014/main" id="{6F381F40-6C90-C440-A3B6-955DA11F561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/>
              <a:t>第一周实验要求</a:t>
            </a:r>
            <a:endParaRPr lang="zh-CN" altLang="en-US" sz="1600">
              <a:latin typeface="幼圆" pitchFamily="49" charset="-122"/>
              <a:ea typeface="幼圆" pitchFamily="49" charset="-122"/>
            </a:endParaRPr>
          </a:p>
        </p:txBody>
      </p:sp>
      <p:sp>
        <p:nvSpPr>
          <p:cNvPr id="26626" name="Rectangle 3">
            <a:extLst>
              <a:ext uri="{FF2B5EF4-FFF2-40B4-BE49-F238E27FC236}">
                <a16:creationId xmlns:a16="http://schemas.microsoft.com/office/drawing/2014/main" id="{F29B4528-54E8-8D40-9052-F7582ABE7D9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5370513"/>
          </a:xfrm>
        </p:spPr>
        <p:txBody>
          <a:bodyPr/>
          <a:lstStyle/>
          <a:p>
            <a:pPr>
              <a:spcAft>
                <a:spcPct val="30000"/>
              </a:spcAft>
            </a:pPr>
            <a:r>
              <a:rPr lang="zh-CN" altLang="en-US" dirty="0">
                <a:solidFill>
                  <a:srgbClr val="FF33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领取开发板，完成分组</a:t>
            </a:r>
          </a:p>
          <a:p>
            <a:pPr lvl="1">
              <a:spcAft>
                <a:spcPct val="30000"/>
              </a:spcAft>
            </a:pPr>
            <a:r>
              <a:rPr lang="zh-CN" altLang="en-US" sz="2200" dirty="0">
                <a:ea typeface="幼圆" pitchFamily="49" charset="-122"/>
              </a:rPr>
              <a:t>助教协调各班完成分组，并获取分组名单</a:t>
            </a:r>
          </a:p>
          <a:p>
            <a:pPr lvl="1">
              <a:spcAft>
                <a:spcPct val="30000"/>
              </a:spcAft>
            </a:pPr>
            <a:r>
              <a:rPr lang="en-US" altLang="zh-CN" sz="2200" dirty="0">
                <a:ea typeface="幼圆" pitchFamily="49" charset="-122"/>
              </a:rPr>
              <a:t>FPGA</a:t>
            </a:r>
            <a:r>
              <a:rPr lang="zh-CN" altLang="en-US" sz="2200" dirty="0">
                <a:ea typeface="幼圆" pitchFamily="49" charset="-122"/>
              </a:rPr>
              <a:t>开发板结课后交回，丢失按价赔偿。</a:t>
            </a:r>
            <a:endParaRPr lang="en-US" altLang="zh-CN" sz="2200" dirty="0">
              <a:ea typeface="幼圆" pitchFamily="49" charset="-122"/>
            </a:endParaRPr>
          </a:p>
          <a:p>
            <a:pPr lvl="1">
              <a:spcAft>
                <a:spcPct val="30000"/>
              </a:spcAft>
            </a:pPr>
            <a:r>
              <a:rPr lang="zh-CN" altLang="en-US" sz="2200" dirty="0">
                <a:ea typeface="幼圆" pitchFamily="49" charset="-122"/>
              </a:rPr>
              <a:t>若焊接管脚做高端实验，请自购</a:t>
            </a:r>
            <a:r>
              <a:rPr lang="en-US" altLang="zh-CN" sz="2200" dirty="0">
                <a:ea typeface="幼圆" pitchFamily="49" charset="-122"/>
              </a:rPr>
              <a:t>FPGA</a:t>
            </a:r>
            <a:r>
              <a:rPr lang="zh-CN" altLang="en-US" sz="2200" dirty="0">
                <a:ea typeface="幼圆" pitchFamily="49" charset="-122"/>
              </a:rPr>
              <a:t>开发板</a:t>
            </a:r>
          </a:p>
          <a:p>
            <a:pPr>
              <a:spcAft>
                <a:spcPct val="30000"/>
              </a:spcAft>
            </a:pPr>
            <a:r>
              <a:rPr lang="zh-CN" altLang="en-US" dirty="0">
                <a:solidFill>
                  <a:schemeClr val="folHlin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完成实验作业</a:t>
            </a:r>
          </a:p>
          <a:p>
            <a:pPr lvl="1">
              <a:spcAft>
                <a:spcPts val="500"/>
              </a:spcAft>
            </a:pPr>
            <a:r>
              <a:rPr lang="zh-CN" altLang="en-US" sz="2400" dirty="0">
                <a:ea typeface="幼圆" pitchFamily="49" charset="-122"/>
              </a:rPr>
              <a:t>下载并安装</a:t>
            </a:r>
            <a:r>
              <a:rPr lang="en-US" altLang="zh-CN" sz="2400" dirty="0">
                <a:ea typeface="幼圆" pitchFamily="49" charset="-122"/>
              </a:rPr>
              <a:t>Quartus Prime</a:t>
            </a:r>
            <a:r>
              <a:rPr lang="zh-CN" altLang="en-US" sz="2400" dirty="0">
                <a:ea typeface="幼圆" pitchFamily="49" charset="-122"/>
              </a:rPr>
              <a:t>开发环境</a:t>
            </a:r>
          </a:p>
          <a:p>
            <a:pPr lvl="2">
              <a:spcAft>
                <a:spcPts val="500"/>
              </a:spcAft>
            </a:pPr>
            <a:r>
              <a:rPr lang="zh-CN" altLang="en-US" sz="1600" dirty="0">
                <a:ea typeface="幼圆" pitchFamily="49" charset="-122"/>
              </a:rPr>
              <a:t>参见  </a:t>
            </a:r>
            <a:r>
              <a:rPr lang="en-US" altLang="zh-CN" sz="1600" dirty="0">
                <a:ea typeface="幼圆" pitchFamily="49" charset="-122"/>
                <a:hlinkClick r:id="rId3"/>
              </a:rPr>
              <a:t>http://www.stepfpga.com/doc/quartus</a:t>
            </a:r>
            <a:r>
              <a:rPr lang="zh-CN" altLang="en-US" sz="1600" dirty="0">
                <a:ea typeface="幼圆" pitchFamily="49" charset="-122"/>
                <a:hlinkClick r:id="rId3"/>
              </a:rPr>
              <a:t>安装及配置</a:t>
            </a:r>
            <a:endParaRPr lang="zh-CN" altLang="en-US" sz="1600" dirty="0">
              <a:ea typeface="幼圆" pitchFamily="49" charset="-122"/>
            </a:endParaRPr>
          </a:p>
          <a:p>
            <a:pPr lvl="1">
              <a:spcAft>
                <a:spcPts val="500"/>
              </a:spcAft>
            </a:pPr>
            <a:r>
              <a:rPr lang="zh-CN" altLang="en-US" sz="2400" dirty="0">
                <a:ea typeface="幼圆" pitchFamily="49" charset="-122"/>
              </a:rPr>
              <a:t>熟悉开发环境、熟悉</a:t>
            </a:r>
            <a:r>
              <a:rPr lang="en-US" altLang="zh-CN" sz="2400" dirty="0">
                <a:ea typeface="幼圆" pitchFamily="49" charset="-122"/>
              </a:rPr>
              <a:t>FPGA</a:t>
            </a:r>
            <a:r>
              <a:rPr lang="zh-CN" altLang="en-US" sz="2400" dirty="0">
                <a:ea typeface="幼圆" pitchFamily="49" charset="-122"/>
              </a:rPr>
              <a:t>开发板</a:t>
            </a:r>
          </a:p>
          <a:p>
            <a:pPr lvl="1">
              <a:spcAft>
                <a:spcPts val="500"/>
              </a:spcAft>
            </a:pPr>
            <a:r>
              <a:rPr lang="zh-CN" altLang="en-US" sz="2400" dirty="0">
                <a:ea typeface="幼圆" pitchFamily="49" charset="-122"/>
              </a:rPr>
              <a:t>建立第一个工程     </a:t>
            </a:r>
            <a:r>
              <a:rPr lang="en-US" altLang="zh-CN" sz="2400" b="1" dirty="0">
                <a:solidFill>
                  <a:srgbClr val="00CC00"/>
                </a:solidFill>
              </a:rPr>
              <a:t>Altera MAX10M</a:t>
            </a:r>
            <a:r>
              <a:rPr lang="en-US" altLang="zh-CN" sz="3200" b="1" dirty="0">
                <a:solidFill>
                  <a:srgbClr val="FF0000"/>
                </a:solidFill>
              </a:rPr>
              <a:t>02SCM</a:t>
            </a:r>
            <a:r>
              <a:rPr lang="en-US" altLang="zh-CN" sz="2400" b="1" dirty="0">
                <a:solidFill>
                  <a:srgbClr val="00CC00"/>
                </a:solidFill>
              </a:rPr>
              <a:t>153</a:t>
            </a:r>
            <a:endParaRPr lang="zh-CN" altLang="en-US" sz="2400" b="1" dirty="0">
              <a:solidFill>
                <a:srgbClr val="00CC00"/>
              </a:solidFill>
              <a:ea typeface="幼圆" pitchFamily="49" charset="-122"/>
            </a:endParaRPr>
          </a:p>
          <a:p>
            <a:pPr lvl="2">
              <a:spcAft>
                <a:spcPts val="500"/>
              </a:spcAft>
            </a:pPr>
            <a:r>
              <a:rPr lang="zh-CN" altLang="en-US" sz="1600" dirty="0">
                <a:ea typeface="幼圆" pitchFamily="49" charset="-122"/>
              </a:rPr>
              <a:t>参见  </a:t>
            </a:r>
            <a:r>
              <a:rPr lang="en-US" altLang="zh-CN" sz="1600" dirty="0">
                <a:ea typeface="幼圆" pitchFamily="49" charset="-122"/>
                <a:hlinkClick r:id="rId4"/>
              </a:rPr>
              <a:t>http://www.stepfpga.com/doc/</a:t>
            </a:r>
            <a:r>
              <a:rPr lang="zh-CN" altLang="en-US" sz="1600" dirty="0">
                <a:ea typeface="幼圆" pitchFamily="49" charset="-122"/>
                <a:hlinkClick r:id="rId4"/>
              </a:rPr>
              <a:t>快速上手</a:t>
            </a:r>
            <a:r>
              <a:rPr lang="en-US" altLang="zh-CN" sz="1600" dirty="0">
                <a:ea typeface="幼圆" pitchFamily="49" charset="-122"/>
                <a:hlinkClick r:id="rId4"/>
              </a:rPr>
              <a:t>step-max10</a:t>
            </a:r>
            <a:endParaRPr lang="zh-CN" altLang="en-US" sz="1600" dirty="0">
              <a:ea typeface="幼圆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83851426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>
            <a:extLst>
              <a:ext uri="{FF2B5EF4-FFF2-40B4-BE49-F238E27FC236}">
                <a16:creationId xmlns:a16="http://schemas.microsoft.com/office/drawing/2014/main" id="{4F652099-06E3-4F41-A8C8-2F623F9A448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 b="1"/>
              <a:t>2. </a:t>
            </a:r>
            <a:r>
              <a:rPr lang="zh-CN" altLang="en-US" sz="3600" b="1"/>
              <a:t>最大项及最大项表达式</a:t>
            </a:r>
          </a:p>
        </p:txBody>
      </p:sp>
      <p:graphicFrame>
        <p:nvGraphicFramePr>
          <p:cNvPr id="529411" name="Group 3">
            <a:extLst>
              <a:ext uri="{FF2B5EF4-FFF2-40B4-BE49-F238E27FC236}">
                <a16:creationId xmlns:a16="http://schemas.microsoft.com/office/drawing/2014/main" id="{79847C67-C46F-1C49-B9AA-F46ADC9CFF78}"/>
              </a:ext>
            </a:extLst>
          </p:cNvPr>
          <p:cNvGraphicFramePr>
            <a:graphicFrameLocks noGrp="1"/>
          </p:cNvGraphicFramePr>
          <p:nvPr/>
        </p:nvGraphicFramePr>
        <p:xfrm>
          <a:off x="304800" y="2190750"/>
          <a:ext cx="3505200" cy="4133853"/>
        </p:xfrm>
        <a:graphic>
          <a:graphicData uri="http://schemas.openxmlformats.org/drawingml/2006/table">
            <a:tbl>
              <a:tblPr/>
              <a:tblGrid>
                <a:gridCol w="852488">
                  <a:extLst>
                    <a:ext uri="{9D8B030D-6E8A-4147-A177-3AD203B41FA5}">
                      <a16:colId xmlns:a16="http://schemas.microsoft.com/office/drawing/2014/main" val="3796737896"/>
                    </a:ext>
                  </a:extLst>
                </a:gridCol>
                <a:gridCol w="1338262">
                  <a:extLst>
                    <a:ext uri="{9D8B030D-6E8A-4147-A177-3AD203B41FA5}">
                      <a16:colId xmlns:a16="http://schemas.microsoft.com/office/drawing/2014/main" val="4151989268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4277893678"/>
                    </a:ext>
                  </a:extLst>
                </a:gridCol>
              </a:tblGrid>
              <a:tr h="458788"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2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ABC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最大项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符号表示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4982407"/>
                  </a:ext>
                </a:extLst>
              </a:tr>
              <a:tr h="460375"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0 0 0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1" lang="zh-CN" altLang="zh-CN" sz="2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2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M</a:t>
                      </a:r>
                      <a:r>
                        <a:rPr kumimoji="1" lang="en-US" altLang="zh-CN" sz="22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5449767"/>
                  </a:ext>
                </a:extLst>
              </a:tr>
              <a:tr h="458788"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0 0 1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1" lang="zh-CN" altLang="zh-CN" sz="2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2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M</a:t>
                      </a:r>
                      <a:r>
                        <a:rPr kumimoji="1" lang="en-US" altLang="zh-CN" sz="22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1399385"/>
                  </a:ext>
                </a:extLst>
              </a:tr>
              <a:tr h="458788"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0 1 0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1" lang="zh-CN" altLang="zh-CN" sz="2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2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M</a:t>
                      </a:r>
                      <a:r>
                        <a:rPr kumimoji="1" lang="en-US" altLang="zh-CN" sz="22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460552"/>
                  </a:ext>
                </a:extLst>
              </a:tr>
              <a:tr h="460375"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0 1 1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1" lang="zh-CN" altLang="zh-CN" sz="2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2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M</a:t>
                      </a:r>
                      <a:r>
                        <a:rPr kumimoji="1" lang="en-US" altLang="zh-CN" sz="22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93827861"/>
                  </a:ext>
                </a:extLst>
              </a:tr>
              <a:tr h="458788"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1 0 0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1" lang="zh-CN" altLang="zh-CN" sz="2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2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M</a:t>
                      </a:r>
                      <a:r>
                        <a:rPr kumimoji="1" lang="en-US" altLang="zh-CN" sz="22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4640509"/>
                  </a:ext>
                </a:extLst>
              </a:tr>
              <a:tr h="458788"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1 0 1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1" lang="zh-CN" altLang="zh-CN" sz="2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2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M</a:t>
                      </a:r>
                      <a:r>
                        <a:rPr kumimoji="1" lang="en-US" altLang="zh-CN" sz="22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1151609"/>
                  </a:ext>
                </a:extLst>
              </a:tr>
              <a:tr h="460375"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1 1 0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1" lang="zh-CN" altLang="zh-CN" sz="2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2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M</a:t>
                      </a:r>
                      <a:r>
                        <a:rPr kumimoji="1" lang="en-US" altLang="zh-CN" sz="22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49946326"/>
                  </a:ext>
                </a:extLst>
              </a:tr>
              <a:tr h="458788"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1 1 1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1" lang="zh-CN" altLang="zh-CN" sz="2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2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M</a:t>
                      </a:r>
                      <a:r>
                        <a:rPr kumimoji="1" lang="en-US" altLang="zh-CN" sz="22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5427471"/>
                  </a:ext>
                </a:extLst>
              </a:tr>
            </a:tbl>
          </a:graphicData>
        </a:graphic>
      </p:graphicFrame>
      <p:graphicFrame>
        <p:nvGraphicFramePr>
          <p:cNvPr id="97323" name="Object 61">
            <a:extLst>
              <a:ext uri="{FF2B5EF4-FFF2-40B4-BE49-F238E27FC236}">
                <a16:creationId xmlns:a16="http://schemas.microsoft.com/office/drawing/2014/main" id="{32A9AB8D-EB03-6549-A3BA-97773415A9B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423988" y="2768600"/>
          <a:ext cx="1039812" cy="29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9720" name="公式" r:id="rId4" imgW="14630400" imgH="4102100" progId="Equation.3">
                  <p:embed/>
                </p:oleObj>
              </mc:Choice>
              <mc:Fallback>
                <p:oleObj name="公式" r:id="rId4" imgW="14630400" imgH="4102100" progId="Equation.3">
                  <p:embed/>
                  <p:pic>
                    <p:nvPicPr>
                      <p:cNvPr id="0" name="Object 6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23988" y="2768600"/>
                        <a:ext cx="1039812" cy="292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7324" name="Object 62">
            <a:extLst>
              <a:ext uri="{FF2B5EF4-FFF2-40B4-BE49-F238E27FC236}">
                <a16:creationId xmlns:a16="http://schemas.microsoft.com/office/drawing/2014/main" id="{0F486397-20C5-E647-B54F-19A4CCFD261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423988" y="3195638"/>
          <a:ext cx="1039812" cy="354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9721" name="公式" r:id="rId6" imgW="14630400" imgH="4978400" progId="Equation.3">
                  <p:embed/>
                </p:oleObj>
              </mc:Choice>
              <mc:Fallback>
                <p:oleObj name="公式" r:id="rId6" imgW="14630400" imgH="4978400" progId="Equation.3">
                  <p:embed/>
                  <p:pic>
                    <p:nvPicPr>
                      <p:cNvPr id="0" name="Object 6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23988" y="3195638"/>
                        <a:ext cx="1039812" cy="354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7325" name="Object 63">
            <a:extLst>
              <a:ext uri="{FF2B5EF4-FFF2-40B4-BE49-F238E27FC236}">
                <a16:creationId xmlns:a16="http://schemas.microsoft.com/office/drawing/2014/main" id="{5C391A79-704B-1A41-A0A8-E5C869EB6E6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423988" y="3652838"/>
          <a:ext cx="1039812" cy="354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9722" name="公式" r:id="rId8" imgW="14630400" imgH="4978400" progId="Equation.3">
                  <p:embed/>
                </p:oleObj>
              </mc:Choice>
              <mc:Fallback>
                <p:oleObj name="公式" r:id="rId8" imgW="14630400" imgH="4978400" progId="Equation.3">
                  <p:embed/>
                  <p:pic>
                    <p:nvPicPr>
                      <p:cNvPr id="0" name="Object 6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23988" y="3652838"/>
                        <a:ext cx="1039812" cy="354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7326" name="Object 64">
            <a:extLst>
              <a:ext uri="{FF2B5EF4-FFF2-40B4-BE49-F238E27FC236}">
                <a16:creationId xmlns:a16="http://schemas.microsoft.com/office/drawing/2014/main" id="{D333E62B-EE18-BF44-BE83-DC9E3FA351B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423988" y="4110038"/>
          <a:ext cx="1039812" cy="354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9723" name="公式" r:id="rId10" imgW="14630400" imgH="4978400" progId="Equation.3">
                  <p:embed/>
                </p:oleObj>
              </mc:Choice>
              <mc:Fallback>
                <p:oleObj name="公式" r:id="rId10" imgW="14630400" imgH="4978400" progId="Equation.3">
                  <p:embed/>
                  <p:pic>
                    <p:nvPicPr>
                      <p:cNvPr id="0" name="Object 6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23988" y="4110038"/>
                        <a:ext cx="1039812" cy="354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7327" name="Object 65">
            <a:extLst>
              <a:ext uri="{FF2B5EF4-FFF2-40B4-BE49-F238E27FC236}">
                <a16:creationId xmlns:a16="http://schemas.microsoft.com/office/drawing/2014/main" id="{FA06343E-970E-8448-BBBC-2A08E11017F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423988" y="4579938"/>
          <a:ext cx="1039812" cy="354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9724" name="公式" r:id="rId12" imgW="14630400" imgH="4978400" progId="Equation.3">
                  <p:embed/>
                </p:oleObj>
              </mc:Choice>
              <mc:Fallback>
                <p:oleObj name="公式" r:id="rId12" imgW="14630400" imgH="4978400" progId="Equation.3">
                  <p:embed/>
                  <p:pic>
                    <p:nvPicPr>
                      <p:cNvPr id="0" name="Object 6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23988" y="4579938"/>
                        <a:ext cx="1039812" cy="354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7328" name="Object 66">
            <a:extLst>
              <a:ext uri="{FF2B5EF4-FFF2-40B4-BE49-F238E27FC236}">
                <a16:creationId xmlns:a16="http://schemas.microsoft.com/office/drawing/2014/main" id="{F7293D22-8B25-CE4D-BE4B-FE58EE0C759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422400" y="5037138"/>
          <a:ext cx="1039813" cy="354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9725" name="公式" r:id="rId14" imgW="14630400" imgH="4978400" progId="Equation.3">
                  <p:embed/>
                </p:oleObj>
              </mc:Choice>
              <mc:Fallback>
                <p:oleObj name="公式" r:id="rId14" imgW="14630400" imgH="4978400" progId="Equation.3">
                  <p:embed/>
                  <p:pic>
                    <p:nvPicPr>
                      <p:cNvPr id="0" name="Object 6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22400" y="5037138"/>
                        <a:ext cx="1039813" cy="354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7329" name="Object 67">
            <a:extLst>
              <a:ext uri="{FF2B5EF4-FFF2-40B4-BE49-F238E27FC236}">
                <a16:creationId xmlns:a16="http://schemas.microsoft.com/office/drawing/2014/main" id="{620CFACD-D883-9942-B21C-EED7B2A1E0F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423988" y="5494338"/>
          <a:ext cx="1039812" cy="354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9726" name="公式" r:id="rId16" imgW="14630400" imgH="4978400" progId="Equation.3">
                  <p:embed/>
                </p:oleObj>
              </mc:Choice>
              <mc:Fallback>
                <p:oleObj name="公式" r:id="rId16" imgW="14630400" imgH="4978400" progId="Equation.3">
                  <p:embed/>
                  <p:pic>
                    <p:nvPicPr>
                      <p:cNvPr id="0" name="Object 6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23988" y="5494338"/>
                        <a:ext cx="1039812" cy="354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7330" name="Object 68">
            <a:extLst>
              <a:ext uri="{FF2B5EF4-FFF2-40B4-BE49-F238E27FC236}">
                <a16:creationId xmlns:a16="http://schemas.microsoft.com/office/drawing/2014/main" id="{4C9E3ED2-6EFE-4649-B910-882AEB2DF1D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423988" y="5949950"/>
          <a:ext cx="1039812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9727" name="公式" r:id="rId18" imgW="14630400" imgH="4978400" progId="Equation.3">
                  <p:embed/>
                </p:oleObj>
              </mc:Choice>
              <mc:Fallback>
                <p:oleObj name="公式" r:id="rId18" imgW="14630400" imgH="4978400" progId="Equation.3">
                  <p:embed/>
                  <p:pic>
                    <p:nvPicPr>
                      <p:cNvPr id="0" name="Object 6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23988" y="5949950"/>
                        <a:ext cx="1039812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7331" name="Text Box 69">
            <a:extLst>
              <a:ext uri="{FF2B5EF4-FFF2-40B4-BE49-F238E27FC236}">
                <a16:creationId xmlns:a16="http://schemas.microsoft.com/office/drawing/2014/main" id="{C7DE5C35-807D-694A-9A86-A503392C71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1676400"/>
            <a:ext cx="237013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8000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FF3300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rgbClr val="006666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 b="1"/>
              <a:t>3</a:t>
            </a:r>
            <a:r>
              <a:rPr lang="zh-CN" altLang="en-US" sz="1800" b="1"/>
              <a:t>个逻辑变量的最小项</a:t>
            </a:r>
          </a:p>
        </p:txBody>
      </p:sp>
      <p:sp>
        <p:nvSpPr>
          <p:cNvPr id="283651" name="Rectangle 1027">
            <a:extLst>
              <a:ext uri="{FF2B5EF4-FFF2-40B4-BE49-F238E27FC236}">
                <a16:creationId xmlns:a16="http://schemas.microsoft.com/office/drawing/2014/main" id="{CB594DED-1D6F-4641-8ACF-EC99A16443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6200" y="1371600"/>
            <a:ext cx="5181600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 marL="342900" indent="-342900">
              <a:defRPr kumimoji="1" sz="2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50000"/>
              </a:spcBef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</a:pPr>
            <a:r>
              <a:rPr lang="zh-CN" altLang="en-US" sz="2400" b="1">
                <a:solidFill>
                  <a:schemeClr val="hlink"/>
                </a:solidFill>
                <a:latin typeface="Times New Roman" panose="02020603050405020304" pitchFamily="18" charset="0"/>
                <a:ea typeface="幼圆" pitchFamily="49" charset="-122"/>
              </a:rPr>
              <a:t>最大项</a:t>
            </a:r>
          </a:p>
          <a:p>
            <a:pPr lvl="1" eaLnBrk="1" hangingPunct="1">
              <a:lnSpc>
                <a:spcPct val="120000"/>
              </a:lnSpc>
              <a:spcAft>
                <a:spcPct val="20000"/>
              </a:spcAft>
              <a:buClr>
                <a:srgbClr val="008000"/>
              </a:buClr>
              <a:buSzPct val="55000"/>
              <a:buFont typeface="Wingdings" pitchFamily="2" charset="2"/>
              <a:buChar char="n"/>
            </a:pPr>
            <a:r>
              <a:rPr lang="zh-CN" altLang="en-US" sz="2000" b="1">
                <a:latin typeface="Times New Roman" panose="02020603050405020304" pitchFamily="18" charset="0"/>
              </a:rPr>
              <a:t>是一种</a:t>
            </a:r>
            <a:r>
              <a:rPr lang="zh-CN" altLang="en-US" sz="2000" b="1">
                <a:solidFill>
                  <a:schemeClr val="hlink"/>
                </a:solidFill>
                <a:latin typeface="Times New Roman" panose="02020603050405020304" pitchFamily="18" charset="0"/>
              </a:rPr>
              <a:t>逻辑和项</a:t>
            </a:r>
            <a:r>
              <a:rPr lang="en-US" altLang="zh-CN" sz="2000" b="1">
                <a:latin typeface="Times New Roman" panose="02020603050405020304" pitchFamily="18" charset="0"/>
              </a:rPr>
              <a:t>, </a:t>
            </a:r>
            <a:r>
              <a:rPr lang="zh-CN" altLang="en-US" sz="2000" b="1">
                <a:latin typeface="Times New Roman" panose="02020603050405020304" pitchFamily="18" charset="0"/>
              </a:rPr>
              <a:t>包含</a:t>
            </a:r>
            <a:r>
              <a:rPr lang="zh-CN" altLang="en-US" sz="2000" b="1">
                <a:solidFill>
                  <a:schemeClr val="hlink"/>
                </a:solidFill>
                <a:latin typeface="Times New Roman" panose="02020603050405020304" pitchFamily="18" charset="0"/>
              </a:rPr>
              <a:t>全部</a:t>
            </a:r>
            <a:r>
              <a:rPr lang="zh-CN" altLang="en-US" sz="2000" b="1">
                <a:latin typeface="Times New Roman" panose="02020603050405020304" pitchFamily="18" charset="0"/>
              </a:rPr>
              <a:t>逻辑变量</a:t>
            </a:r>
            <a:r>
              <a:rPr lang="en-US" altLang="zh-CN" sz="2000" b="1">
                <a:latin typeface="Times New Roman" panose="02020603050405020304" pitchFamily="18" charset="0"/>
              </a:rPr>
              <a:t>.</a:t>
            </a:r>
          </a:p>
          <a:p>
            <a:pPr lvl="1" eaLnBrk="1" hangingPunct="1">
              <a:lnSpc>
                <a:spcPct val="120000"/>
              </a:lnSpc>
              <a:spcAft>
                <a:spcPct val="20000"/>
              </a:spcAft>
              <a:buClr>
                <a:srgbClr val="008000"/>
              </a:buClr>
              <a:buSzPct val="55000"/>
              <a:buFont typeface="Wingdings" pitchFamily="2" charset="2"/>
              <a:buChar char="n"/>
            </a:pPr>
            <a:r>
              <a:rPr lang="zh-CN" altLang="en-US" sz="2000" b="1">
                <a:latin typeface="Times New Roman" panose="02020603050405020304" pitchFamily="18" charset="0"/>
              </a:rPr>
              <a:t>通常用 </a:t>
            </a:r>
            <a:r>
              <a:rPr lang="en-US" altLang="zh-CN" sz="2000" b="1" i="1">
                <a:latin typeface="Times New Roman" panose="02020603050405020304" pitchFamily="18" charset="0"/>
              </a:rPr>
              <a:t>M</a:t>
            </a:r>
            <a:r>
              <a:rPr lang="en-US" altLang="zh-CN" sz="2000" b="1" i="1" baseline="-25000">
                <a:latin typeface="Times New Roman" panose="02020603050405020304" pitchFamily="18" charset="0"/>
              </a:rPr>
              <a:t>i </a:t>
            </a:r>
            <a:r>
              <a:rPr lang="zh-CN" altLang="en-US" sz="2000" b="1">
                <a:latin typeface="Times New Roman" panose="02020603050405020304" pitchFamily="18" charset="0"/>
              </a:rPr>
              <a:t>来表示</a:t>
            </a:r>
            <a:r>
              <a:rPr lang="en-US" altLang="zh-CN" sz="2000" b="1">
                <a:latin typeface="Times New Roman" panose="02020603050405020304" pitchFamily="18" charset="0"/>
              </a:rPr>
              <a:t>.</a:t>
            </a:r>
          </a:p>
          <a:p>
            <a:pPr lvl="1" eaLnBrk="1" hangingPunct="1">
              <a:lnSpc>
                <a:spcPct val="120000"/>
              </a:lnSpc>
              <a:spcAft>
                <a:spcPct val="20000"/>
              </a:spcAft>
              <a:buClr>
                <a:srgbClr val="008000"/>
              </a:buClr>
              <a:buSzPct val="55000"/>
              <a:buFont typeface="Wingdings" pitchFamily="2" charset="2"/>
              <a:buChar char="n"/>
            </a:pPr>
            <a:endParaRPr lang="en-US" altLang="zh-CN" sz="1000" b="1">
              <a:latin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</a:pPr>
            <a:r>
              <a:rPr lang="zh-CN" altLang="en-US" sz="2400" b="1">
                <a:latin typeface="Times New Roman" panose="02020603050405020304" pitchFamily="18" charset="0"/>
                <a:ea typeface="幼圆" pitchFamily="49" charset="-122"/>
              </a:rPr>
              <a:t>最大项的性质</a:t>
            </a:r>
          </a:p>
          <a:p>
            <a:pPr lvl="1" eaLnBrk="1" hangingPunct="1">
              <a:lnSpc>
                <a:spcPct val="120000"/>
              </a:lnSpc>
              <a:spcAft>
                <a:spcPct val="20000"/>
              </a:spcAft>
              <a:buClr>
                <a:srgbClr val="008000"/>
              </a:buClr>
              <a:buSzPct val="55000"/>
              <a:buFont typeface="Wingdings" pitchFamily="2" charset="2"/>
              <a:buChar char="n"/>
            </a:pPr>
            <a:r>
              <a:rPr lang="zh-CN" altLang="en-US" sz="2000" b="1">
                <a:latin typeface="Times New Roman" panose="02020603050405020304" pitchFamily="18" charset="0"/>
              </a:rPr>
              <a:t>任意最大项，</a:t>
            </a:r>
            <a:r>
              <a:rPr lang="zh-CN" altLang="en-US" sz="2000" b="1">
                <a:solidFill>
                  <a:srgbClr val="FF6600"/>
                </a:solidFill>
                <a:latin typeface="Times New Roman" panose="02020603050405020304" pitchFamily="18" charset="0"/>
              </a:rPr>
              <a:t>只有一组变量值</a:t>
            </a:r>
            <a:r>
              <a:rPr lang="zh-CN" altLang="en-US" sz="2000" b="1">
                <a:latin typeface="Times New Roman" panose="02020603050405020304" pitchFamily="18" charset="0"/>
              </a:rPr>
              <a:t>使其为</a:t>
            </a:r>
            <a:r>
              <a:rPr lang="en-US" altLang="zh-CN" sz="2000" b="1">
                <a:latin typeface="Times New Roman" panose="02020603050405020304" pitchFamily="18" charset="0"/>
              </a:rPr>
              <a:t>0</a:t>
            </a:r>
          </a:p>
          <a:p>
            <a:pPr lvl="1" eaLnBrk="1" hangingPunct="1">
              <a:lnSpc>
                <a:spcPct val="120000"/>
              </a:lnSpc>
              <a:spcAft>
                <a:spcPct val="20000"/>
              </a:spcAft>
              <a:buClr>
                <a:srgbClr val="008000"/>
              </a:buClr>
              <a:buSzPct val="55000"/>
              <a:buFont typeface="Wingdings" pitchFamily="2" charset="2"/>
              <a:buChar char="n"/>
            </a:pPr>
            <a:r>
              <a:rPr lang="zh-CN" altLang="en-US" sz="2000" b="1">
                <a:latin typeface="Times New Roman" panose="02020603050405020304" pitchFamily="18" charset="0"/>
              </a:rPr>
              <a:t>任意两</a:t>
            </a:r>
            <a:r>
              <a:rPr lang="zh-CN" altLang="en-US" sz="2000" b="1">
                <a:solidFill>
                  <a:srgbClr val="FF6600"/>
                </a:solidFill>
                <a:latin typeface="Times New Roman" panose="02020603050405020304" pitchFamily="18" charset="0"/>
              </a:rPr>
              <a:t>不同最大项之和</a:t>
            </a:r>
            <a:r>
              <a:rPr lang="zh-CN" altLang="en-US" sz="2000" b="1">
                <a:latin typeface="Times New Roman" panose="02020603050405020304" pitchFamily="18" charset="0"/>
              </a:rPr>
              <a:t>恒等于</a:t>
            </a:r>
            <a:r>
              <a:rPr lang="en-US" altLang="zh-CN" sz="2000" b="1">
                <a:latin typeface="Times New Roman" panose="02020603050405020304" pitchFamily="18" charset="0"/>
              </a:rPr>
              <a:t>1</a:t>
            </a:r>
          </a:p>
          <a:p>
            <a:pPr lvl="1" eaLnBrk="1" hangingPunct="1">
              <a:lnSpc>
                <a:spcPct val="120000"/>
              </a:lnSpc>
              <a:spcAft>
                <a:spcPct val="20000"/>
              </a:spcAft>
              <a:buClr>
                <a:srgbClr val="008000"/>
              </a:buClr>
              <a:buSzPct val="55000"/>
              <a:buFont typeface="Wingdings" pitchFamily="2" charset="2"/>
              <a:buChar char="n"/>
            </a:pPr>
            <a:r>
              <a:rPr lang="zh-CN" altLang="en-US" sz="2000" b="1">
                <a:solidFill>
                  <a:srgbClr val="FF6600"/>
                </a:solidFill>
                <a:latin typeface="Times New Roman" panose="02020603050405020304" pitchFamily="18" charset="0"/>
              </a:rPr>
              <a:t>全部最大项之积</a:t>
            </a:r>
            <a:r>
              <a:rPr lang="zh-CN" altLang="en-US" sz="2000" b="1">
                <a:latin typeface="Times New Roman" panose="02020603050405020304" pitchFamily="18" charset="0"/>
              </a:rPr>
              <a:t>必为</a:t>
            </a:r>
            <a:r>
              <a:rPr lang="en-US" altLang="zh-CN" sz="2000" b="1">
                <a:latin typeface="Times New Roman" panose="02020603050405020304" pitchFamily="18" charset="0"/>
              </a:rPr>
              <a:t>0</a:t>
            </a:r>
          </a:p>
          <a:p>
            <a:pPr lvl="1" eaLnBrk="1" hangingPunct="1">
              <a:lnSpc>
                <a:spcPct val="120000"/>
              </a:lnSpc>
              <a:spcAft>
                <a:spcPct val="20000"/>
              </a:spcAft>
              <a:buClr>
                <a:srgbClr val="008000"/>
              </a:buClr>
              <a:buSzPct val="55000"/>
              <a:buFont typeface="Wingdings" pitchFamily="2" charset="2"/>
              <a:buChar char="n"/>
            </a:pPr>
            <a:endParaRPr lang="en-US" altLang="zh-CN" sz="1000" b="1">
              <a:latin typeface="Times New Roman" panose="02020603050405020304" pitchFamily="18" charset="0"/>
            </a:endParaRPr>
          </a:p>
          <a:p>
            <a:pPr algn="just" eaLnBrk="1" hangingPunct="1"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</a:pPr>
            <a:r>
              <a:rPr lang="zh-CN" altLang="en-US" sz="2400" b="1">
                <a:solidFill>
                  <a:schemeClr val="hlink"/>
                </a:solidFill>
                <a:latin typeface="Times New Roman" panose="02020603050405020304" pitchFamily="18" charset="0"/>
                <a:ea typeface="幼圆" pitchFamily="49" charset="-122"/>
              </a:rPr>
              <a:t>最大项表达式 </a:t>
            </a:r>
            <a:r>
              <a:rPr lang="zh-CN" altLang="en-US" b="1">
                <a:latin typeface="Times New Roman" panose="02020603050405020304" pitchFamily="18" charset="0"/>
                <a:ea typeface="幼圆" pitchFamily="49" charset="-122"/>
              </a:rPr>
              <a:t>(标准或与式</a:t>
            </a:r>
            <a:r>
              <a:rPr lang="zh-CN" altLang="en-US" b="1">
                <a:latin typeface="Times New Roman" panose="02020603050405020304" pitchFamily="18" charset="0"/>
              </a:rPr>
              <a:t>)</a:t>
            </a:r>
          </a:p>
          <a:p>
            <a:pPr lvl="1" eaLnBrk="1" hangingPunct="1">
              <a:lnSpc>
                <a:spcPct val="120000"/>
              </a:lnSpc>
              <a:spcAft>
                <a:spcPct val="20000"/>
              </a:spcAft>
              <a:buClr>
                <a:srgbClr val="008000"/>
              </a:buClr>
              <a:buSzPct val="55000"/>
              <a:buFont typeface="Wingdings" pitchFamily="2" charset="2"/>
              <a:buChar char="n"/>
            </a:pPr>
            <a:r>
              <a:rPr lang="zh-CN" altLang="en-US" sz="2000" b="1">
                <a:latin typeface="Times New Roman" panose="02020603050405020304" pitchFamily="18" charset="0"/>
              </a:rPr>
              <a:t>由最大项之积组成的</a:t>
            </a:r>
            <a:r>
              <a:rPr lang="zh-CN" altLang="en-US" sz="2000" b="1">
                <a:solidFill>
                  <a:srgbClr val="CC00FF"/>
                </a:solidFill>
                <a:latin typeface="Times New Roman" panose="02020603050405020304" pitchFamily="18" charset="0"/>
              </a:rPr>
              <a:t>或与</a:t>
            </a:r>
            <a:r>
              <a:rPr lang="zh-CN" altLang="en-US" sz="2000" b="1">
                <a:latin typeface="Times New Roman" panose="02020603050405020304" pitchFamily="18" charset="0"/>
              </a:rPr>
              <a:t>式</a:t>
            </a:r>
            <a:r>
              <a:rPr lang="en-US" altLang="zh-CN" sz="2000" b="1">
                <a:latin typeface="Times New Roman" panose="02020603050405020304" pitchFamily="18" charset="0"/>
              </a:rPr>
              <a:t>.</a:t>
            </a:r>
          </a:p>
          <a:p>
            <a:pPr lvl="1" eaLnBrk="1" hangingPunct="1">
              <a:lnSpc>
                <a:spcPct val="120000"/>
              </a:lnSpc>
              <a:spcAft>
                <a:spcPct val="20000"/>
              </a:spcAft>
              <a:buClr>
                <a:srgbClr val="008000"/>
              </a:buClr>
              <a:buSzPct val="55000"/>
              <a:buFont typeface="Wingdings" pitchFamily="2" charset="2"/>
              <a:buChar char="n"/>
            </a:pPr>
            <a:r>
              <a:rPr lang="zh-CN" altLang="en-US" sz="2000" b="1">
                <a:latin typeface="Times New Roman" panose="02020603050405020304" pitchFamily="18" charset="0"/>
              </a:rPr>
              <a:t>又叫标准</a:t>
            </a:r>
            <a:r>
              <a:rPr lang="zh-CN" altLang="en-US" sz="2000" b="1">
                <a:solidFill>
                  <a:srgbClr val="CC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和之积</a:t>
            </a:r>
            <a:r>
              <a:rPr lang="zh-CN" altLang="en-US" sz="2000" b="1">
                <a:latin typeface="Times New Roman" panose="02020603050405020304" pitchFamily="18" charset="0"/>
              </a:rPr>
              <a:t>式、最大项表达式</a:t>
            </a:r>
            <a:r>
              <a:rPr lang="en-US" altLang="zh-CN" sz="2000" b="1">
                <a:latin typeface="Times New Roman" panose="02020603050405020304" pitchFamily="18" charset="0"/>
              </a:rPr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6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836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6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2836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6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2836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6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2836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6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2836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6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2836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6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2836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65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28365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65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28365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65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28365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3651" grpId="0" build="p" autoUpdateAnimBg="0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2">
            <a:extLst>
              <a:ext uri="{FF2B5EF4-FFF2-40B4-BE49-F238E27FC236}">
                <a16:creationId xmlns:a16="http://schemas.microsoft.com/office/drawing/2014/main" id="{8A6DD751-3C19-454F-8E24-7555C774D1D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 b="1"/>
              <a:t>2. </a:t>
            </a:r>
            <a:r>
              <a:rPr lang="zh-CN" altLang="en-US" sz="3600" b="1"/>
              <a:t>最大项及最大项表达式</a:t>
            </a:r>
          </a:p>
        </p:txBody>
      </p:sp>
      <p:sp>
        <p:nvSpPr>
          <p:cNvPr id="99331" name="Text Box 3">
            <a:extLst>
              <a:ext uri="{FF2B5EF4-FFF2-40B4-BE49-F238E27FC236}">
                <a16:creationId xmlns:a16="http://schemas.microsoft.com/office/drawing/2014/main" id="{2B0B52FD-6746-8A4B-968A-17588008C3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1050" y="1508125"/>
            <a:ext cx="6761163" cy="42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8000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FF3300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rgbClr val="006666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200" b="1"/>
              <a:t>例 已知函数 </a:t>
            </a:r>
            <a:r>
              <a:rPr lang="en-US" altLang="zh-CN" sz="2200" b="1" i="1"/>
              <a:t>F</a:t>
            </a:r>
            <a:r>
              <a:rPr lang="en-US" altLang="zh-CN" sz="2200" b="1"/>
              <a:t> </a:t>
            </a:r>
            <a:r>
              <a:rPr lang="zh-CN" altLang="en-US" sz="2200" b="1"/>
              <a:t>的真值表如下所示，求其标准或与式。</a:t>
            </a:r>
          </a:p>
        </p:txBody>
      </p:sp>
      <p:graphicFrame>
        <p:nvGraphicFramePr>
          <p:cNvPr id="531460" name="Group 4">
            <a:extLst>
              <a:ext uri="{FF2B5EF4-FFF2-40B4-BE49-F238E27FC236}">
                <a16:creationId xmlns:a16="http://schemas.microsoft.com/office/drawing/2014/main" id="{AD486E9C-46E1-AF49-B0F3-5D21BF7FCD1E}"/>
              </a:ext>
            </a:extLst>
          </p:cNvPr>
          <p:cNvGraphicFramePr>
            <a:graphicFrameLocks noGrp="1"/>
          </p:cNvGraphicFramePr>
          <p:nvPr/>
        </p:nvGraphicFramePr>
        <p:xfrm>
          <a:off x="762000" y="2438400"/>
          <a:ext cx="2362200" cy="3733800"/>
        </p:xfrm>
        <a:graphic>
          <a:graphicData uri="http://schemas.openxmlformats.org/drawingml/2006/table">
            <a:tbl>
              <a:tblPr/>
              <a:tblGrid>
                <a:gridCol w="1066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33388">
                <a:tc>
                  <a:txBody>
                    <a:bodyPr/>
                    <a:lstStyle>
                      <a:lvl1pPr eaLnBrk="0" hangingPunct="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2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ABC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2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F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00412">
                <a:tc>
                  <a:txBody>
                    <a:bodyPr/>
                    <a:lstStyle>
                      <a:lvl1pPr eaLnBrk="0" hangingPunct="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0 0 0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0 0 1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0 1 0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0 1 1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1 0 0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1 0 1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1 1 0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1 1 1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31474" name="Text Box 18">
            <a:extLst>
              <a:ext uri="{FF2B5EF4-FFF2-40B4-BE49-F238E27FC236}">
                <a16:creationId xmlns:a16="http://schemas.microsoft.com/office/drawing/2014/main" id="{1F4B938B-2E95-7946-9EC6-12DBA1BD7C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86150" y="2041525"/>
            <a:ext cx="2432050" cy="42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8000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FF3300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rgbClr val="006666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200" b="1"/>
              <a:t>解：标准或与式为</a:t>
            </a:r>
          </a:p>
        </p:txBody>
      </p:sp>
      <p:sp>
        <p:nvSpPr>
          <p:cNvPr id="531475" name="Text Box 19">
            <a:extLst>
              <a:ext uri="{FF2B5EF4-FFF2-40B4-BE49-F238E27FC236}">
                <a16:creationId xmlns:a16="http://schemas.microsoft.com/office/drawing/2014/main" id="{F2A35B43-39E4-2B42-8920-8C8C588B2A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65525" y="4187825"/>
            <a:ext cx="5349875" cy="41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8000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FF3300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rgbClr val="006666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100" b="1"/>
              <a:t>由真值表可看出，任何函数标准或与式唯一。</a:t>
            </a:r>
          </a:p>
        </p:txBody>
      </p:sp>
      <p:sp>
        <p:nvSpPr>
          <p:cNvPr id="531476" name="Text Box 20">
            <a:extLst>
              <a:ext uri="{FF2B5EF4-FFF2-40B4-BE49-F238E27FC236}">
                <a16:creationId xmlns:a16="http://schemas.microsoft.com/office/drawing/2014/main" id="{F2DCBD27-33CB-0F49-AA03-E21825413B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65525" y="4794250"/>
            <a:ext cx="5349875" cy="1344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8000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FF3300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rgbClr val="006666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100" b="1"/>
              <a:t>        </a:t>
            </a:r>
            <a:r>
              <a:rPr lang="zh-CN" altLang="en-US" sz="2100" b="1"/>
              <a:t>若函数</a:t>
            </a:r>
            <a:r>
              <a:rPr lang="en-US" altLang="zh-CN" sz="2100" b="1" i="1"/>
              <a:t>F</a:t>
            </a:r>
            <a:r>
              <a:rPr lang="zh-CN" altLang="en-US" sz="2100" b="1"/>
              <a:t>不是一个标准</a:t>
            </a:r>
            <a:r>
              <a:rPr lang="zh-CN" altLang="en-US" sz="2100" b="1">
                <a:solidFill>
                  <a:schemeClr val="hlink"/>
                </a:solidFill>
              </a:rPr>
              <a:t>或与</a:t>
            </a:r>
            <a:r>
              <a:rPr lang="zh-CN" altLang="en-US" sz="2100" b="1"/>
              <a:t>式，对每个与项中所缺的变量</a:t>
            </a:r>
            <a:r>
              <a:rPr lang="en-US" altLang="zh-CN" sz="2100" b="1" i="1"/>
              <a:t>X</a:t>
            </a:r>
            <a:r>
              <a:rPr lang="zh-CN" altLang="en-US" sz="2100" b="1"/>
              <a:t>，通过反复使用下列公式得到其标准</a:t>
            </a:r>
            <a:r>
              <a:rPr lang="zh-CN" altLang="en-US" sz="2100" b="1">
                <a:solidFill>
                  <a:schemeClr val="hlink"/>
                </a:solidFill>
              </a:rPr>
              <a:t>或与</a:t>
            </a:r>
            <a:r>
              <a:rPr lang="zh-CN" altLang="en-US" sz="2100" b="1"/>
              <a:t>式：</a:t>
            </a:r>
          </a:p>
        </p:txBody>
      </p:sp>
      <p:sp>
        <p:nvSpPr>
          <p:cNvPr id="531478" name="Line 22">
            <a:extLst>
              <a:ext uri="{FF2B5EF4-FFF2-40B4-BE49-F238E27FC236}">
                <a16:creationId xmlns:a16="http://schemas.microsoft.com/office/drawing/2014/main" id="{A99280D5-EFA1-7A42-87A2-5246EF11AC37}"/>
              </a:ext>
            </a:extLst>
          </p:cNvPr>
          <p:cNvSpPr>
            <a:spLocks noChangeShapeType="1"/>
          </p:cNvSpPr>
          <p:nvPr/>
        </p:nvSpPr>
        <p:spPr bwMode="auto">
          <a:xfrm>
            <a:off x="3733800" y="4800600"/>
            <a:ext cx="5076825" cy="0"/>
          </a:xfrm>
          <a:prstGeom prst="line">
            <a:avLst/>
          </a:prstGeom>
          <a:noFill/>
          <a:ln w="28575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graphicFrame>
        <p:nvGraphicFramePr>
          <p:cNvPr id="531479" name="Object 23">
            <a:extLst>
              <a:ext uri="{FF2B5EF4-FFF2-40B4-BE49-F238E27FC236}">
                <a16:creationId xmlns:a16="http://schemas.microsoft.com/office/drawing/2014/main" id="{027256F9-53C3-184E-9EF3-B2631B8AB50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730625" y="2474913"/>
          <a:ext cx="5337175" cy="420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363" name="公式" r:id="rId3" imgW="70510400" imgH="5562600" progId="Equation.3">
                  <p:embed/>
                </p:oleObj>
              </mc:Choice>
              <mc:Fallback>
                <p:oleObj name="公式" r:id="rId3" imgW="70510400" imgH="5562600" progId="Equation.3">
                  <p:embed/>
                  <p:pic>
                    <p:nvPicPr>
                      <p:cNvPr id="0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30625" y="2474913"/>
                        <a:ext cx="5337175" cy="4206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1480" name="Object 24">
            <a:extLst>
              <a:ext uri="{FF2B5EF4-FFF2-40B4-BE49-F238E27FC236}">
                <a16:creationId xmlns:a16="http://schemas.microsoft.com/office/drawing/2014/main" id="{348337D3-DBF4-6D49-B1D5-22066605B1D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876800" y="6172200"/>
          <a:ext cx="3317875" cy="465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364" name="公式" r:id="rId5" imgW="39789100" imgH="5562600" progId="Equation.3">
                  <p:embed/>
                </p:oleObj>
              </mc:Choice>
              <mc:Fallback>
                <p:oleObj name="公式" r:id="rId5" imgW="39789100" imgH="5562600" progId="Equation.3">
                  <p:embed/>
                  <p:pic>
                    <p:nvPicPr>
                      <p:cNvPr id="0" name="Object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76800" y="6172200"/>
                        <a:ext cx="3317875" cy="465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1481" name="Object 25">
            <a:extLst>
              <a:ext uri="{FF2B5EF4-FFF2-40B4-BE49-F238E27FC236}">
                <a16:creationId xmlns:a16="http://schemas.microsoft.com/office/drawing/2014/main" id="{51823CF7-2B95-2740-8A59-94EEF0A0DAC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014788" y="2968625"/>
          <a:ext cx="2081212" cy="841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365" name="公式" r:id="rId7" imgW="27495500" imgH="11112500" progId="Equation.3">
                  <p:embed/>
                </p:oleObj>
              </mc:Choice>
              <mc:Fallback>
                <p:oleObj name="公式" r:id="rId7" imgW="27495500" imgH="11112500" progId="Equation.3">
                  <p:embed/>
                  <p:pic>
                    <p:nvPicPr>
                      <p:cNvPr id="0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14788" y="2968625"/>
                        <a:ext cx="2081212" cy="841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30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314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1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1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1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1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1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1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1474" grpId="0" autoUpdateAnimBg="0"/>
      <p:bldP spid="531475" grpId="0" autoUpdateAnimBg="0"/>
      <p:bldP spid="531476" grpId="0" autoUpdateAnimBg="0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2">
            <a:extLst>
              <a:ext uri="{FF2B5EF4-FFF2-40B4-BE49-F238E27FC236}">
                <a16:creationId xmlns:a16="http://schemas.microsoft.com/office/drawing/2014/main" id="{215E1C25-D064-FF4F-A1EF-84E72649F8C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 b="1">
                <a:solidFill>
                  <a:schemeClr val="tx1"/>
                </a:solidFill>
                <a:sym typeface="Symbol" pitchFamily="2" charset="2"/>
              </a:rPr>
              <a:t>3. </a:t>
            </a:r>
            <a:r>
              <a:rPr lang="zh-CN" altLang="en-US" sz="3600" b="1">
                <a:solidFill>
                  <a:schemeClr val="tx1"/>
                </a:solidFill>
                <a:sym typeface="Symbol" pitchFamily="2" charset="2"/>
              </a:rPr>
              <a:t>两种标准形式之间的关系</a:t>
            </a:r>
          </a:p>
        </p:txBody>
      </p:sp>
      <p:sp>
        <p:nvSpPr>
          <p:cNvPr id="100355" name="Rectangle 3">
            <a:extLst>
              <a:ext uri="{FF2B5EF4-FFF2-40B4-BE49-F238E27FC236}">
                <a16:creationId xmlns:a16="http://schemas.microsoft.com/office/drawing/2014/main" id="{F743EDAF-E842-7C40-A247-474B2EECBCD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935288" y="1371600"/>
            <a:ext cx="6132512" cy="533400"/>
          </a:xfrm>
          <a:noFill/>
        </p:spPr>
        <p:txBody>
          <a:bodyPr/>
          <a:lstStyle/>
          <a:p>
            <a:pPr eaLnBrk="1" hangingPunct="1"/>
            <a:r>
              <a:rPr lang="zh-CN" altLang="en-US" sz="2400" b="1"/>
              <a:t>相同编号的最小项和最大项</a:t>
            </a:r>
            <a:r>
              <a:rPr lang="zh-CN" altLang="en-US" sz="2400" b="1">
                <a:solidFill>
                  <a:schemeClr val="hlink"/>
                </a:solidFill>
              </a:rPr>
              <a:t>互补</a:t>
            </a:r>
          </a:p>
        </p:txBody>
      </p:sp>
      <p:graphicFrame>
        <p:nvGraphicFramePr>
          <p:cNvPr id="100356" name="Object 4">
            <a:extLst>
              <a:ext uri="{FF2B5EF4-FFF2-40B4-BE49-F238E27FC236}">
                <a16:creationId xmlns:a16="http://schemas.microsoft.com/office/drawing/2014/main" id="{F1ACF010-41E4-4F45-A5EA-3527531BF1A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572000" y="2057400"/>
          <a:ext cx="1143000" cy="557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0719" name="公式" r:id="rId3" imgW="12001500" imgH="5854700" progId="Equation.3">
                  <p:embed/>
                </p:oleObj>
              </mc:Choice>
              <mc:Fallback>
                <p:oleObj name="公式" r:id="rId3" imgW="12001500" imgH="58547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0" y="2057400"/>
                        <a:ext cx="1143000" cy="5572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CC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2492" name="Group 12">
            <a:extLst>
              <a:ext uri="{FF2B5EF4-FFF2-40B4-BE49-F238E27FC236}">
                <a16:creationId xmlns:a16="http://schemas.microsoft.com/office/drawing/2014/main" id="{F7C4C3C8-38BE-4C4F-BBAA-19ED3A1C8690}"/>
              </a:ext>
            </a:extLst>
          </p:cNvPr>
          <p:cNvGraphicFramePr>
            <a:graphicFrameLocks noGrp="1"/>
          </p:cNvGraphicFramePr>
          <p:nvPr/>
        </p:nvGraphicFramePr>
        <p:xfrm>
          <a:off x="381000" y="2438400"/>
          <a:ext cx="2362200" cy="3733800"/>
        </p:xfrm>
        <a:graphic>
          <a:graphicData uri="http://schemas.openxmlformats.org/drawingml/2006/table">
            <a:tbl>
              <a:tblPr/>
              <a:tblGrid>
                <a:gridCol w="1066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33388">
                <a:tc>
                  <a:txBody>
                    <a:bodyPr/>
                    <a:lstStyle>
                      <a:lvl1pPr eaLnBrk="0" hangingPunct="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2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ABC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2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F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00412">
                <a:tc>
                  <a:txBody>
                    <a:bodyPr/>
                    <a:lstStyle>
                      <a:lvl1pPr eaLnBrk="0" hangingPunct="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0 0 0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0 0 1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0 1 0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0 1 1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1 0 0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1 0 1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1 1 0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1 1 1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32510" name="Rectangle 30">
            <a:extLst>
              <a:ext uri="{FF2B5EF4-FFF2-40B4-BE49-F238E27FC236}">
                <a16:creationId xmlns:a16="http://schemas.microsoft.com/office/drawing/2014/main" id="{A4C3DDDE-DA07-CD47-8E6C-A80EC2752B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35288" y="2911475"/>
            <a:ext cx="6132512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8000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FF3300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rgbClr val="006666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b="1"/>
              <a:t>逻辑函数既可以表示为</a:t>
            </a:r>
            <a:r>
              <a:rPr lang="zh-CN" altLang="en-US" sz="2400" b="1">
                <a:solidFill>
                  <a:schemeClr val="hlink"/>
                </a:solidFill>
                <a:ea typeface="幼圆" pitchFamily="49" charset="-122"/>
              </a:rPr>
              <a:t>标准与或式</a:t>
            </a:r>
            <a:r>
              <a:rPr lang="zh-CN" altLang="en-US" sz="2400" b="1"/>
              <a:t>，也可以表示为</a:t>
            </a:r>
            <a:r>
              <a:rPr lang="zh-CN" altLang="en-US" sz="2400" b="1">
                <a:solidFill>
                  <a:schemeClr val="hlink"/>
                </a:solidFill>
                <a:ea typeface="幼圆" pitchFamily="49" charset="-122"/>
              </a:rPr>
              <a:t>标准或与式</a:t>
            </a:r>
            <a:r>
              <a:rPr lang="zh-CN" altLang="en-US" sz="2400" b="1"/>
              <a:t>。</a:t>
            </a:r>
          </a:p>
        </p:txBody>
      </p:sp>
      <p:graphicFrame>
        <p:nvGraphicFramePr>
          <p:cNvPr id="532511" name="Object 31">
            <a:extLst>
              <a:ext uri="{FF2B5EF4-FFF2-40B4-BE49-F238E27FC236}">
                <a16:creationId xmlns:a16="http://schemas.microsoft.com/office/drawing/2014/main" id="{1C5AA852-C1DA-514F-BE53-B4CACA0F7E3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572000" y="4087813"/>
          <a:ext cx="3048000" cy="957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0720" name="公式" r:id="rId5" imgW="39204900" imgH="12293600" progId="Equation.3">
                  <p:embed/>
                </p:oleObj>
              </mc:Choice>
              <mc:Fallback>
                <p:oleObj name="公式" r:id="rId5" imgW="39204900" imgH="12293600" progId="Equation.3">
                  <p:embed/>
                  <p:pic>
                    <p:nvPicPr>
                      <p:cNvPr id="0" name="Object 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0" y="4087813"/>
                        <a:ext cx="3048000" cy="9572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CC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2512" name="Text Box 32">
            <a:extLst>
              <a:ext uri="{FF2B5EF4-FFF2-40B4-BE49-F238E27FC236}">
                <a16:creationId xmlns:a16="http://schemas.microsoft.com/office/drawing/2014/main" id="{E5A6E2AF-C3EF-6349-8ACC-1A4ABB24C1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29000" y="5426075"/>
            <a:ext cx="5410200" cy="968375"/>
          </a:xfrm>
          <a:prstGeom prst="rect">
            <a:avLst/>
          </a:prstGeom>
          <a:solidFill>
            <a:srgbClr val="CCFF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8000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FF3300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rgbClr val="006666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400" b="1">
                <a:solidFill>
                  <a:schemeClr val="hlin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 </a:t>
            </a:r>
            <a:r>
              <a:rPr lang="zh-CN" altLang="en-US" sz="2400" b="1">
                <a:latin typeface="黑体" panose="02010609060101010101" pitchFamily="49" charset="-122"/>
                <a:ea typeface="黑体" panose="02010609060101010101" pitchFamily="49" charset="-122"/>
              </a:rPr>
              <a:t>一个逻辑函数的</a:t>
            </a:r>
            <a:r>
              <a:rPr lang="zh-CN" altLang="en-US" sz="2400" b="1">
                <a:solidFill>
                  <a:schemeClr val="hlin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最小项集合</a:t>
            </a:r>
            <a:r>
              <a:rPr lang="zh-CN" altLang="en-US" sz="2400" b="1">
                <a:latin typeface="黑体" panose="02010609060101010101" pitchFamily="49" charset="-122"/>
                <a:ea typeface="黑体" panose="02010609060101010101" pitchFamily="49" charset="-122"/>
              </a:rPr>
              <a:t>与其</a:t>
            </a:r>
            <a:r>
              <a:rPr lang="zh-CN" altLang="en-US" sz="2400" b="1">
                <a:solidFill>
                  <a:schemeClr val="hlin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最大项集合</a:t>
            </a:r>
            <a:r>
              <a:rPr lang="zh-CN" altLang="en-US" sz="2400" b="1">
                <a:latin typeface="黑体" panose="02010609060101010101" pitchFamily="49" charset="-122"/>
                <a:ea typeface="黑体" panose="02010609060101010101" pitchFamily="49" charset="-122"/>
              </a:rPr>
              <a:t>互为</a:t>
            </a:r>
            <a:r>
              <a:rPr lang="zh-CN" altLang="en-US" sz="2400" b="1">
                <a:solidFill>
                  <a:schemeClr val="hlin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补集</a:t>
            </a:r>
            <a:r>
              <a:rPr lang="zh-CN" altLang="en-US" sz="2400" b="1"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</a:p>
        </p:txBody>
      </p:sp>
      <p:graphicFrame>
        <p:nvGraphicFramePr>
          <p:cNvPr id="100369" name="Object 48">
            <a:extLst>
              <a:ext uri="{FF2B5EF4-FFF2-40B4-BE49-F238E27FC236}">
                <a16:creationId xmlns:a16="http://schemas.microsoft.com/office/drawing/2014/main" id="{CA2E6D3B-A8C8-FD4C-B46C-255A3D8F858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781800" y="1981200"/>
          <a:ext cx="1524000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0721" name="公式" r:id="rId7" imgW="24574500" imgH="12293600" progId="Equation.3">
                  <p:embed/>
                </p:oleObj>
              </mc:Choice>
              <mc:Fallback>
                <p:oleObj name="公式" r:id="rId7" imgW="24574500" imgH="12293600" progId="Equation.3">
                  <p:embed/>
                  <p:pic>
                    <p:nvPicPr>
                      <p:cNvPr id="0" name="Object 4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81800" y="1981200"/>
                        <a:ext cx="1524000" cy="762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2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2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2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2510" grpId="0" autoUpdateAnimBg="0"/>
      <p:bldP spid="532512" grpId="0" animBg="1" autoUpdateAnimBg="0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2">
            <a:extLst>
              <a:ext uri="{FF2B5EF4-FFF2-40B4-BE49-F238E27FC236}">
                <a16:creationId xmlns:a16="http://schemas.microsoft.com/office/drawing/2014/main" id="{D7E41F5D-2338-AE41-AD1E-60AC3C99205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3200" b="1">
                <a:solidFill>
                  <a:schemeClr val="tx1"/>
                </a:solidFill>
                <a:sym typeface="Symbol" pitchFamily="2" charset="2"/>
              </a:rPr>
              <a:t>应用举例</a:t>
            </a:r>
          </a:p>
        </p:txBody>
      </p:sp>
      <p:sp>
        <p:nvSpPr>
          <p:cNvPr id="101379" name="Text Box 64">
            <a:extLst>
              <a:ext uri="{FF2B5EF4-FFF2-40B4-BE49-F238E27FC236}">
                <a16:creationId xmlns:a16="http://schemas.microsoft.com/office/drawing/2014/main" id="{30698D3B-C3EC-E747-A381-1793BA18A4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1600" y="1392238"/>
            <a:ext cx="5924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8000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FF3300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rgbClr val="006666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400" b="1"/>
              <a:t>例 已知函数 </a:t>
            </a:r>
            <a:r>
              <a:rPr lang="en-US" altLang="zh-CN" sz="2400" b="1" i="1"/>
              <a:t>F</a:t>
            </a:r>
            <a:r>
              <a:rPr lang="en-US" altLang="zh-CN" sz="2400" b="1"/>
              <a:t>=</a:t>
            </a:r>
            <a:r>
              <a:rPr lang="en-US" altLang="zh-CN" sz="2400" b="1">
                <a:sym typeface="Symbol" pitchFamily="2" charset="2"/>
              </a:rPr>
              <a:t></a:t>
            </a:r>
            <a:r>
              <a:rPr lang="en-US" altLang="zh-CN" sz="2400" b="1" i="1">
                <a:sym typeface="Symbol" pitchFamily="2" charset="2"/>
              </a:rPr>
              <a:t>m</a:t>
            </a:r>
            <a:r>
              <a:rPr lang="en-US" altLang="zh-CN" sz="2400" b="1">
                <a:sym typeface="Symbol" pitchFamily="2" charset="2"/>
              </a:rPr>
              <a:t>(</a:t>
            </a:r>
            <a:r>
              <a:rPr lang="en-US" altLang="zh-CN" sz="2400" b="1"/>
              <a:t> 3,5,6,7)</a:t>
            </a:r>
            <a:r>
              <a:rPr lang="zh-CN" altLang="en-US" sz="2400" b="1"/>
              <a:t>，求其反函数。</a:t>
            </a:r>
          </a:p>
        </p:txBody>
      </p:sp>
      <p:sp>
        <p:nvSpPr>
          <p:cNvPr id="353345" name="Text Box 65">
            <a:extLst>
              <a:ext uri="{FF2B5EF4-FFF2-40B4-BE49-F238E27FC236}">
                <a16:creationId xmlns:a16="http://schemas.microsoft.com/office/drawing/2014/main" id="{E346C0E9-B010-6340-B8D6-EA99A5B462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1600" y="2133600"/>
            <a:ext cx="7969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8000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FF3300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rgbClr val="006666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400" b="1"/>
              <a:t>解：</a:t>
            </a:r>
          </a:p>
        </p:txBody>
      </p:sp>
      <p:graphicFrame>
        <p:nvGraphicFramePr>
          <p:cNvPr id="353346" name="Object 66">
            <a:extLst>
              <a:ext uri="{FF2B5EF4-FFF2-40B4-BE49-F238E27FC236}">
                <a16:creationId xmlns:a16="http://schemas.microsoft.com/office/drawing/2014/main" id="{5AFCCA27-80CC-C840-829E-41A0D84A8AF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133600" y="2139950"/>
          <a:ext cx="2895600" cy="527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399" name="公式" r:id="rId3" imgW="32181800" imgH="5854700" progId="Equation.3">
                  <p:embed/>
                </p:oleObj>
              </mc:Choice>
              <mc:Fallback>
                <p:oleObj name="公式" r:id="rId3" imgW="32181800" imgH="5854700" progId="Equation.3">
                  <p:embed/>
                  <p:pic>
                    <p:nvPicPr>
                      <p:cNvPr id="0" name="Object 6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3600" y="2139950"/>
                        <a:ext cx="2895600" cy="527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CC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3348" name="Object 68">
            <a:extLst>
              <a:ext uri="{FF2B5EF4-FFF2-40B4-BE49-F238E27FC236}">
                <a16:creationId xmlns:a16="http://schemas.microsoft.com/office/drawing/2014/main" id="{A3E2617F-E993-C544-9EA0-2BCF480128F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438400" y="2819400"/>
          <a:ext cx="2184400" cy="528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400" name="公式" r:id="rId5" imgW="24282400" imgH="5854700" progId="Equation.3">
                  <p:embed/>
                </p:oleObj>
              </mc:Choice>
              <mc:Fallback>
                <p:oleObj name="公式" r:id="rId5" imgW="24282400" imgH="5854700" progId="Equation.3">
                  <p:embed/>
                  <p:pic>
                    <p:nvPicPr>
                      <p:cNvPr id="0" name="Object 6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38400" y="2819400"/>
                        <a:ext cx="2184400" cy="5286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CC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3349" name="Object 69">
            <a:extLst>
              <a:ext uri="{FF2B5EF4-FFF2-40B4-BE49-F238E27FC236}">
                <a16:creationId xmlns:a16="http://schemas.microsoft.com/office/drawing/2014/main" id="{C5634CF7-16C3-9B45-8481-415C1B80CC6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438400" y="3505200"/>
          <a:ext cx="2473325" cy="1003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401" name="公式" r:id="rId7" imgW="27495500" imgH="11112500" progId="Equation.3">
                  <p:embed/>
                </p:oleObj>
              </mc:Choice>
              <mc:Fallback>
                <p:oleObj name="公式" r:id="rId7" imgW="27495500" imgH="11112500" progId="Equation.3">
                  <p:embed/>
                  <p:pic>
                    <p:nvPicPr>
                      <p:cNvPr id="0" name="Object 6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38400" y="3505200"/>
                        <a:ext cx="2473325" cy="1003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CC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3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3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3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3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3345" grpId="0" autoUpdateAnimBg="0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02" name="Picture 2">
            <a:extLst>
              <a:ext uri="{FF2B5EF4-FFF2-40B4-BE49-F238E27FC236}">
                <a16:creationId xmlns:a16="http://schemas.microsoft.com/office/drawing/2014/main" id="{684AED05-74AE-DF41-AFB2-C7FAF5AF16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113" y="4114800"/>
            <a:ext cx="3697287" cy="2497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03" name="Rectangle 3">
            <a:extLst>
              <a:ext uri="{FF2B5EF4-FFF2-40B4-BE49-F238E27FC236}">
                <a16:creationId xmlns:a16="http://schemas.microsoft.com/office/drawing/2014/main" id="{05074D55-17F4-2A41-AF58-44D39198C39D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1524000" y="3733800"/>
            <a:ext cx="6400800" cy="1752600"/>
          </a:xfrm>
        </p:spPr>
        <p:txBody>
          <a:bodyPr/>
          <a:lstStyle/>
          <a:p>
            <a:pPr algn="r" eaLnBrk="1" hangingPunct="1"/>
            <a:r>
              <a:rPr lang="en-US" altLang="zh-CN" sz="2800" b="1"/>
              <a:t>1.4 </a:t>
            </a:r>
            <a:r>
              <a:rPr lang="zh-CN" altLang="en-US" sz="2800" b="1"/>
              <a:t>逻辑函数的化简</a:t>
            </a:r>
          </a:p>
        </p:txBody>
      </p:sp>
      <p:sp>
        <p:nvSpPr>
          <p:cNvPr id="102404" name="Rectangle 4">
            <a:extLst>
              <a:ext uri="{FF2B5EF4-FFF2-40B4-BE49-F238E27FC236}">
                <a16:creationId xmlns:a16="http://schemas.microsoft.com/office/drawing/2014/main" id="{F79F5ECE-9C6B-984C-9DD9-0B3A7E878C9C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noFill/>
        </p:spPr>
        <p:txBody>
          <a:bodyPr/>
          <a:lstStyle/>
          <a:p>
            <a:pPr algn="ctr" eaLnBrk="1" hangingPunct="1"/>
            <a:r>
              <a:rPr lang="zh-CN" altLang="en-US" sz="4800" b="1"/>
              <a:t>数字电路与逻辑设计</a:t>
            </a:r>
            <a:br>
              <a:rPr lang="zh-CN" altLang="en-US" sz="4800" b="1"/>
            </a:br>
            <a:r>
              <a:rPr lang="zh-CN" altLang="en-US" sz="2000" b="1">
                <a:solidFill>
                  <a:srgbClr val="000000"/>
                </a:solidFill>
                <a:ea typeface="楷体_GB2312" pitchFamily="49" charset="-122"/>
              </a:rPr>
              <a:t>北京邮电大学 信息与通信工程学院</a:t>
            </a:r>
            <a:r>
              <a:rPr lang="zh-CN" altLang="en-US" sz="2000" b="1">
                <a:solidFill>
                  <a:srgbClr val="EAEAEA"/>
                </a:solidFill>
                <a:ea typeface="楷体_GB2312" pitchFamily="49" charset="-122"/>
              </a:rPr>
              <a:t> 孙文生</a:t>
            </a:r>
          </a:p>
        </p:txBody>
      </p:sp>
    </p:spTree>
  </p:cSld>
  <p:clrMapOvr>
    <a:masterClrMapping/>
  </p:clrMapOvr>
  <p:transition>
    <p:random/>
  </p:transition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>
            <a:extLst>
              <a:ext uri="{FF2B5EF4-FFF2-40B4-BE49-F238E27FC236}">
                <a16:creationId xmlns:a16="http://schemas.microsoft.com/office/drawing/2014/main" id="{23F611CE-A884-5B43-95BF-D4F309E7AB6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4000" b="1"/>
              <a:t>1.4 </a:t>
            </a:r>
            <a:r>
              <a:rPr lang="zh-CN" altLang="en-US" sz="4000" b="1"/>
              <a:t>逻辑函数的化简</a:t>
            </a:r>
          </a:p>
        </p:txBody>
      </p:sp>
      <p:grpSp>
        <p:nvGrpSpPr>
          <p:cNvPr id="2" name="Group 3">
            <a:extLst>
              <a:ext uri="{FF2B5EF4-FFF2-40B4-BE49-F238E27FC236}">
                <a16:creationId xmlns:a16="http://schemas.microsoft.com/office/drawing/2014/main" id="{9642BD4E-C754-AB44-9E71-CC9B13F783B5}"/>
              </a:ext>
            </a:extLst>
          </p:cNvPr>
          <p:cNvGrpSpPr>
            <a:grpSpLocks/>
          </p:cNvGrpSpPr>
          <p:nvPr/>
        </p:nvGrpSpPr>
        <p:grpSpPr bwMode="auto">
          <a:xfrm>
            <a:off x="1981200" y="1676400"/>
            <a:ext cx="5091113" cy="1219200"/>
            <a:chOff x="1099" y="672"/>
            <a:chExt cx="3207" cy="768"/>
          </a:xfrm>
        </p:grpSpPr>
        <p:sp>
          <p:nvSpPr>
            <p:cNvPr id="103441" name="Oval 4">
              <a:extLst>
                <a:ext uri="{FF2B5EF4-FFF2-40B4-BE49-F238E27FC236}">
                  <a16:creationId xmlns:a16="http://schemas.microsoft.com/office/drawing/2014/main" id="{D1677B86-F7F6-8E4C-9056-42AC74FA02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99" y="672"/>
              <a:ext cx="3207" cy="768"/>
            </a:xfrm>
            <a:prstGeom prst="ellipse">
              <a:avLst/>
            </a:prstGeom>
            <a:solidFill>
              <a:srgbClr val="00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8000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FF3300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rgbClr val="006666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endParaRPr lang="zh-CN" altLang="en-US" sz="2400">
                <a:latin typeface="Tahoma" panose="020B0604030504040204" pitchFamily="34" charset="0"/>
              </a:endParaRPr>
            </a:p>
          </p:txBody>
        </p:sp>
        <p:sp>
          <p:nvSpPr>
            <p:cNvPr id="103442" name="Text Box 5">
              <a:extLst>
                <a:ext uri="{FF2B5EF4-FFF2-40B4-BE49-F238E27FC236}">
                  <a16:creationId xmlns:a16="http://schemas.microsoft.com/office/drawing/2014/main" id="{D875D136-376A-8542-9275-A769D399CD5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32" y="823"/>
              <a:ext cx="1968" cy="365"/>
            </a:xfrm>
            <a:prstGeom prst="rect">
              <a:avLst/>
            </a:prstGeom>
            <a:solidFill>
              <a:srgbClr val="00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8000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FF3300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rgbClr val="006666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zh-CN" altLang="en-US" b="1">
                  <a:solidFill>
                    <a:schemeClr val="bg2"/>
                  </a:solidFill>
                </a:rPr>
                <a:t>函数化简的目的</a:t>
              </a:r>
            </a:p>
          </p:txBody>
        </p:sp>
      </p:grpSp>
      <p:sp>
        <p:nvSpPr>
          <p:cNvPr id="535558" name="AutoShape 6">
            <a:extLst>
              <a:ext uri="{FF2B5EF4-FFF2-40B4-BE49-F238E27FC236}">
                <a16:creationId xmlns:a16="http://schemas.microsoft.com/office/drawing/2014/main" id="{8D64523B-81CA-064C-AF45-DF118EAD5E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" y="2743200"/>
            <a:ext cx="8077200" cy="3505200"/>
          </a:xfrm>
          <a:prstGeom prst="upArrowCallout">
            <a:avLst>
              <a:gd name="adj1" fmla="val 21251"/>
              <a:gd name="adj2" fmla="val 32314"/>
              <a:gd name="adj3" fmla="val 11949"/>
              <a:gd name="adj4" fmla="val 80347"/>
            </a:avLst>
          </a:prstGeom>
          <a:solidFill>
            <a:srgbClr val="00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8000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FF3300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rgbClr val="006666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</a:pPr>
            <a:endParaRPr lang="zh-CN" altLang="zh-CN" sz="3600" b="1">
              <a:solidFill>
                <a:schemeClr val="tx2"/>
              </a:solidFill>
            </a:endParaRPr>
          </a:p>
        </p:txBody>
      </p:sp>
      <p:sp>
        <p:nvSpPr>
          <p:cNvPr id="535559" name="Text Box 7">
            <a:extLst>
              <a:ext uri="{FF2B5EF4-FFF2-40B4-BE49-F238E27FC236}">
                <a16:creationId xmlns:a16="http://schemas.microsoft.com/office/drawing/2014/main" id="{7E6C9BE1-EAA5-064A-800C-159E62AFA9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3657600"/>
            <a:ext cx="4343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8000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FF3300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rgbClr val="006666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400" b="1">
                <a:solidFill>
                  <a:srgbClr val="CC3300"/>
                </a:solidFill>
                <a:sym typeface="Symbol" pitchFamily="2" charset="2"/>
              </a:rPr>
              <a:t></a:t>
            </a:r>
            <a:r>
              <a:rPr lang="en-US" altLang="zh-CN" sz="2400" b="1">
                <a:solidFill>
                  <a:schemeClr val="tx2"/>
                </a:solidFill>
                <a:sym typeface="Symbol" pitchFamily="2" charset="2"/>
              </a:rPr>
              <a:t>    </a:t>
            </a:r>
            <a:r>
              <a:rPr lang="en-US" altLang="zh-CN" sz="2400">
                <a:solidFill>
                  <a:schemeClr val="tx2"/>
                </a:solidFill>
                <a:sym typeface="Symbol" pitchFamily="2" charset="2"/>
              </a:rPr>
              <a:t> </a:t>
            </a:r>
            <a:r>
              <a:rPr lang="zh-CN" altLang="en-US" sz="2400" b="1">
                <a:solidFill>
                  <a:schemeClr val="bg2"/>
                </a:solidFill>
                <a:latin typeface="宋体" panose="02010600030101010101" pitchFamily="2" charset="-122"/>
              </a:rPr>
              <a:t>逻辑电路所用门的数量少</a:t>
            </a:r>
            <a:endParaRPr lang="zh-CN" altLang="en-US" sz="2400">
              <a:solidFill>
                <a:schemeClr val="bg2"/>
              </a:solidFill>
              <a:latin typeface="宋体" panose="02010600030101010101" pitchFamily="2" charset="-122"/>
            </a:endParaRPr>
          </a:p>
        </p:txBody>
      </p:sp>
      <p:sp>
        <p:nvSpPr>
          <p:cNvPr id="535560" name="Text Box 8">
            <a:extLst>
              <a:ext uri="{FF2B5EF4-FFF2-40B4-BE49-F238E27FC236}">
                <a16:creationId xmlns:a16="http://schemas.microsoft.com/office/drawing/2014/main" id="{D7CEA260-E6D9-5543-A87E-908DB43657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8813" y="4343400"/>
            <a:ext cx="37607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8000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FF3300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rgbClr val="006666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400" b="1">
                <a:solidFill>
                  <a:srgbClr val="CC3300"/>
                </a:solidFill>
                <a:sym typeface="Symbol" pitchFamily="2" charset="2"/>
              </a:rPr>
              <a:t></a:t>
            </a:r>
            <a:r>
              <a:rPr lang="en-US" altLang="zh-CN" sz="2400" b="1">
                <a:solidFill>
                  <a:schemeClr val="tx2"/>
                </a:solidFill>
                <a:sym typeface="Symbol" pitchFamily="2" charset="2"/>
              </a:rPr>
              <a:t>    </a:t>
            </a:r>
            <a:r>
              <a:rPr lang="zh-CN" altLang="en-US" sz="2400" b="1">
                <a:solidFill>
                  <a:schemeClr val="bg2"/>
                </a:solidFill>
                <a:latin typeface="宋体" panose="02010600030101010101" pitchFamily="2" charset="-122"/>
              </a:rPr>
              <a:t>每个门的输入端个数少</a:t>
            </a:r>
          </a:p>
        </p:txBody>
      </p:sp>
      <p:sp>
        <p:nvSpPr>
          <p:cNvPr id="535561" name="Text Box 9">
            <a:extLst>
              <a:ext uri="{FF2B5EF4-FFF2-40B4-BE49-F238E27FC236}">
                <a16:creationId xmlns:a16="http://schemas.microsoft.com/office/drawing/2014/main" id="{22B89CBE-CDE4-8447-B86A-0CC8D43187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0875" y="5029200"/>
            <a:ext cx="34591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8000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FF3300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rgbClr val="006666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400" b="1">
                <a:solidFill>
                  <a:schemeClr val="tx2"/>
                </a:solidFill>
                <a:sym typeface="Symbol" pitchFamily="2" charset="2"/>
              </a:rPr>
              <a:t></a:t>
            </a:r>
            <a:r>
              <a:rPr lang="en-US" altLang="zh-CN" sz="2400" b="1">
                <a:solidFill>
                  <a:srgbClr val="CC3300"/>
                </a:solidFill>
                <a:sym typeface="Symbol" pitchFamily="2" charset="2"/>
              </a:rPr>
              <a:t> </a:t>
            </a:r>
            <a:r>
              <a:rPr lang="en-US" altLang="zh-CN" sz="2400" b="1">
                <a:solidFill>
                  <a:schemeClr val="tx2"/>
                </a:solidFill>
                <a:sym typeface="Symbol" pitchFamily="2" charset="2"/>
              </a:rPr>
              <a:t>   </a:t>
            </a:r>
            <a:r>
              <a:rPr lang="zh-CN" altLang="en-US" sz="2400" b="1">
                <a:solidFill>
                  <a:schemeClr val="bg2"/>
                </a:solidFill>
                <a:latin typeface="宋体" panose="02010600030101010101" pitchFamily="2" charset="-122"/>
              </a:rPr>
              <a:t>逻辑电路构成级数少</a:t>
            </a:r>
          </a:p>
        </p:txBody>
      </p:sp>
      <p:sp>
        <p:nvSpPr>
          <p:cNvPr id="535562" name="Text Box 10">
            <a:extLst>
              <a:ext uri="{FF2B5EF4-FFF2-40B4-BE49-F238E27FC236}">
                <a16:creationId xmlns:a16="http://schemas.microsoft.com/office/drawing/2014/main" id="{321974DE-505A-434F-B19D-C7EF7F6BF2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7363" y="5638800"/>
            <a:ext cx="46101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8000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FF3300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rgbClr val="006666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400">
                <a:solidFill>
                  <a:srgbClr val="CC3300"/>
                </a:solidFill>
                <a:latin typeface="宋体" panose="02010600030101010101" pitchFamily="2" charset="-122"/>
              </a:rPr>
              <a:t> </a:t>
            </a:r>
            <a:r>
              <a:rPr lang="en-US" altLang="zh-CN" sz="2400" b="1">
                <a:solidFill>
                  <a:srgbClr val="CC3300"/>
                </a:solidFill>
                <a:sym typeface="Symbol" pitchFamily="2" charset="2"/>
              </a:rPr>
              <a:t></a:t>
            </a:r>
            <a:r>
              <a:rPr lang="en-US" altLang="zh-CN" sz="2400" b="1">
                <a:solidFill>
                  <a:schemeClr val="tx2"/>
                </a:solidFill>
                <a:sym typeface="Symbol" pitchFamily="2" charset="2"/>
              </a:rPr>
              <a:t>     </a:t>
            </a:r>
            <a:r>
              <a:rPr lang="zh-CN" altLang="en-US" sz="2400" b="1">
                <a:sym typeface="Symbol" pitchFamily="2" charset="2"/>
              </a:rPr>
              <a:t>保证</a:t>
            </a:r>
            <a:r>
              <a:rPr lang="zh-CN" altLang="en-US" sz="2400" b="1">
                <a:latin typeface="宋体" panose="02010600030101010101" pitchFamily="2" charset="-122"/>
              </a:rPr>
              <a:t>逻辑</a:t>
            </a:r>
            <a:r>
              <a:rPr lang="zh-CN" altLang="en-US" sz="2400" b="1">
                <a:solidFill>
                  <a:schemeClr val="bg2"/>
                </a:solidFill>
                <a:latin typeface="宋体" panose="02010600030101010101" pitchFamily="2" charset="-122"/>
              </a:rPr>
              <a:t>电路能可靠地工作</a:t>
            </a:r>
          </a:p>
        </p:txBody>
      </p:sp>
      <p:sp>
        <p:nvSpPr>
          <p:cNvPr id="535563" name="AutoShape 11">
            <a:extLst>
              <a:ext uri="{FF2B5EF4-FFF2-40B4-BE49-F238E27FC236}">
                <a16:creationId xmlns:a16="http://schemas.microsoft.com/office/drawing/2014/main" id="{2105BAD1-403C-CD40-8A98-EC48DC0E257D}"/>
              </a:ext>
            </a:extLst>
          </p:cNvPr>
          <p:cNvSpPr>
            <a:spLocks/>
          </p:cNvSpPr>
          <p:nvPr/>
        </p:nvSpPr>
        <p:spPr bwMode="auto">
          <a:xfrm>
            <a:off x="5029200" y="3810000"/>
            <a:ext cx="76200" cy="838200"/>
          </a:xfrm>
          <a:prstGeom prst="rightBrace">
            <a:avLst>
              <a:gd name="adj1" fmla="val 91667"/>
              <a:gd name="adj2" fmla="val 50000"/>
            </a:avLst>
          </a:prstGeom>
          <a:noFill/>
          <a:ln w="38100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8000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FF3300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rgbClr val="006666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</a:pPr>
            <a:endParaRPr lang="zh-CN" altLang="en-US" sz="2400">
              <a:latin typeface="Tahoma" panose="020B0604030504040204" pitchFamily="34" charset="0"/>
            </a:endParaRPr>
          </a:p>
        </p:txBody>
      </p:sp>
      <p:sp>
        <p:nvSpPr>
          <p:cNvPr id="535564" name="AutoShape 12">
            <a:extLst>
              <a:ext uri="{FF2B5EF4-FFF2-40B4-BE49-F238E27FC236}">
                <a16:creationId xmlns:a16="http://schemas.microsoft.com/office/drawing/2014/main" id="{89E987EC-B13C-8A4C-952B-FBD1B7CC3DBF}"/>
              </a:ext>
            </a:extLst>
          </p:cNvPr>
          <p:cNvSpPr>
            <a:spLocks/>
          </p:cNvSpPr>
          <p:nvPr/>
        </p:nvSpPr>
        <p:spPr bwMode="auto">
          <a:xfrm>
            <a:off x="5105400" y="5181600"/>
            <a:ext cx="76200" cy="838200"/>
          </a:xfrm>
          <a:prstGeom prst="rightBrace">
            <a:avLst>
              <a:gd name="adj1" fmla="val 91667"/>
              <a:gd name="adj2" fmla="val 50000"/>
            </a:avLst>
          </a:prstGeom>
          <a:noFill/>
          <a:ln w="38100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8000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FF3300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rgbClr val="006666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</a:pPr>
            <a:endParaRPr lang="zh-CN" altLang="en-US" sz="2400">
              <a:latin typeface="Tahoma" panose="020B0604030504040204" pitchFamily="34" charset="0"/>
            </a:endParaRPr>
          </a:p>
        </p:txBody>
      </p:sp>
      <p:grpSp>
        <p:nvGrpSpPr>
          <p:cNvPr id="3" name="Group 13">
            <a:extLst>
              <a:ext uri="{FF2B5EF4-FFF2-40B4-BE49-F238E27FC236}">
                <a16:creationId xmlns:a16="http://schemas.microsoft.com/office/drawing/2014/main" id="{7C92356F-0884-0A4A-A610-7A191DDE1C60}"/>
              </a:ext>
            </a:extLst>
          </p:cNvPr>
          <p:cNvGrpSpPr>
            <a:grpSpLocks/>
          </p:cNvGrpSpPr>
          <p:nvPr/>
        </p:nvGrpSpPr>
        <p:grpSpPr bwMode="auto">
          <a:xfrm>
            <a:off x="4876800" y="3124200"/>
            <a:ext cx="2362200" cy="762000"/>
            <a:chOff x="3168" y="1584"/>
            <a:chExt cx="1488" cy="480"/>
          </a:xfrm>
        </p:grpSpPr>
        <p:sp>
          <p:nvSpPr>
            <p:cNvPr id="103439" name="AutoShape 14">
              <a:extLst>
                <a:ext uri="{FF2B5EF4-FFF2-40B4-BE49-F238E27FC236}">
                  <a16:creationId xmlns:a16="http://schemas.microsoft.com/office/drawing/2014/main" id="{AF28534F-F893-EF42-83D0-137E07D554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68" y="1584"/>
              <a:ext cx="1488" cy="480"/>
            </a:xfrm>
            <a:prstGeom prst="wedgeEllipseCallout">
              <a:avLst>
                <a:gd name="adj1" fmla="val -37903"/>
                <a:gd name="adj2" fmla="val 92500"/>
              </a:avLst>
            </a:prstGeom>
            <a:solidFill>
              <a:srgbClr val="CC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8000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FF3300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rgbClr val="006666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endParaRPr lang="zh-CN" altLang="zh-CN" sz="3600" b="1">
                <a:solidFill>
                  <a:schemeClr val="tx2"/>
                </a:solidFill>
              </a:endParaRPr>
            </a:p>
          </p:txBody>
        </p:sp>
        <p:sp>
          <p:nvSpPr>
            <p:cNvPr id="103440" name="Text Box 15">
              <a:extLst>
                <a:ext uri="{FF2B5EF4-FFF2-40B4-BE49-F238E27FC236}">
                  <a16:creationId xmlns:a16="http://schemas.microsoft.com/office/drawing/2014/main" id="{146B49CD-CD07-DF42-8967-32DC5C05B57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56" y="1680"/>
              <a:ext cx="960" cy="288"/>
            </a:xfrm>
            <a:prstGeom prst="rect">
              <a:avLst/>
            </a:prstGeom>
            <a:solidFill>
              <a:srgbClr val="CC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8000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FF3300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rgbClr val="006666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zh-CN" altLang="en-US" sz="2400" b="1">
                  <a:solidFill>
                    <a:srgbClr val="CC0000"/>
                  </a:solidFill>
                  <a:latin typeface="宋体" panose="02010600030101010101" pitchFamily="2" charset="-122"/>
                </a:rPr>
                <a:t>降低成本</a:t>
              </a:r>
              <a:endParaRPr lang="zh-CN" altLang="en-US" sz="2400">
                <a:solidFill>
                  <a:srgbClr val="CC0000"/>
                </a:solidFill>
                <a:latin typeface="宋体" panose="02010600030101010101" pitchFamily="2" charset="-122"/>
              </a:endParaRPr>
            </a:p>
          </p:txBody>
        </p:sp>
      </p:grpSp>
      <p:grpSp>
        <p:nvGrpSpPr>
          <p:cNvPr id="4" name="Group 16">
            <a:extLst>
              <a:ext uri="{FF2B5EF4-FFF2-40B4-BE49-F238E27FC236}">
                <a16:creationId xmlns:a16="http://schemas.microsoft.com/office/drawing/2014/main" id="{18D093C5-DEBA-A64B-BB50-05A3D7D85649}"/>
              </a:ext>
            </a:extLst>
          </p:cNvPr>
          <p:cNvGrpSpPr>
            <a:grpSpLocks/>
          </p:cNvGrpSpPr>
          <p:nvPr/>
        </p:nvGrpSpPr>
        <p:grpSpPr bwMode="auto">
          <a:xfrm>
            <a:off x="5715000" y="4114800"/>
            <a:ext cx="2819400" cy="1066800"/>
            <a:chOff x="3696" y="2208"/>
            <a:chExt cx="1776" cy="672"/>
          </a:xfrm>
        </p:grpSpPr>
        <p:sp>
          <p:nvSpPr>
            <p:cNvPr id="103437" name="AutoShape 17">
              <a:extLst>
                <a:ext uri="{FF2B5EF4-FFF2-40B4-BE49-F238E27FC236}">
                  <a16:creationId xmlns:a16="http://schemas.microsoft.com/office/drawing/2014/main" id="{841D45EE-143A-7D44-889A-C78B44DC7F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96" y="2208"/>
              <a:ext cx="1776" cy="672"/>
            </a:xfrm>
            <a:prstGeom prst="wedgeRoundRectCallout">
              <a:avLst>
                <a:gd name="adj1" fmla="val -64583"/>
                <a:gd name="adj2" fmla="val 86014"/>
                <a:gd name="adj3" fmla="val 16667"/>
              </a:avLst>
            </a:prstGeom>
            <a:solidFill>
              <a:srgbClr val="CC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8000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FF3300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rgbClr val="006666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endParaRPr lang="zh-CN" altLang="zh-CN" sz="3600" b="1">
                <a:solidFill>
                  <a:schemeClr val="tx2"/>
                </a:solidFill>
              </a:endParaRPr>
            </a:p>
          </p:txBody>
        </p:sp>
        <p:sp>
          <p:nvSpPr>
            <p:cNvPr id="103438" name="Text Box 18">
              <a:extLst>
                <a:ext uri="{FF2B5EF4-FFF2-40B4-BE49-F238E27FC236}">
                  <a16:creationId xmlns:a16="http://schemas.microsoft.com/office/drawing/2014/main" id="{F991020D-0D0A-F146-AE6D-951D328C439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92" y="2304"/>
              <a:ext cx="1488" cy="518"/>
            </a:xfrm>
            <a:prstGeom prst="rect">
              <a:avLst/>
            </a:prstGeom>
            <a:solidFill>
              <a:srgbClr val="CC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8000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FF3300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rgbClr val="006666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zh-CN" altLang="en-US" sz="2400" b="1">
                  <a:solidFill>
                    <a:srgbClr val="CC0000"/>
                  </a:solidFill>
                  <a:latin typeface="宋体" panose="02010600030101010101" pitchFamily="2" charset="-122"/>
                </a:rPr>
                <a:t>提高电路的工作速度和可靠性</a:t>
              </a:r>
              <a:endParaRPr lang="zh-CN" altLang="en-US" sz="2400" b="1">
                <a:latin typeface="宋体" panose="02010600030101010101" pitchFamily="2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355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355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355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20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5355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2300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5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23500"/>
                            </p:stCondLst>
                            <p:childTnLst>
                              <p:par>
                                <p:cTn id="2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240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38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355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 nodeType="afterGroup">
                            <p:stCondLst>
                              <p:cond delay="625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28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5355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 nodeType="afterGroup">
                            <p:stCondLst>
                              <p:cond delay="910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5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91500"/>
                            </p:stCondLst>
                            <p:childTnLst>
                              <p:par>
                                <p:cTn id="41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5558" grpId="0" animBg="1" autoUpdateAnimBg="0"/>
      <p:bldP spid="535559" grpId="0" autoUpdateAnimBg="0"/>
      <p:bldP spid="535560" grpId="0" autoUpdateAnimBg="0"/>
      <p:bldP spid="535561" grpId="0" autoUpdateAnimBg="0"/>
      <p:bldP spid="535562" grpId="0" autoUpdateAnimBg="0"/>
      <p:bldP spid="535563" grpId="0" animBg="1"/>
      <p:bldP spid="535564" grpId="0" animBg="1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2">
            <a:extLst>
              <a:ext uri="{FF2B5EF4-FFF2-40B4-BE49-F238E27FC236}">
                <a16:creationId xmlns:a16="http://schemas.microsoft.com/office/drawing/2014/main" id="{B31E3782-6FFD-124E-9AE5-DFE7FE8E5CE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4000" b="1"/>
              <a:t>1.4 </a:t>
            </a:r>
            <a:r>
              <a:rPr lang="zh-CN" altLang="en-US" sz="4000" b="1"/>
              <a:t>逻辑函数的化简</a:t>
            </a:r>
          </a:p>
        </p:txBody>
      </p:sp>
      <p:grpSp>
        <p:nvGrpSpPr>
          <p:cNvPr id="104451" name="Group 3">
            <a:extLst>
              <a:ext uri="{FF2B5EF4-FFF2-40B4-BE49-F238E27FC236}">
                <a16:creationId xmlns:a16="http://schemas.microsoft.com/office/drawing/2014/main" id="{C98A8A80-22E7-FC4A-A103-D48F5557618D}"/>
              </a:ext>
            </a:extLst>
          </p:cNvPr>
          <p:cNvGrpSpPr>
            <a:grpSpLocks/>
          </p:cNvGrpSpPr>
          <p:nvPr/>
        </p:nvGrpSpPr>
        <p:grpSpPr bwMode="auto">
          <a:xfrm>
            <a:off x="1981200" y="1676400"/>
            <a:ext cx="5091113" cy="1219200"/>
            <a:chOff x="1099" y="672"/>
            <a:chExt cx="3207" cy="768"/>
          </a:xfrm>
        </p:grpSpPr>
        <p:sp>
          <p:nvSpPr>
            <p:cNvPr id="104455" name="Oval 4">
              <a:extLst>
                <a:ext uri="{FF2B5EF4-FFF2-40B4-BE49-F238E27FC236}">
                  <a16:creationId xmlns:a16="http://schemas.microsoft.com/office/drawing/2014/main" id="{7F50E6D7-6645-9E4F-AC08-8780988B06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99" y="672"/>
              <a:ext cx="3207" cy="768"/>
            </a:xfrm>
            <a:prstGeom prst="ellipse">
              <a:avLst/>
            </a:prstGeom>
            <a:solidFill>
              <a:srgbClr val="00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8000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FF3300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rgbClr val="006666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endParaRPr lang="zh-CN" altLang="en-US" sz="2400">
                <a:latin typeface="Tahoma" panose="020B0604030504040204" pitchFamily="34" charset="0"/>
              </a:endParaRPr>
            </a:p>
          </p:txBody>
        </p:sp>
        <p:sp>
          <p:nvSpPr>
            <p:cNvPr id="104456" name="Text Box 5">
              <a:extLst>
                <a:ext uri="{FF2B5EF4-FFF2-40B4-BE49-F238E27FC236}">
                  <a16:creationId xmlns:a16="http://schemas.microsoft.com/office/drawing/2014/main" id="{8C76C7B2-BEF2-944C-8797-8382773CDBB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32" y="823"/>
              <a:ext cx="1968" cy="365"/>
            </a:xfrm>
            <a:prstGeom prst="rect">
              <a:avLst/>
            </a:prstGeom>
            <a:solidFill>
              <a:srgbClr val="00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8000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FF3300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rgbClr val="006666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zh-CN" altLang="en-US" b="1"/>
                <a:t>最简函数式标准</a:t>
              </a:r>
            </a:p>
          </p:txBody>
        </p:sp>
      </p:grpSp>
      <p:sp>
        <p:nvSpPr>
          <p:cNvPr id="104452" name="AutoShape 6">
            <a:extLst>
              <a:ext uri="{FF2B5EF4-FFF2-40B4-BE49-F238E27FC236}">
                <a16:creationId xmlns:a16="http://schemas.microsoft.com/office/drawing/2014/main" id="{EEE949AF-C1D4-234A-9286-FF3DFA5FBC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" y="2743200"/>
            <a:ext cx="8077200" cy="3505200"/>
          </a:xfrm>
          <a:prstGeom prst="upArrowCallout">
            <a:avLst>
              <a:gd name="adj1" fmla="val 21251"/>
              <a:gd name="adj2" fmla="val 32314"/>
              <a:gd name="adj3" fmla="val 11949"/>
              <a:gd name="adj4" fmla="val 80347"/>
            </a:avLst>
          </a:prstGeom>
          <a:solidFill>
            <a:srgbClr val="00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8000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FF3300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rgbClr val="006666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</a:pPr>
            <a:endParaRPr lang="zh-CN" altLang="zh-CN" sz="3600" b="1">
              <a:solidFill>
                <a:schemeClr val="tx2"/>
              </a:solidFill>
            </a:endParaRPr>
          </a:p>
        </p:txBody>
      </p:sp>
      <p:sp>
        <p:nvSpPr>
          <p:cNvPr id="104453" name="Text Box 7">
            <a:extLst>
              <a:ext uri="{FF2B5EF4-FFF2-40B4-BE49-F238E27FC236}">
                <a16:creationId xmlns:a16="http://schemas.microsoft.com/office/drawing/2014/main" id="{440000DC-99CE-914C-997B-4FE30D8ADA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3713" y="3733800"/>
            <a:ext cx="30114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8000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FF3300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rgbClr val="006666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400" b="1">
                <a:solidFill>
                  <a:srgbClr val="CC3300"/>
                </a:solidFill>
                <a:sym typeface="Symbol" pitchFamily="2" charset="2"/>
              </a:rPr>
              <a:t>  </a:t>
            </a:r>
            <a:r>
              <a:rPr lang="zh-CN" altLang="en-US" sz="2400" b="1"/>
              <a:t>表达式中项数最少</a:t>
            </a:r>
          </a:p>
        </p:txBody>
      </p:sp>
      <p:sp>
        <p:nvSpPr>
          <p:cNvPr id="104454" name="Text Box 8">
            <a:extLst>
              <a:ext uri="{FF2B5EF4-FFF2-40B4-BE49-F238E27FC236}">
                <a16:creationId xmlns:a16="http://schemas.microsoft.com/office/drawing/2014/main" id="{4C2B0664-3EDF-794C-9E9C-F7C844C01B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4724400"/>
            <a:ext cx="26908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8000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FF3300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rgbClr val="006666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400" b="1">
                <a:solidFill>
                  <a:schemeClr val="tx2"/>
                </a:solidFill>
                <a:sym typeface="Symbol" pitchFamily="2" charset="2"/>
              </a:rPr>
              <a:t></a:t>
            </a:r>
            <a:r>
              <a:rPr lang="en-US" altLang="zh-CN" sz="2400" b="1">
                <a:solidFill>
                  <a:srgbClr val="CC3300"/>
                </a:solidFill>
                <a:sym typeface="Symbol" pitchFamily="2" charset="2"/>
              </a:rPr>
              <a:t>  </a:t>
            </a:r>
            <a:r>
              <a:rPr lang="zh-CN" altLang="en-US" sz="2400" b="1"/>
              <a:t>每项变量数最少</a:t>
            </a: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2">
            <a:extLst>
              <a:ext uri="{FF2B5EF4-FFF2-40B4-BE49-F238E27FC236}">
                <a16:creationId xmlns:a16="http://schemas.microsoft.com/office/drawing/2014/main" id="{E025265D-C0D9-D44F-80E9-FBA6650C54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4000" b="1"/>
              <a:t>1.4 </a:t>
            </a:r>
            <a:r>
              <a:rPr lang="zh-CN" altLang="en-US" sz="4000" b="1"/>
              <a:t>逻辑函数的化简</a:t>
            </a:r>
          </a:p>
        </p:txBody>
      </p:sp>
      <p:grpSp>
        <p:nvGrpSpPr>
          <p:cNvPr id="105475" name="Group 3">
            <a:extLst>
              <a:ext uri="{FF2B5EF4-FFF2-40B4-BE49-F238E27FC236}">
                <a16:creationId xmlns:a16="http://schemas.microsoft.com/office/drawing/2014/main" id="{A2D186CB-FE22-2847-A3F9-7773A23C4ACD}"/>
              </a:ext>
            </a:extLst>
          </p:cNvPr>
          <p:cNvGrpSpPr>
            <a:grpSpLocks/>
          </p:cNvGrpSpPr>
          <p:nvPr/>
        </p:nvGrpSpPr>
        <p:grpSpPr bwMode="auto">
          <a:xfrm>
            <a:off x="1981200" y="1676400"/>
            <a:ext cx="5091113" cy="1219200"/>
            <a:chOff x="1099" y="672"/>
            <a:chExt cx="3207" cy="768"/>
          </a:xfrm>
        </p:grpSpPr>
        <p:sp>
          <p:nvSpPr>
            <p:cNvPr id="105480" name="Oval 4">
              <a:extLst>
                <a:ext uri="{FF2B5EF4-FFF2-40B4-BE49-F238E27FC236}">
                  <a16:creationId xmlns:a16="http://schemas.microsoft.com/office/drawing/2014/main" id="{39966812-FCB2-D44D-BF9F-9C3FD51DC0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99" y="672"/>
              <a:ext cx="3207" cy="768"/>
            </a:xfrm>
            <a:prstGeom prst="ellipse">
              <a:avLst/>
            </a:prstGeom>
            <a:solidFill>
              <a:srgbClr val="00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8000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FF3300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rgbClr val="006666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endParaRPr lang="zh-CN" altLang="en-US" sz="2400">
                <a:latin typeface="Tahoma" panose="020B0604030504040204" pitchFamily="34" charset="0"/>
              </a:endParaRPr>
            </a:p>
          </p:txBody>
        </p:sp>
        <p:sp>
          <p:nvSpPr>
            <p:cNvPr id="105481" name="Text Box 5">
              <a:extLst>
                <a:ext uri="{FF2B5EF4-FFF2-40B4-BE49-F238E27FC236}">
                  <a16:creationId xmlns:a16="http://schemas.microsoft.com/office/drawing/2014/main" id="{F4F2AFA4-7665-5245-8AD8-A579CFF02A9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32" y="842"/>
              <a:ext cx="1968" cy="327"/>
            </a:xfrm>
            <a:prstGeom prst="rect">
              <a:avLst/>
            </a:prstGeom>
            <a:solidFill>
              <a:srgbClr val="00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8000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FF3300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rgbClr val="006666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zh-CN" altLang="en-US" sz="2800" b="1"/>
                <a:t>简化逻辑函数方法</a:t>
              </a:r>
            </a:p>
          </p:txBody>
        </p:sp>
      </p:grpSp>
      <p:sp>
        <p:nvSpPr>
          <p:cNvPr id="105476" name="AutoShape 6">
            <a:extLst>
              <a:ext uri="{FF2B5EF4-FFF2-40B4-BE49-F238E27FC236}">
                <a16:creationId xmlns:a16="http://schemas.microsoft.com/office/drawing/2014/main" id="{53E74D0F-8952-C949-9DCD-27E4EA5CA9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" y="2743200"/>
            <a:ext cx="8077200" cy="3505200"/>
          </a:xfrm>
          <a:prstGeom prst="upArrowCallout">
            <a:avLst>
              <a:gd name="adj1" fmla="val 21251"/>
              <a:gd name="adj2" fmla="val 32314"/>
              <a:gd name="adj3" fmla="val 11949"/>
              <a:gd name="adj4" fmla="val 80347"/>
            </a:avLst>
          </a:prstGeom>
          <a:solidFill>
            <a:srgbClr val="00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8000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FF3300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rgbClr val="006666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</a:pPr>
            <a:endParaRPr lang="zh-CN" altLang="zh-CN" sz="3600" b="1">
              <a:solidFill>
                <a:schemeClr val="tx2"/>
              </a:solidFill>
            </a:endParaRPr>
          </a:p>
        </p:txBody>
      </p:sp>
      <p:sp>
        <p:nvSpPr>
          <p:cNvPr id="105477" name="Text Box 7">
            <a:extLst>
              <a:ext uri="{FF2B5EF4-FFF2-40B4-BE49-F238E27FC236}">
                <a16:creationId xmlns:a16="http://schemas.microsoft.com/office/drawing/2014/main" id="{87777863-60E5-3B4E-9FC2-7B5F213A98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7063" y="3703638"/>
            <a:ext cx="1624012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8000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FF3300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rgbClr val="006666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400" b="1">
                <a:solidFill>
                  <a:srgbClr val="CC3300"/>
                </a:solidFill>
                <a:sym typeface="Symbol" pitchFamily="2" charset="2"/>
              </a:rPr>
              <a:t>  </a:t>
            </a:r>
            <a:r>
              <a:rPr lang="zh-CN" altLang="en-US" sz="2800" b="1"/>
              <a:t>代数法</a:t>
            </a:r>
          </a:p>
        </p:txBody>
      </p:sp>
      <p:sp>
        <p:nvSpPr>
          <p:cNvPr id="105478" name="Text Box 8">
            <a:extLst>
              <a:ext uri="{FF2B5EF4-FFF2-40B4-BE49-F238E27FC236}">
                <a16:creationId xmlns:a16="http://schemas.microsoft.com/office/drawing/2014/main" id="{EDE5A8A6-9FAD-8F4E-AED1-DD183D2AAE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7063" y="4357688"/>
            <a:ext cx="1624012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8000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FF3300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rgbClr val="006666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400" b="1">
                <a:solidFill>
                  <a:srgbClr val="CC3300"/>
                </a:solidFill>
                <a:sym typeface="Symbol" pitchFamily="2" charset="2"/>
              </a:rPr>
              <a:t>  </a:t>
            </a:r>
            <a:r>
              <a:rPr lang="zh-CN" altLang="en-US" sz="2800" b="1"/>
              <a:t>图解法</a:t>
            </a:r>
          </a:p>
        </p:txBody>
      </p:sp>
      <p:sp>
        <p:nvSpPr>
          <p:cNvPr id="105479" name="Text Box 9">
            <a:extLst>
              <a:ext uri="{FF2B5EF4-FFF2-40B4-BE49-F238E27FC236}">
                <a16:creationId xmlns:a16="http://schemas.microsoft.com/office/drawing/2014/main" id="{8BB2F729-CD74-304B-92DA-BDFBAF3AAA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7063" y="4967288"/>
            <a:ext cx="1624012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8000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FF3300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rgbClr val="006666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400" b="1">
                <a:solidFill>
                  <a:srgbClr val="CC3300"/>
                </a:solidFill>
                <a:sym typeface="Symbol" pitchFamily="2" charset="2"/>
              </a:rPr>
              <a:t>  </a:t>
            </a:r>
            <a:r>
              <a:rPr lang="zh-CN" altLang="en-US" sz="2800" b="1"/>
              <a:t>列表法</a:t>
            </a: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>
            <a:extLst>
              <a:ext uri="{FF2B5EF4-FFF2-40B4-BE49-F238E27FC236}">
                <a16:creationId xmlns:a16="http://schemas.microsoft.com/office/drawing/2014/main" id="{89B5E2EA-DA14-B84A-B036-CB07A273CF9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 b="1"/>
              <a:t>1.4.1 </a:t>
            </a:r>
            <a:r>
              <a:rPr lang="zh-CN" altLang="en-US" sz="3600" b="1"/>
              <a:t>代数化简法</a:t>
            </a:r>
          </a:p>
        </p:txBody>
      </p:sp>
      <p:grpSp>
        <p:nvGrpSpPr>
          <p:cNvPr id="2" name="Group 3">
            <a:extLst>
              <a:ext uri="{FF2B5EF4-FFF2-40B4-BE49-F238E27FC236}">
                <a16:creationId xmlns:a16="http://schemas.microsoft.com/office/drawing/2014/main" id="{A64A2754-0CCC-AB47-BA4C-EA6C5F38E9C3}"/>
              </a:ext>
            </a:extLst>
          </p:cNvPr>
          <p:cNvGrpSpPr>
            <a:grpSpLocks/>
          </p:cNvGrpSpPr>
          <p:nvPr/>
        </p:nvGrpSpPr>
        <p:grpSpPr bwMode="auto">
          <a:xfrm>
            <a:off x="1066800" y="2667000"/>
            <a:ext cx="7848600" cy="4114800"/>
            <a:chOff x="432" y="1488"/>
            <a:chExt cx="4944" cy="2592"/>
          </a:xfrm>
        </p:grpSpPr>
        <p:sp>
          <p:nvSpPr>
            <p:cNvPr id="106518" name="Rectangle 4">
              <a:extLst>
                <a:ext uri="{FF2B5EF4-FFF2-40B4-BE49-F238E27FC236}">
                  <a16:creationId xmlns:a16="http://schemas.microsoft.com/office/drawing/2014/main" id="{419DC100-845D-2247-AAFC-6298C36889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2" y="1488"/>
              <a:ext cx="4944" cy="2592"/>
            </a:xfrm>
            <a:prstGeom prst="rect">
              <a:avLst/>
            </a:prstGeom>
            <a:noFill/>
            <a:ln w="57150" cmpd="thinThick">
              <a:solidFill>
                <a:srgbClr val="33CCCC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8000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FF3300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rgbClr val="006666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endParaRPr lang="zh-CN" altLang="en-US" sz="2400">
                <a:latin typeface="Tahoma" panose="020B0604030504040204" pitchFamily="34" charset="0"/>
              </a:endParaRPr>
            </a:p>
          </p:txBody>
        </p:sp>
        <p:sp>
          <p:nvSpPr>
            <p:cNvPr id="106519" name="Text Box 5">
              <a:extLst>
                <a:ext uri="{FF2B5EF4-FFF2-40B4-BE49-F238E27FC236}">
                  <a16:creationId xmlns:a16="http://schemas.microsoft.com/office/drawing/2014/main" id="{160E6A9D-0905-E949-811C-A182AB2B979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7" y="1574"/>
              <a:ext cx="791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8000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FF3300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rgbClr val="006666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zh-CN" altLang="en-US" sz="2800" b="1">
                  <a:solidFill>
                    <a:schemeClr val="tx2"/>
                  </a:solidFill>
                </a:rPr>
                <a:t>方法：</a:t>
              </a:r>
            </a:p>
          </p:txBody>
        </p:sp>
      </p:grpSp>
      <p:grpSp>
        <p:nvGrpSpPr>
          <p:cNvPr id="3" name="Group 6">
            <a:extLst>
              <a:ext uri="{FF2B5EF4-FFF2-40B4-BE49-F238E27FC236}">
                <a16:creationId xmlns:a16="http://schemas.microsoft.com/office/drawing/2014/main" id="{68403BDC-E238-BB4F-AA46-437BDBD11F83}"/>
              </a:ext>
            </a:extLst>
          </p:cNvPr>
          <p:cNvGrpSpPr>
            <a:grpSpLocks/>
          </p:cNvGrpSpPr>
          <p:nvPr/>
        </p:nvGrpSpPr>
        <p:grpSpPr bwMode="auto">
          <a:xfrm>
            <a:off x="1308100" y="3352800"/>
            <a:ext cx="6915150" cy="1050925"/>
            <a:chOff x="642" y="1930"/>
            <a:chExt cx="4356" cy="662"/>
          </a:xfrm>
        </p:grpSpPr>
        <p:sp>
          <p:nvSpPr>
            <p:cNvPr id="106514" name="Text Box 7" descr="羊皮纸">
              <a:extLst>
                <a:ext uri="{FF2B5EF4-FFF2-40B4-BE49-F238E27FC236}">
                  <a16:creationId xmlns:a16="http://schemas.microsoft.com/office/drawing/2014/main" id="{B5B379AA-1426-2B42-AD08-80EA4511F24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2" y="1987"/>
              <a:ext cx="1313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8000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FF3300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rgbClr val="006666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400" b="1">
                  <a:solidFill>
                    <a:srgbClr val="CC3300"/>
                  </a:solidFill>
                  <a:sym typeface="Symbol" pitchFamily="2" charset="2"/>
                </a:rPr>
                <a:t>   </a:t>
              </a:r>
              <a:r>
                <a:rPr lang="zh-CN" altLang="en-US" sz="2400" b="1"/>
                <a:t>并项：利用</a:t>
              </a:r>
              <a:endParaRPr lang="zh-CN" altLang="en-US" sz="2400"/>
            </a:p>
          </p:txBody>
        </p:sp>
        <p:graphicFrame>
          <p:nvGraphicFramePr>
            <p:cNvPr id="106515" name="Object 8">
              <a:extLst>
                <a:ext uri="{FF2B5EF4-FFF2-40B4-BE49-F238E27FC236}">
                  <a16:creationId xmlns:a16="http://schemas.microsoft.com/office/drawing/2014/main" id="{C84EB7A7-83F9-E54A-A41F-BBFCDA2F0C48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016" y="1930"/>
            <a:ext cx="1392" cy="32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1743" name="公式" r:id="rId3" imgW="20193000" imgH="4686300" progId="Equation.3">
                    <p:embed/>
                  </p:oleObj>
                </mc:Choice>
                <mc:Fallback>
                  <p:oleObj name="公式" r:id="rId3" imgW="20193000" imgH="4686300" progId="Equation.3">
                    <p:embed/>
                    <p:pic>
                      <p:nvPicPr>
                        <p:cNvPr id="0" name="Object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16" y="1930"/>
                          <a:ext cx="1392" cy="32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6516" name="Text Box 9">
              <a:extLst>
                <a:ext uri="{FF2B5EF4-FFF2-40B4-BE49-F238E27FC236}">
                  <a16:creationId xmlns:a16="http://schemas.microsoft.com/office/drawing/2014/main" id="{E71BF0D5-05DC-6A46-B4A6-3A2561A8C98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38" y="1968"/>
              <a:ext cx="166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8000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FF3300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rgbClr val="006666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zh-CN" altLang="en-US" sz="2400" b="1"/>
                <a:t>将两项并为一项，</a:t>
              </a:r>
              <a:endParaRPr lang="zh-CN" altLang="en-US" sz="2400"/>
            </a:p>
          </p:txBody>
        </p:sp>
        <p:sp>
          <p:nvSpPr>
            <p:cNvPr id="106517" name="Text Box 10">
              <a:extLst>
                <a:ext uri="{FF2B5EF4-FFF2-40B4-BE49-F238E27FC236}">
                  <a16:creationId xmlns:a16="http://schemas.microsoft.com/office/drawing/2014/main" id="{14D6D551-BD29-5249-A9EE-76D000DEF4B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99" y="2304"/>
              <a:ext cx="1643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8000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FF3300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rgbClr val="006666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400" b="1"/>
                <a:t> </a:t>
              </a:r>
              <a:r>
                <a:rPr lang="zh-CN" altLang="en-US" sz="2400" b="1"/>
                <a:t>且消去一个变量</a:t>
              </a:r>
              <a:r>
                <a:rPr lang="en-US" altLang="zh-CN" sz="2400" b="1">
                  <a:solidFill>
                    <a:srgbClr val="CC3300"/>
                  </a:solidFill>
                </a:rPr>
                <a:t>B</a:t>
              </a:r>
            </a:p>
          </p:txBody>
        </p:sp>
      </p:grpSp>
      <p:sp>
        <p:nvSpPr>
          <p:cNvPr id="538635" name="Text Box 11" descr="羊皮纸">
            <a:extLst>
              <a:ext uri="{FF2B5EF4-FFF2-40B4-BE49-F238E27FC236}">
                <a16:creationId xmlns:a16="http://schemas.microsoft.com/office/drawing/2014/main" id="{42FC5FD3-C79E-444C-AC5E-08E7896F76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04925" y="4464050"/>
            <a:ext cx="59388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8000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FF3300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rgbClr val="006666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400" b="1">
                <a:solidFill>
                  <a:srgbClr val="CC3300"/>
                </a:solidFill>
                <a:sym typeface="Symbol" pitchFamily="2" charset="2"/>
              </a:rPr>
              <a:t>   </a:t>
            </a:r>
            <a:r>
              <a:rPr lang="zh-CN" altLang="en-US" sz="2400" b="1"/>
              <a:t>消项： 利用</a:t>
            </a:r>
            <a:r>
              <a:rPr lang="en-US" altLang="zh-CN" sz="2400" b="1"/>
              <a:t>A + AB = A</a:t>
            </a:r>
            <a:r>
              <a:rPr lang="zh-CN" altLang="en-US" sz="2400" b="1"/>
              <a:t>消去多余的项</a:t>
            </a:r>
            <a:r>
              <a:rPr lang="en-US" altLang="zh-CN" sz="2400" b="1">
                <a:solidFill>
                  <a:srgbClr val="CC3300"/>
                </a:solidFill>
              </a:rPr>
              <a:t>AB</a:t>
            </a:r>
            <a:endParaRPr lang="en-US" altLang="zh-CN" sz="2400"/>
          </a:p>
        </p:txBody>
      </p:sp>
      <p:grpSp>
        <p:nvGrpSpPr>
          <p:cNvPr id="4" name="Group 12">
            <a:extLst>
              <a:ext uri="{FF2B5EF4-FFF2-40B4-BE49-F238E27FC236}">
                <a16:creationId xmlns:a16="http://schemas.microsoft.com/office/drawing/2014/main" id="{06BC4A51-0543-3B4B-B066-752F07F2676F}"/>
              </a:ext>
            </a:extLst>
          </p:cNvPr>
          <p:cNvGrpSpPr>
            <a:grpSpLocks/>
          </p:cNvGrpSpPr>
          <p:nvPr/>
        </p:nvGrpSpPr>
        <p:grpSpPr bwMode="auto">
          <a:xfrm>
            <a:off x="1300163" y="5638800"/>
            <a:ext cx="6751637" cy="990600"/>
            <a:chOff x="594" y="3360"/>
            <a:chExt cx="4253" cy="624"/>
          </a:xfrm>
        </p:grpSpPr>
        <p:sp>
          <p:nvSpPr>
            <p:cNvPr id="106510" name="Text Box 13" descr="羊皮纸">
              <a:extLst>
                <a:ext uri="{FF2B5EF4-FFF2-40B4-BE49-F238E27FC236}">
                  <a16:creationId xmlns:a16="http://schemas.microsoft.com/office/drawing/2014/main" id="{84B70293-4AB6-714C-8EA9-F734C167604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4" y="3379"/>
              <a:ext cx="1313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8000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FF3300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rgbClr val="006666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400" b="1">
                  <a:solidFill>
                    <a:srgbClr val="CC3300"/>
                  </a:solidFill>
                  <a:sym typeface="Symbol" pitchFamily="2" charset="2"/>
                </a:rPr>
                <a:t>   </a:t>
              </a:r>
              <a:r>
                <a:rPr lang="zh-CN" altLang="en-US" sz="2400" b="1"/>
                <a:t>配项：利用</a:t>
              </a:r>
            </a:p>
          </p:txBody>
        </p:sp>
        <p:graphicFrame>
          <p:nvGraphicFramePr>
            <p:cNvPr id="106511" name="Object 14">
              <a:extLst>
                <a:ext uri="{FF2B5EF4-FFF2-40B4-BE49-F238E27FC236}">
                  <a16:creationId xmlns:a16="http://schemas.microsoft.com/office/drawing/2014/main" id="{01B9E4B4-5F1F-0540-BBEF-2549D8D695C0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872" y="3360"/>
            <a:ext cx="1956" cy="29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1744" name="公式" r:id="rId5" imgW="37744400" imgH="4978400" progId="Equation.3">
                    <p:embed/>
                  </p:oleObj>
                </mc:Choice>
                <mc:Fallback>
                  <p:oleObj name="公式" r:id="rId5" imgW="37744400" imgH="4978400" progId="Equation.3">
                    <p:embed/>
                    <p:pic>
                      <p:nvPicPr>
                        <p:cNvPr id="0" name="Object 1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72" y="3360"/>
                          <a:ext cx="1956" cy="29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6512" name="Text Box 15">
              <a:extLst>
                <a:ext uri="{FF2B5EF4-FFF2-40B4-BE49-F238E27FC236}">
                  <a16:creationId xmlns:a16="http://schemas.microsoft.com/office/drawing/2014/main" id="{1FD7A416-E456-0A4C-AAA8-B45133A3BBE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66" y="3408"/>
              <a:ext cx="1081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8000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FF3300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rgbClr val="006666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zh-CN" altLang="en-US" sz="2400" b="1"/>
                <a:t>和互补律、</a:t>
              </a:r>
              <a:endParaRPr lang="zh-CN" altLang="en-US" sz="2400"/>
            </a:p>
          </p:txBody>
        </p:sp>
        <p:sp>
          <p:nvSpPr>
            <p:cNvPr id="106513" name="Text Box 16">
              <a:extLst>
                <a:ext uri="{FF2B5EF4-FFF2-40B4-BE49-F238E27FC236}">
                  <a16:creationId xmlns:a16="http://schemas.microsoft.com/office/drawing/2014/main" id="{8EF8CC8F-31D8-F449-84F6-7BA0EBAFA31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87" y="3696"/>
              <a:ext cx="281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8000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FF3300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rgbClr val="006666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zh-CN" altLang="en-US" sz="2400" b="1"/>
                <a:t>重叠律先增添项，再消去多余项</a:t>
              </a:r>
            </a:p>
          </p:txBody>
        </p:sp>
      </p:grpSp>
      <p:grpSp>
        <p:nvGrpSpPr>
          <p:cNvPr id="5" name="Group 17">
            <a:extLst>
              <a:ext uri="{FF2B5EF4-FFF2-40B4-BE49-F238E27FC236}">
                <a16:creationId xmlns:a16="http://schemas.microsoft.com/office/drawing/2014/main" id="{B96D14F3-0D8B-934B-BA5A-7AA9C90E870A}"/>
              </a:ext>
            </a:extLst>
          </p:cNvPr>
          <p:cNvGrpSpPr>
            <a:grpSpLocks/>
          </p:cNvGrpSpPr>
          <p:nvPr/>
        </p:nvGrpSpPr>
        <p:grpSpPr bwMode="auto">
          <a:xfrm>
            <a:off x="1300163" y="5029200"/>
            <a:ext cx="6618287" cy="487363"/>
            <a:chOff x="596" y="2976"/>
            <a:chExt cx="4169" cy="307"/>
          </a:xfrm>
        </p:grpSpPr>
        <p:grpSp>
          <p:nvGrpSpPr>
            <p:cNvPr id="106505" name="Group 18">
              <a:extLst>
                <a:ext uri="{FF2B5EF4-FFF2-40B4-BE49-F238E27FC236}">
                  <a16:creationId xmlns:a16="http://schemas.microsoft.com/office/drawing/2014/main" id="{B6821510-3B6A-124F-8076-88CACFC45B1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96" y="2976"/>
              <a:ext cx="4169" cy="307"/>
              <a:chOff x="596" y="2976"/>
              <a:chExt cx="4169" cy="307"/>
            </a:xfrm>
          </p:grpSpPr>
          <p:sp>
            <p:nvSpPr>
              <p:cNvPr id="106507" name="Text Box 19" descr="羊皮纸">
                <a:extLst>
                  <a:ext uri="{FF2B5EF4-FFF2-40B4-BE49-F238E27FC236}">
                    <a16:creationId xmlns:a16="http://schemas.microsoft.com/office/drawing/2014/main" id="{BCDEBE24-878D-CD47-A034-0BDFE74EB47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96" y="2995"/>
                <a:ext cx="1313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lnSpc>
                    <a:spcPct val="120000"/>
                  </a:lnSpc>
                  <a:spcAft>
                    <a:spcPct val="20000"/>
                  </a:spcAft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Aft>
                    <a:spcPct val="20000"/>
                  </a:spcAft>
                  <a:buClr>
                    <a:srgbClr val="008000"/>
                  </a:buClr>
                  <a:buSzPct val="55000"/>
                  <a:buFont typeface="Wingdings" pitchFamily="2" charset="2"/>
                  <a:buChar char="n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FF3300"/>
                  </a:buClr>
                  <a:buSzPct val="50000"/>
                  <a:buFont typeface="Wingdings" pitchFamily="2" charset="2"/>
                  <a:buChar char="n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006666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zh-CN" sz="2400" b="1">
                    <a:solidFill>
                      <a:srgbClr val="CC3300"/>
                    </a:solidFill>
                    <a:sym typeface="Symbol" pitchFamily="2" charset="2"/>
                  </a:rPr>
                  <a:t>   </a:t>
                </a:r>
                <a:r>
                  <a:rPr lang="zh-CN" altLang="en-US" sz="2400" b="1"/>
                  <a:t>消元：利用</a:t>
                </a:r>
                <a:endParaRPr lang="zh-CN" altLang="en-US" sz="2400"/>
              </a:p>
            </p:txBody>
          </p:sp>
          <p:graphicFrame>
            <p:nvGraphicFramePr>
              <p:cNvPr id="106508" name="Object 20">
                <a:extLst>
                  <a:ext uri="{FF2B5EF4-FFF2-40B4-BE49-F238E27FC236}">
                    <a16:creationId xmlns:a16="http://schemas.microsoft.com/office/drawing/2014/main" id="{B4C398D9-29B2-F44A-A356-07AE9A808251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920" y="2976"/>
              <a:ext cx="1488" cy="3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01745" name="公式" r:id="rId7" imgW="23114000" imgH="4686300" progId="Equation.3">
                      <p:embed/>
                    </p:oleObj>
                  </mc:Choice>
                  <mc:Fallback>
                    <p:oleObj name="公式" r:id="rId7" imgW="23114000" imgH="4686300" progId="Equation.3">
                      <p:embed/>
                      <p:pic>
                        <p:nvPicPr>
                          <p:cNvPr id="0" name="Object 20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920" y="2976"/>
                            <a:ext cx="1488" cy="30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06509" name="Text Box 21">
                <a:extLst>
                  <a:ext uri="{FF2B5EF4-FFF2-40B4-BE49-F238E27FC236}">
                    <a16:creationId xmlns:a16="http://schemas.microsoft.com/office/drawing/2014/main" id="{045265A7-CD5A-A74B-BDC0-770C61A2A02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352" y="2995"/>
                <a:ext cx="1413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lnSpc>
                    <a:spcPct val="120000"/>
                  </a:lnSpc>
                  <a:spcAft>
                    <a:spcPct val="20000"/>
                  </a:spcAft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Aft>
                    <a:spcPct val="20000"/>
                  </a:spcAft>
                  <a:buClr>
                    <a:srgbClr val="008000"/>
                  </a:buClr>
                  <a:buSzPct val="55000"/>
                  <a:buFont typeface="Wingdings" pitchFamily="2" charset="2"/>
                  <a:buChar char="n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FF3300"/>
                  </a:buClr>
                  <a:buSzPct val="50000"/>
                  <a:buFont typeface="Wingdings" pitchFamily="2" charset="2"/>
                  <a:buChar char="n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006666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zh-CN" altLang="en-US" sz="2400" b="1"/>
                  <a:t>消去多余变量</a:t>
                </a:r>
                <a:r>
                  <a:rPr lang="en-US" altLang="zh-CN" sz="2400" b="1">
                    <a:solidFill>
                      <a:srgbClr val="CC3300"/>
                    </a:solidFill>
                  </a:rPr>
                  <a:t>A</a:t>
                </a:r>
                <a:endParaRPr lang="en-US" altLang="zh-CN" sz="2400" b="1"/>
              </a:p>
            </p:txBody>
          </p:sp>
        </p:grpSp>
        <p:sp>
          <p:nvSpPr>
            <p:cNvPr id="106506" name="Line 22">
              <a:extLst>
                <a:ext uri="{FF2B5EF4-FFF2-40B4-BE49-F238E27FC236}">
                  <a16:creationId xmlns:a16="http://schemas.microsoft.com/office/drawing/2014/main" id="{723BE812-F62C-724E-92F8-44F78E5E383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08" y="3024"/>
              <a:ext cx="96" cy="0"/>
            </a:xfrm>
            <a:prstGeom prst="line">
              <a:avLst/>
            </a:prstGeom>
            <a:noFill/>
            <a:ln w="38100">
              <a:solidFill>
                <a:srgbClr val="CC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106504" name="Text Box 23">
            <a:extLst>
              <a:ext uri="{FF2B5EF4-FFF2-40B4-BE49-F238E27FC236}">
                <a16:creationId xmlns:a16="http://schemas.microsoft.com/office/drawing/2014/main" id="{547CD4DB-B2C9-3848-BC76-9B83A0F291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1295400"/>
            <a:ext cx="8077200" cy="1296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8000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FF3300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rgbClr val="006666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200" b="1"/>
              <a:t>        </a:t>
            </a:r>
            <a:r>
              <a:rPr lang="zh-CN" altLang="en-US" sz="2200" b="1"/>
              <a:t>化简的实质是</a:t>
            </a:r>
            <a:r>
              <a:rPr lang="zh-CN" altLang="en-US" sz="2200" b="1">
                <a:solidFill>
                  <a:schemeClr val="hlink"/>
                </a:solidFill>
              </a:rPr>
              <a:t>反复运用逻辑代数的定律、公式和规则，消去表达式中的多余项和多余变量</a:t>
            </a:r>
            <a:r>
              <a:rPr lang="zh-CN" altLang="en-US" sz="2200" b="1"/>
              <a:t>。</a:t>
            </a:r>
          </a:p>
          <a:p>
            <a:pPr eaLnBrk="1" hangingPunct="1"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200" b="1"/>
              <a:t>        代数化简法</a:t>
            </a:r>
            <a:r>
              <a:rPr lang="zh-CN" altLang="en-US" sz="2200" b="1">
                <a:solidFill>
                  <a:srgbClr val="008000"/>
                </a:solidFill>
              </a:rPr>
              <a:t>往往要依靠经验和技巧</a:t>
            </a:r>
            <a:r>
              <a:rPr lang="zh-CN" altLang="en-US" sz="2200" b="1"/>
              <a:t>，带有一定的试凑性。</a:t>
            </a:r>
            <a:r>
              <a:rPr lang="zh-CN" altLang="en-US" sz="2200" b="1">
                <a:latin typeface="Tahoma" panose="020B0604030504040204" pitchFamily="34" charset="0"/>
              </a:rPr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25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2550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386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8635" grpId="0" autoUpdateAnimBg="0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Text Box 10">
            <a:extLst>
              <a:ext uri="{FF2B5EF4-FFF2-40B4-BE49-F238E27FC236}">
                <a16:creationId xmlns:a16="http://schemas.microsoft.com/office/drawing/2014/main" id="{8F39A2FD-8773-8846-AEE6-369E6F60B8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9200" y="1524000"/>
            <a:ext cx="6627813" cy="42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8000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FF3300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rgbClr val="006666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200" b="1"/>
              <a:t>例</a:t>
            </a:r>
            <a:r>
              <a:rPr lang="en-US" altLang="zh-CN" sz="2200" b="1"/>
              <a:t>1 </a:t>
            </a:r>
            <a:r>
              <a:rPr lang="zh-CN" altLang="en-US" sz="2200" b="1"/>
              <a:t>化简函数                                           为最简与或式 </a:t>
            </a:r>
            <a:r>
              <a:rPr lang="en-US" altLang="zh-CN" sz="2200" b="1"/>
              <a:t>.</a:t>
            </a:r>
          </a:p>
        </p:txBody>
      </p:sp>
      <p:sp>
        <p:nvSpPr>
          <p:cNvPr id="107523" name="Rectangle 2">
            <a:extLst>
              <a:ext uri="{FF2B5EF4-FFF2-40B4-BE49-F238E27FC236}">
                <a16:creationId xmlns:a16="http://schemas.microsoft.com/office/drawing/2014/main" id="{0BFF2142-FF0D-FD42-B12B-589EF19E762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3200" b="1">
                <a:solidFill>
                  <a:schemeClr val="tx1"/>
                </a:solidFill>
              </a:rPr>
              <a:t>代数化简法－</a:t>
            </a:r>
            <a:r>
              <a:rPr lang="zh-CN" altLang="en-US" sz="2800" b="1">
                <a:solidFill>
                  <a:schemeClr val="tx1"/>
                </a:solidFill>
              </a:rPr>
              <a:t>与或式的化简</a:t>
            </a:r>
          </a:p>
        </p:txBody>
      </p:sp>
      <p:graphicFrame>
        <p:nvGraphicFramePr>
          <p:cNvPr id="107524" name="Object 9">
            <a:extLst>
              <a:ext uri="{FF2B5EF4-FFF2-40B4-BE49-F238E27FC236}">
                <a16:creationId xmlns:a16="http://schemas.microsoft.com/office/drawing/2014/main" id="{38468DFB-3538-C34C-A89C-D06AE8BFF5C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971800" y="1524000"/>
          <a:ext cx="2870200" cy="441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2762" name="公式" r:id="rId4" imgW="32473900" imgH="4978400" progId="Equation.3">
                  <p:embed/>
                </p:oleObj>
              </mc:Choice>
              <mc:Fallback>
                <p:oleObj name="公式" r:id="rId4" imgW="32473900" imgH="4978400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71800" y="1524000"/>
                        <a:ext cx="2870200" cy="441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9659" name="Text Box 11">
            <a:extLst>
              <a:ext uri="{FF2B5EF4-FFF2-40B4-BE49-F238E27FC236}">
                <a16:creationId xmlns:a16="http://schemas.microsoft.com/office/drawing/2014/main" id="{97024323-64F4-8C49-B3D8-5082052EE8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400" y="2362200"/>
            <a:ext cx="746125" cy="42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8000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FF3300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rgbClr val="006666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200" b="1">
                <a:latin typeface="Tahoma" panose="020B0604030504040204" pitchFamily="34" charset="0"/>
              </a:rPr>
              <a:t>解：</a:t>
            </a:r>
          </a:p>
        </p:txBody>
      </p:sp>
      <p:graphicFrame>
        <p:nvGraphicFramePr>
          <p:cNvPr id="539656" name="Object 8">
            <a:extLst>
              <a:ext uri="{FF2B5EF4-FFF2-40B4-BE49-F238E27FC236}">
                <a16:creationId xmlns:a16="http://schemas.microsoft.com/office/drawing/2014/main" id="{EAC6B675-42DC-D649-A98D-28AEFA66234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954213" y="2379663"/>
          <a:ext cx="3455987" cy="2308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2763" name="公式" r:id="rId6" imgW="32473900" imgH="21653500" progId="Equation.3">
                  <p:embed/>
                </p:oleObj>
              </mc:Choice>
              <mc:Fallback>
                <p:oleObj name="公式" r:id="rId6" imgW="32473900" imgH="2165350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54213" y="2379663"/>
                        <a:ext cx="3455987" cy="2308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9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5396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9659" grpId="0" autoUpdateAnimBg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2">
            <a:extLst>
              <a:ext uri="{FF2B5EF4-FFF2-40B4-BE49-F238E27FC236}">
                <a16:creationId xmlns:a16="http://schemas.microsoft.com/office/drawing/2014/main" id="{8FDFC691-7BFF-414E-8500-30152B5F4C4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/>
              <a:t>第一周实验要求</a:t>
            </a:r>
            <a:endParaRPr lang="zh-CN" altLang="en-US">
              <a:latin typeface="幼圆" pitchFamily="49" charset="-122"/>
              <a:ea typeface="幼圆" pitchFamily="49" charset="-122"/>
            </a:endParaRPr>
          </a:p>
        </p:txBody>
      </p:sp>
      <p:sp>
        <p:nvSpPr>
          <p:cNvPr id="26626" name="Rectangle 3">
            <a:extLst>
              <a:ext uri="{FF2B5EF4-FFF2-40B4-BE49-F238E27FC236}">
                <a16:creationId xmlns:a16="http://schemas.microsoft.com/office/drawing/2014/main" id="{196CAEE8-3BE5-DF4B-ADD2-0AD4F3AA7E7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5370513"/>
          </a:xfrm>
        </p:spPr>
        <p:txBody>
          <a:bodyPr/>
          <a:lstStyle/>
          <a:p>
            <a:pPr>
              <a:lnSpc>
                <a:spcPct val="130000"/>
              </a:lnSpc>
              <a:spcAft>
                <a:spcPct val="30000"/>
              </a:spcAft>
            </a:pPr>
            <a:r>
              <a:rPr lang="en-US" altLang="zh-CN" sz="3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FPGA</a:t>
            </a:r>
            <a:r>
              <a:rPr lang="zh-CN" altLang="en-US" sz="3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开发板结课后交回</a:t>
            </a:r>
          </a:p>
          <a:p>
            <a:pPr lvl="1">
              <a:lnSpc>
                <a:spcPct val="130000"/>
              </a:lnSpc>
              <a:spcAft>
                <a:spcPct val="30000"/>
              </a:spcAft>
            </a:pPr>
            <a:r>
              <a:rPr lang="zh-CN" altLang="en-US" sz="2200" dirty="0">
                <a:ea typeface="幼圆" pitchFamily="49" charset="-122"/>
              </a:rPr>
              <a:t>开发板</a:t>
            </a:r>
            <a:r>
              <a:rPr lang="zh-CN" altLang="en-US" sz="2200" b="1" dirty="0">
                <a:solidFill>
                  <a:srgbClr val="FF0000"/>
                </a:solidFill>
                <a:ea typeface="幼圆" pitchFamily="49" charset="-122"/>
              </a:rPr>
              <a:t>不允许</a:t>
            </a:r>
            <a:r>
              <a:rPr lang="zh-CN" altLang="en-US" sz="2200" dirty="0">
                <a:ea typeface="幼圆" pitchFamily="49" charset="-122"/>
              </a:rPr>
              <a:t>焊接任何插针或引线，随课实验只做数电验证性实验，只是初步掌握</a:t>
            </a:r>
            <a:r>
              <a:rPr lang="en-US" altLang="zh-CN" sz="2200" dirty="0">
                <a:ea typeface="幼圆" pitchFamily="49" charset="-122"/>
              </a:rPr>
              <a:t>FPGA</a:t>
            </a:r>
            <a:r>
              <a:rPr lang="zh-CN" altLang="en-US" sz="2200" dirty="0">
                <a:ea typeface="幼圆" pitchFamily="49" charset="-122"/>
              </a:rPr>
              <a:t>开发技术</a:t>
            </a:r>
            <a:endParaRPr lang="en-US" altLang="zh-CN" sz="2200" dirty="0">
              <a:ea typeface="幼圆" pitchFamily="49" charset="-122"/>
            </a:endParaRPr>
          </a:p>
          <a:p>
            <a:pPr lvl="1">
              <a:lnSpc>
                <a:spcPct val="130000"/>
              </a:lnSpc>
              <a:spcAft>
                <a:spcPct val="30000"/>
              </a:spcAft>
            </a:pPr>
            <a:r>
              <a:rPr lang="zh-CN" altLang="en-US" sz="2200" dirty="0">
                <a:ea typeface="幼圆" pitchFamily="49" charset="-122"/>
              </a:rPr>
              <a:t>深入理解</a:t>
            </a:r>
            <a:r>
              <a:rPr lang="en-US" altLang="zh-CN" sz="2200" dirty="0">
                <a:ea typeface="幼圆" pitchFamily="49" charset="-122"/>
              </a:rPr>
              <a:t>FPGA</a:t>
            </a:r>
            <a:r>
              <a:rPr lang="zh-CN" altLang="en-US" sz="2200" dirty="0">
                <a:ea typeface="幼圆" pitchFamily="49" charset="-122"/>
              </a:rPr>
              <a:t>需要焊接管脚完成复杂实验，</a:t>
            </a:r>
            <a:r>
              <a:rPr lang="zh-CN" altLang="en-US" sz="2200" dirty="0">
                <a:solidFill>
                  <a:srgbClr val="FF6600"/>
                </a:solidFill>
                <a:ea typeface="幼圆" pitchFamily="49" charset="-122"/>
              </a:rPr>
              <a:t>若焊接管脚做高端实验，请自购</a:t>
            </a:r>
            <a:r>
              <a:rPr lang="en-US" altLang="zh-CN" sz="2200" dirty="0">
                <a:solidFill>
                  <a:srgbClr val="FF6600"/>
                </a:solidFill>
                <a:ea typeface="幼圆" pitchFamily="49" charset="-122"/>
              </a:rPr>
              <a:t>FPGA</a:t>
            </a:r>
            <a:r>
              <a:rPr lang="zh-CN" altLang="en-US" sz="2200" dirty="0">
                <a:solidFill>
                  <a:srgbClr val="FF6600"/>
                </a:solidFill>
                <a:ea typeface="幼圆" pitchFamily="49" charset="-122"/>
              </a:rPr>
              <a:t>开发板</a:t>
            </a:r>
          </a:p>
          <a:p>
            <a:pPr>
              <a:lnSpc>
                <a:spcPct val="130000"/>
              </a:lnSpc>
              <a:spcAft>
                <a:spcPct val="30000"/>
              </a:spcAft>
            </a:pPr>
            <a:r>
              <a:rPr lang="en-US" altLang="zh-CN" sz="3000" dirty="0">
                <a:solidFill>
                  <a:schemeClr val="folHlink"/>
                </a:solidFill>
                <a:ea typeface="幼圆" pitchFamily="49" charset="-122"/>
              </a:rPr>
              <a:t>FPGA</a:t>
            </a:r>
            <a:r>
              <a:rPr lang="zh-CN" altLang="en-US" sz="3000" dirty="0">
                <a:solidFill>
                  <a:schemeClr val="folHlink"/>
                </a:solidFill>
                <a:ea typeface="幼圆" pitchFamily="49" charset="-122"/>
              </a:rPr>
              <a:t>参考价格 </a:t>
            </a:r>
            <a:r>
              <a:rPr lang="en-US" altLang="zh-CN" sz="1800" b="1" dirty="0">
                <a:ea typeface="幼圆" pitchFamily="49" charset="-122"/>
              </a:rPr>
              <a:t>(</a:t>
            </a:r>
            <a:r>
              <a:rPr lang="zh-CN" altLang="en-US" sz="1800" b="1" dirty="0">
                <a:ea typeface="幼圆" pitchFamily="49" charset="-122"/>
              </a:rPr>
              <a:t>请淘宝或自己联系厂家</a:t>
            </a:r>
            <a:r>
              <a:rPr lang="en-US" altLang="zh-CN" sz="1800" b="1" dirty="0">
                <a:ea typeface="幼圆" pitchFamily="49" charset="-122"/>
              </a:rPr>
              <a:t>)</a:t>
            </a:r>
          </a:p>
          <a:p>
            <a:pPr lvl="1">
              <a:lnSpc>
                <a:spcPct val="130000"/>
              </a:lnSpc>
              <a:spcAft>
                <a:spcPct val="0"/>
              </a:spcAft>
            </a:pPr>
            <a:r>
              <a:rPr lang="zh-CN" altLang="en-US" sz="1800" dirty="0">
                <a:solidFill>
                  <a:srgbClr val="7030A0"/>
                </a:solidFill>
              </a:rPr>
              <a:t>小脚丫</a:t>
            </a:r>
            <a:r>
              <a:rPr lang="en-US" altLang="zh-CN" sz="1800" dirty="0">
                <a:solidFill>
                  <a:srgbClr val="7030A0"/>
                </a:solidFill>
              </a:rPr>
              <a:t>02SCM</a:t>
            </a:r>
            <a:r>
              <a:rPr lang="zh-CN" altLang="en-US" sz="1800" dirty="0">
                <a:solidFill>
                  <a:srgbClr val="7030A0"/>
                </a:solidFill>
              </a:rPr>
              <a:t>款，</a:t>
            </a:r>
            <a:r>
              <a:rPr lang="en-US" altLang="zh-CN" sz="1800" dirty="0">
                <a:solidFill>
                  <a:srgbClr val="7030A0"/>
                </a:solidFill>
              </a:rPr>
              <a:t>2k</a:t>
            </a:r>
            <a:r>
              <a:rPr lang="zh-CN" altLang="en-US" sz="1800" dirty="0">
                <a:solidFill>
                  <a:srgbClr val="7030A0"/>
                </a:solidFill>
              </a:rPr>
              <a:t>单元，售价：</a:t>
            </a:r>
            <a:r>
              <a:rPr lang="en-US" altLang="zh-CN" sz="1800" dirty="0">
                <a:solidFill>
                  <a:srgbClr val="7030A0"/>
                </a:solidFill>
              </a:rPr>
              <a:t>169</a:t>
            </a:r>
            <a:r>
              <a:rPr lang="zh-CN" altLang="en-US" sz="1800" dirty="0">
                <a:solidFill>
                  <a:srgbClr val="7030A0"/>
                </a:solidFill>
              </a:rPr>
              <a:t>元</a:t>
            </a:r>
            <a:endParaRPr lang="en-US" altLang="zh-CN" sz="1800" dirty="0">
              <a:solidFill>
                <a:srgbClr val="7030A0"/>
              </a:solidFill>
            </a:endParaRPr>
          </a:p>
          <a:p>
            <a:pPr lvl="1">
              <a:lnSpc>
                <a:spcPct val="130000"/>
              </a:lnSpc>
              <a:spcAft>
                <a:spcPct val="0"/>
              </a:spcAft>
            </a:pPr>
            <a:r>
              <a:rPr lang="zh-CN" altLang="en-US" sz="1800" dirty="0">
                <a:solidFill>
                  <a:srgbClr val="7030A0"/>
                </a:solidFill>
              </a:rPr>
              <a:t>小脚丫</a:t>
            </a:r>
            <a:r>
              <a:rPr lang="en-US" altLang="zh-CN" sz="1800" dirty="0">
                <a:solidFill>
                  <a:srgbClr val="7030A0"/>
                </a:solidFill>
              </a:rPr>
              <a:t>08SCM</a:t>
            </a:r>
            <a:r>
              <a:rPr lang="zh-CN" altLang="en-US" sz="1800" dirty="0">
                <a:solidFill>
                  <a:srgbClr val="7030A0"/>
                </a:solidFill>
              </a:rPr>
              <a:t>款，</a:t>
            </a:r>
            <a:r>
              <a:rPr lang="en-US" altLang="zh-CN" sz="1800" dirty="0">
                <a:solidFill>
                  <a:srgbClr val="7030A0"/>
                </a:solidFill>
              </a:rPr>
              <a:t>8k</a:t>
            </a:r>
            <a:r>
              <a:rPr lang="zh-CN" altLang="en-US" sz="1800" dirty="0">
                <a:solidFill>
                  <a:srgbClr val="7030A0"/>
                </a:solidFill>
              </a:rPr>
              <a:t>单元，售价：</a:t>
            </a:r>
            <a:r>
              <a:rPr lang="en-US" altLang="zh-CN" sz="1800" dirty="0">
                <a:solidFill>
                  <a:srgbClr val="7030A0"/>
                </a:solidFill>
              </a:rPr>
              <a:t>269</a:t>
            </a:r>
            <a:r>
              <a:rPr lang="zh-CN" altLang="en-US" sz="1800" dirty="0">
                <a:solidFill>
                  <a:srgbClr val="7030A0"/>
                </a:solidFill>
              </a:rPr>
              <a:t>元</a:t>
            </a:r>
          </a:p>
          <a:p>
            <a:pPr lvl="1">
              <a:lnSpc>
                <a:spcPct val="130000"/>
              </a:lnSpc>
              <a:spcAft>
                <a:spcPct val="0"/>
              </a:spcAft>
            </a:pPr>
            <a:r>
              <a:rPr lang="zh-CN" altLang="en-US" sz="1800" dirty="0">
                <a:solidFill>
                  <a:srgbClr val="7030A0"/>
                </a:solidFill>
              </a:rPr>
              <a:t>小脚丫</a:t>
            </a:r>
            <a:r>
              <a:rPr lang="en-US" altLang="zh-CN" sz="1800" dirty="0">
                <a:solidFill>
                  <a:srgbClr val="7030A0"/>
                </a:solidFill>
              </a:rPr>
              <a:t>08SAM</a:t>
            </a:r>
            <a:r>
              <a:rPr lang="zh-CN" altLang="en-US" sz="1800" dirty="0">
                <a:solidFill>
                  <a:srgbClr val="7030A0"/>
                </a:solidFill>
              </a:rPr>
              <a:t>款，</a:t>
            </a:r>
            <a:r>
              <a:rPr lang="en-US" altLang="zh-CN" sz="1800" dirty="0">
                <a:solidFill>
                  <a:srgbClr val="7030A0"/>
                </a:solidFill>
              </a:rPr>
              <a:t>8k</a:t>
            </a:r>
            <a:r>
              <a:rPr lang="zh-CN" altLang="en-US" sz="1800" dirty="0">
                <a:solidFill>
                  <a:srgbClr val="7030A0"/>
                </a:solidFill>
              </a:rPr>
              <a:t>单元，售价：</a:t>
            </a:r>
            <a:r>
              <a:rPr lang="en-US" altLang="zh-CN" sz="1800" dirty="0">
                <a:solidFill>
                  <a:srgbClr val="7030A0"/>
                </a:solidFill>
              </a:rPr>
              <a:t>369</a:t>
            </a:r>
            <a:r>
              <a:rPr lang="zh-CN" altLang="en-US" sz="1800" dirty="0">
                <a:solidFill>
                  <a:srgbClr val="7030A0"/>
                </a:solidFill>
              </a:rPr>
              <a:t>元  </a:t>
            </a:r>
            <a:r>
              <a:rPr lang="en-US" altLang="zh-CN" sz="1800" dirty="0">
                <a:solidFill>
                  <a:srgbClr val="7030A0"/>
                </a:solidFill>
              </a:rPr>
              <a:t>(</a:t>
            </a:r>
            <a:r>
              <a:rPr lang="zh-CN" altLang="en-US" sz="1800" dirty="0">
                <a:solidFill>
                  <a:srgbClr val="7030A0"/>
                </a:solidFill>
              </a:rPr>
              <a:t>这款可实现</a:t>
            </a:r>
            <a:r>
              <a:rPr lang="en-US" altLang="zh-CN" sz="1800" dirty="0">
                <a:solidFill>
                  <a:srgbClr val="7030A0"/>
                </a:solidFill>
              </a:rPr>
              <a:t>51</a:t>
            </a:r>
            <a:r>
              <a:rPr lang="zh-CN" altLang="en-US" sz="1800" dirty="0">
                <a:solidFill>
                  <a:srgbClr val="7030A0"/>
                </a:solidFill>
              </a:rPr>
              <a:t>单片机</a:t>
            </a:r>
            <a:r>
              <a:rPr lang="en-US" altLang="zh-CN" sz="1800" dirty="0">
                <a:solidFill>
                  <a:srgbClr val="7030A0"/>
                </a:solidFill>
              </a:rPr>
              <a:t>)</a:t>
            </a:r>
          </a:p>
          <a:p>
            <a:pPr lvl="1">
              <a:lnSpc>
                <a:spcPct val="130000"/>
              </a:lnSpc>
              <a:spcAft>
                <a:spcPct val="0"/>
              </a:spcAft>
            </a:pPr>
            <a:r>
              <a:rPr lang="zh-CN" altLang="en-US" sz="1800" dirty="0">
                <a:solidFill>
                  <a:srgbClr val="7030A0"/>
                </a:solidFill>
              </a:rPr>
              <a:t>北邮版</a:t>
            </a:r>
            <a:r>
              <a:rPr lang="en-US" altLang="zh-CN" sz="1800" dirty="0">
                <a:solidFill>
                  <a:srgbClr val="7030A0"/>
                </a:solidFill>
              </a:rPr>
              <a:t>EP4CE6</a:t>
            </a:r>
            <a:r>
              <a:rPr lang="zh-CN" altLang="en-US" sz="1800" dirty="0">
                <a:solidFill>
                  <a:srgbClr val="7030A0"/>
                </a:solidFill>
              </a:rPr>
              <a:t>款，</a:t>
            </a:r>
            <a:r>
              <a:rPr lang="en-US" altLang="zh-CN" sz="1800" dirty="0">
                <a:solidFill>
                  <a:srgbClr val="7030A0"/>
                </a:solidFill>
              </a:rPr>
              <a:t>6k</a:t>
            </a:r>
            <a:r>
              <a:rPr lang="zh-CN" altLang="en-US" sz="1800" dirty="0">
                <a:solidFill>
                  <a:srgbClr val="7030A0"/>
                </a:solidFill>
              </a:rPr>
              <a:t>单元，售价：</a:t>
            </a:r>
            <a:r>
              <a:rPr lang="en-US" altLang="zh-CN" sz="1800" dirty="0">
                <a:solidFill>
                  <a:srgbClr val="7030A0"/>
                </a:solidFill>
              </a:rPr>
              <a:t>189</a:t>
            </a:r>
            <a:r>
              <a:rPr lang="zh-CN" altLang="en-US" sz="1800" dirty="0">
                <a:solidFill>
                  <a:srgbClr val="7030A0"/>
                </a:solidFill>
              </a:rPr>
              <a:t>元</a:t>
            </a:r>
            <a:endParaRPr lang="en-US" altLang="zh-CN" sz="1800" dirty="0">
              <a:solidFill>
                <a:srgbClr val="7030A0"/>
              </a:solidFill>
            </a:endParaRPr>
          </a:p>
          <a:p>
            <a:pPr lvl="1">
              <a:lnSpc>
                <a:spcPct val="130000"/>
              </a:lnSpc>
              <a:spcAft>
                <a:spcPct val="0"/>
              </a:spcAft>
            </a:pPr>
            <a:r>
              <a:rPr lang="zh-CN" altLang="en-US" sz="1800" dirty="0">
                <a:solidFill>
                  <a:srgbClr val="7030A0"/>
                </a:solidFill>
              </a:rPr>
              <a:t>北邮版</a:t>
            </a:r>
            <a:r>
              <a:rPr lang="en-US" altLang="zh-CN" sz="1800" dirty="0">
                <a:solidFill>
                  <a:srgbClr val="7030A0"/>
                </a:solidFill>
              </a:rPr>
              <a:t>EF4CE10</a:t>
            </a:r>
            <a:r>
              <a:rPr lang="zh-CN" altLang="en-US" sz="1800" dirty="0">
                <a:solidFill>
                  <a:srgbClr val="7030A0"/>
                </a:solidFill>
              </a:rPr>
              <a:t>款，</a:t>
            </a:r>
            <a:r>
              <a:rPr lang="en-US" altLang="zh-CN" sz="1800" dirty="0">
                <a:solidFill>
                  <a:srgbClr val="7030A0"/>
                </a:solidFill>
              </a:rPr>
              <a:t>10k</a:t>
            </a:r>
            <a:r>
              <a:rPr lang="zh-CN" altLang="en-US" sz="1800" dirty="0">
                <a:solidFill>
                  <a:srgbClr val="7030A0"/>
                </a:solidFill>
              </a:rPr>
              <a:t>单元，售价：</a:t>
            </a:r>
            <a:r>
              <a:rPr lang="en-US" altLang="zh-CN" sz="1800" dirty="0">
                <a:solidFill>
                  <a:srgbClr val="7030A0"/>
                </a:solidFill>
              </a:rPr>
              <a:t>229</a:t>
            </a:r>
            <a:r>
              <a:rPr lang="zh-CN" altLang="en-US" sz="1800" dirty="0">
                <a:solidFill>
                  <a:srgbClr val="7030A0"/>
                </a:solidFill>
              </a:rPr>
              <a:t>元</a:t>
            </a:r>
          </a:p>
        </p:txBody>
      </p:sp>
    </p:spTree>
    <p:extLst>
      <p:ext uri="{BB962C8B-B14F-4D97-AF65-F5344CB8AC3E}">
        <p14:creationId xmlns:p14="http://schemas.microsoft.com/office/powerpoint/2010/main" val="4239605627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Text Box 10">
            <a:extLst>
              <a:ext uri="{FF2B5EF4-FFF2-40B4-BE49-F238E27FC236}">
                <a16:creationId xmlns:a16="http://schemas.microsoft.com/office/drawing/2014/main" id="{4F2C44C5-990C-A647-BBE2-268C316713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9200" y="1524000"/>
            <a:ext cx="7256463" cy="42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8000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FF3300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rgbClr val="006666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200" b="1"/>
              <a:t>例2</a:t>
            </a:r>
            <a:r>
              <a:rPr lang="en-US" altLang="zh-CN" sz="2200" b="1"/>
              <a:t> </a:t>
            </a:r>
            <a:r>
              <a:rPr lang="zh-CN" altLang="en-US" sz="2200" b="1"/>
              <a:t>化简函数                                                    为最简与或式 </a:t>
            </a:r>
            <a:r>
              <a:rPr lang="en-US" altLang="zh-CN" sz="2200" b="1"/>
              <a:t>.</a:t>
            </a:r>
          </a:p>
        </p:txBody>
      </p:sp>
      <p:sp>
        <p:nvSpPr>
          <p:cNvPr id="109571" name="Rectangle 2">
            <a:extLst>
              <a:ext uri="{FF2B5EF4-FFF2-40B4-BE49-F238E27FC236}">
                <a16:creationId xmlns:a16="http://schemas.microsoft.com/office/drawing/2014/main" id="{D70A11A6-F45D-9A49-905A-2D82616EB96D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zh-CN" altLang="en-US" sz="3200" b="1">
                <a:solidFill>
                  <a:schemeClr val="tx1"/>
                </a:solidFill>
              </a:rPr>
              <a:t>代数化简法－</a:t>
            </a:r>
            <a:r>
              <a:rPr lang="zh-CN" altLang="en-US" sz="2800" b="1">
                <a:solidFill>
                  <a:schemeClr val="tx1"/>
                </a:solidFill>
              </a:rPr>
              <a:t>与或式的化简</a:t>
            </a:r>
          </a:p>
        </p:txBody>
      </p:sp>
      <p:sp>
        <p:nvSpPr>
          <p:cNvPr id="539659" name="Text Box 11">
            <a:extLst>
              <a:ext uri="{FF2B5EF4-FFF2-40B4-BE49-F238E27FC236}">
                <a16:creationId xmlns:a16="http://schemas.microsoft.com/office/drawing/2014/main" id="{7E367C58-88E4-9D44-8FC5-AA0222D4BB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400" y="2362200"/>
            <a:ext cx="746125" cy="42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8000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FF3300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rgbClr val="006666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200" b="1">
                <a:latin typeface="Tahoma" panose="020B0604030504040204" pitchFamily="34" charset="0"/>
              </a:rPr>
              <a:t>解：</a:t>
            </a:r>
          </a:p>
        </p:txBody>
      </p:sp>
      <p:graphicFrame>
        <p:nvGraphicFramePr>
          <p:cNvPr id="109573" name="Object 15">
            <a:extLst>
              <a:ext uri="{FF2B5EF4-FFF2-40B4-BE49-F238E27FC236}">
                <a16:creationId xmlns:a16="http://schemas.microsoft.com/office/drawing/2014/main" id="{84499F6B-23B5-294C-8F08-A9F125F664E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947988" y="1482725"/>
          <a:ext cx="3529012" cy="422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3786" name="公式" r:id="rId4" imgW="41541700" imgH="4978400" progId="Equation.3">
                  <p:embed/>
                </p:oleObj>
              </mc:Choice>
              <mc:Fallback>
                <p:oleObj name="公式" r:id="rId4" imgW="41541700" imgH="4978400" progId="Equation.3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47988" y="1482725"/>
                        <a:ext cx="3529012" cy="422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0690" name="Object 18">
            <a:extLst>
              <a:ext uri="{FF2B5EF4-FFF2-40B4-BE49-F238E27FC236}">
                <a16:creationId xmlns:a16="http://schemas.microsoft.com/office/drawing/2014/main" id="{9CA66520-F5D1-EA4A-A9DB-953F23A3738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905000" y="2352675"/>
          <a:ext cx="4757738" cy="2143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3787" name="公式" r:id="rId6" imgW="50901600" imgH="22821900" progId="Equation.3">
                  <p:embed/>
                </p:oleObj>
              </mc:Choice>
              <mc:Fallback>
                <p:oleObj name="公式" r:id="rId6" imgW="50901600" imgH="22821900" progId="Equation.3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5000" y="2352675"/>
                        <a:ext cx="4757738" cy="2143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9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0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9659" grpId="0" autoUpdateAnimBg="0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Text Box 10">
            <a:extLst>
              <a:ext uri="{FF2B5EF4-FFF2-40B4-BE49-F238E27FC236}">
                <a16:creationId xmlns:a16="http://schemas.microsoft.com/office/drawing/2014/main" id="{9004DE52-535F-7441-B50C-373BBF785B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9200" y="1524000"/>
            <a:ext cx="4186238" cy="42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8000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FF3300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rgbClr val="006666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200" b="1"/>
              <a:t>例3</a:t>
            </a:r>
            <a:r>
              <a:rPr lang="en-US" altLang="zh-CN" sz="2200" b="1"/>
              <a:t> </a:t>
            </a:r>
            <a:r>
              <a:rPr lang="zh-CN" altLang="en-US" sz="2200" b="1"/>
              <a:t>化简下列函数为最简与或式 </a:t>
            </a:r>
            <a:r>
              <a:rPr lang="en-US" altLang="zh-CN" sz="2200" b="1"/>
              <a:t>.</a:t>
            </a:r>
          </a:p>
        </p:txBody>
      </p:sp>
      <p:sp>
        <p:nvSpPr>
          <p:cNvPr id="111619" name="Rectangle 2">
            <a:extLst>
              <a:ext uri="{FF2B5EF4-FFF2-40B4-BE49-F238E27FC236}">
                <a16:creationId xmlns:a16="http://schemas.microsoft.com/office/drawing/2014/main" id="{C9D9D97E-1706-704F-A5EA-4EA579B14D49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zh-CN" altLang="en-US" sz="3200" b="1">
                <a:solidFill>
                  <a:schemeClr val="tx1"/>
                </a:solidFill>
              </a:rPr>
              <a:t>代数化简法－</a:t>
            </a:r>
            <a:r>
              <a:rPr lang="zh-CN" altLang="en-US" sz="2800" b="1">
                <a:solidFill>
                  <a:schemeClr val="tx1"/>
                </a:solidFill>
              </a:rPr>
              <a:t>与或式的化简</a:t>
            </a:r>
          </a:p>
        </p:txBody>
      </p:sp>
      <p:sp>
        <p:nvSpPr>
          <p:cNvPr id="539659" name="Text Box 11">
            <a:extLst>
              <a:ext uri="{FF2B5EF4-FFF2-40B4-BE49-F238E27FC236}">
                <a16:creationId xmlns:a16="http://schemas.microsoft.com/office/drawing/2014/main" id="{5F86154D-DC5B-9043-9FC8-6D8A8A4C3A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400" y="2667000"/>
            <a:ext cx="746125" cy="42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8000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FF3300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rgbClr val="006666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200" b="1">
                <a:latin typeface="Tahoma" panose="020B0604030504040204" pitchFamily="34" charset="0"/>
              </a:rPr>
              <a:t>解：</a:t>
            </a:r>
          </a:p>
        </p:txBody>
      </p:sp>
      <p:graphicFrame>
        <p:nvGraphicFramePr>
          <p:cNvPr id="111621" name="Object 9">
            <a:extLst>
              <a:ext uri="{FF2B5EF4-FFF2-40B4-BE49-F238E27FC236}">
                <a16:creationId xmlns:a16="http://schemas.microsoft.com/office/drawing/2014/main" id="{02C294F9-ADAF-E94A-8BB4-4DACC08C40D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600200" y="1981200"/>
          <a:ext cx="7324725" cy="463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639" name="公式" r:id="rId4" imgW="79286100" imgH="4978400" progId="Equation.3">
                  <p:embed/>
                </p:oleObj>
              </mc:Choice>
              <mc:Fallback>
                <p:oleObj name="公式" r:id="rId4" imgW="79286100" imgH="4978400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0200" y="1981200"/>
                        <a:ext cx="7324725" cy="463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1707" name="Object 11">
            <a:extLst>
              <a:ext uri="{FF2B5EF4-FFF2-40B4-BE49-F238E27FC236}">
                <a16:creationId xmlns:a16="http://schemas.microsoft.com/office/drawing/2014/main" id="{F2C99E60-B362-5A42-99D4-B5E99B04E79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50988" y="3200400"/>
          <a:ext cx="7593012" cy="1062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640" name="公式" r:id="rId6" imgW="84556600" imgH="11696700" progId="Equation.3">
                  <p:embed/>
                </p:oleObj>
              </mc:Choice>
              <mc:Fallback>
                <p:oleObj name="公式" r:id="rId6" imgW="84556600" imgH="11696700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50988" y="3200400"/>
                        <a:ext cx="7593012" cy="1062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1708" name="Object 12">
            <a:extLst>
              <a:ext uri="{FF2B5EF4-FFF2-40B4-BE49-F238E27FC236}">
                <a16:creationId xmlns:a16="http://schemas.microsoft.com/office/drawing/2014/main" id="{ECFD69B0-4905-A744-AE5F-798CA4A48C7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905000" y="4495800"/>
          <a:ext cx="3111500" cy="1038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641" name="公式" r:id="rId8" imgW="31889700" imgH="10528300" progId="Equation.3">
                  <p:embed/>
                </p:oleObj>
              </mc:Choice>
              <mc:Fallback>
                <p:oleObj name="公式" r:id="rId8" imgW="31889700" imgH="10528300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5000" y="4495800"/>
                        <a:ext cx="3111500" cy="1038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9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5417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5417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9659" grpId="0" autoUpdateAnimBg="0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5">
            <a:extLst>
              <a:ext uri="{FF2B5EF4-FFF2-40B4-BE49-F238E27FC236}">
                <a16:creationId xmlns:a16="http://schemas.microsoft.com/office/drawing/2014/main" id="{ACDF22DA-9BDB-614D-884E-30F9FA40AF5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pPr eaLnBrk="1" hangingPunct="1"/>
            <a:r>
              <a:rPr lang="zh-CN" altLang="en-US" sz="3200" b="1">
                <a:solidFill>
                  <a:schemeClr val="tx1"/>
                </a:solidFill>
              </a:rPr>
              <a:t>代数化简法－</a:t>
            </a:r>
            <a:r>
              <a:rPr lang="zh-CN" altLang="en-US" sz="2800" b="1">
                <a:solidFill>
                  <a:schemeClr val="tx1"/>
                </a:solidFill>
              </a:rPr>
              <a:t>或与式的化简</a:t>
            </a:r>
          </a:p>
        </p:txBody>
      </p:sp>
      <p:grpSp>
        <p:nvGrpSpPr>
          <p:cNvPr id="113667" name="Group 26">
            <a:extLst>
              <a:ext uri="{FF2B5EF4-FFF2-40B4-BE49-F238E27FC236}">
                <a16:creationId xmlns:a16="http://schemas.microsoft.com/office/drawing/2014/main" id="{3D18F9D1-2032-2A4D-AE52-7390D1DDBEA8}"/>
              </a:ext>
            </a:extLst>
          </p:cNvPr>
          <p:cNvGrpSpPr>
            <a:grpSpLocks/>
          </p:cNvGrpSpPr>
          <p:nvPr/>
        </p:nvGrpSpPr>
        <p:grpSpPr bwMode="auto">
          <a:xfrm>
            <a:off x="914400" y="2209800"/>
            <a:ext cx="8012113" cy="433388"/>
            <a:chOff x="576" y="1488"/>
            <a:chExt cx="5047" cy="273"/>
          </a:xfrm>
        </p:grpSpPr>
        <p:graphicFrame>
          <p:nvGraphicFramePr>
            <p:cNvPr id="113676" name="Object 27">
              <a:extLst>
                <a:ext uri="{FF2B5EF4-FFF2-40B4-BE49-F238E27FC236}">
                  <a16:creationId xmlns:a16="http://schemas.microsoft.com/office/drawing/2014/main" id="{81DB6E6E-A232-D440-8434-89F6FCAE0698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584" y="1488"/>
            <a:ext cx="2991" cy="27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4825" name="Equation" r:id="rId3" imgW="60858400" imgH="5562600" progId="Equation.3">
                    <p:embed/>
                  </p:oleObj>
                </mc:Choice>
                <mc:Fallback>
                  <p:oleObj name="Equation" r:id="rId3" imgW="60858400" imgH="5562600" progId="Equation.3">
                    <p:embed/>
                    <p:pic>
                      <p:nvPicPr>
                        <p:cNvPr id="0" name="Object 2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84" y="1488"/>
                          <a:ext cx="2991" cy="27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3677" name="Text Box 28">
              <a:extLst>
                <a:ext uri="{FF2B5EF4-FFF2-40B4-BE49-F238E27FC236}">
                  <a16:creationId xmlns:a16="http://schemas.microsoft.com/office/drawing/2014/main" id="{2F7EFFD2-3098-D147-B97A-CFFF64237FA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6" y="1511"/>
              <a:ext cx="5047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8000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FF3300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rgbClr val="006666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zh-CN" altLang="en-US" sz="2000" b="1"/>
                <a:t>例  化简函数                                                                           为最简</a:t>
              </a:r>
              <a:r>
                <a:rPr lang="zh-CN" altLang="en-US" sz="2000" b="1">
                  <a:solidFill>
                    <a:schemeClr val="hlink"/>
                  </a:solidFill>
                </a:rPr>
                <a:t>或与式</a:t>
              </a:r>
              <a:r>
                <a:rPr lang="zh-CN" altLang="en-US" sz="2000" b="1"/>
                <a:t> </a:t>
              </a:r>
              <a:r>
                <a:rPr lang="en-US" altLang="zh-CN" sz="2000" b="1"/>
                <a:t>.</a:t>
              </a:r>
            </a:p>
          </p:txBody>
        </p:sp>
      </p:grpSp>
      <p:sp>
        <p:nvSpPr>
          <p:cNvPr id="113668" name="Text Box 29">
            <a:extLst>
              <a:ext uri="{FF2B5EF4-FFF2-40B4-BE49-F238E27FC236}">
                <a16:creationId xmlns:a16="http://schemas.microsoft.com/office/drawing/2014/main" id="{F8E9A856-BD79-6249-BA77-501DF419A2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1454150"/>
            <a:ext cx="8307388" cy="52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8000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FF3300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rgbClr val="006666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  <a:buFont typeface="Wingdings" pitchFamily="2" charset="2"/>
              <a:buNone/>
            </a:pPr>
            <a:r>
              <a:rPr lang="en-US" altLang="zh-CN" sz="2200" b="1">
                <a:ea typeface="幼圆" pitchFamily="49" charset="-122"/>
              </a:rPr>
              <a:t>(1) </a:t>
            </a:r>
            <a:r>
              <a:rPr lang="zh-CN" altLang="en-US" sz="2200" b="1">
                <a:ea typeface="幼圆" pitchFamily="49" charset="-122"/>
              </a:rPr>
              <a:t>利用</a:t>
            </a:r>
            <a:r>
              <a:rPr lang="zh-CN" altLang="en-US" sz="2200" b="1">
                <a:solidFill>
                  <a:schemeClr val="hlink"/>
                </a:solidFill>
                <a:ea typeface="幼圆" pitchFamily="49" charset="-122"/>
              </a:rPr>
              <a:t>或与式</a:t>
            </a:r>
            <a:r>
              <a:rPr lang="zh-CN" altLang="en-US" sz="2200" b="1">
                <a:ea typeface="幼圆" pitchFamily="49" charset="-122"/>
              </a:rPr>
              <a:t>的公式和定律化简          </a:t>
            </a:r>
            <a:r>
              <a:rPr lang="en-US" altLang="zh-CN" sz="2200" b="1">
                <a:ea typeface="幼圆" pitchFamily="49" charset="-122"/>
              </a:rPr>
              <a:t>(2)</a:t>
            </a:r>
            <a:r>
              <a:rPr lang="en-US" altLang="zh-CN" sz="2200" b="1">
                <a:solidFill>
                  <a:srgbClr val="FF3300"/>
                </a:solidFill>
                <a:ea typeface="幼圆" pitchFamily="49" charset="-122"/>
              </a:rPr>
              <a:t> </a:t>
            </a:r>
            <a:r>
              <a:rPr lang="zh-CN" altLang="en-US" sz="2200" b="1">
                <a:solidFill>
                  <a:srgbClr val="990000"/>
                </a:solidFill>
                <a:ea typeface="幼圆" pitchFamily="49" charset="-122"/>
              </a:rPr>
              <a:t>利用对偶关系   </a:t>
            </a:r>
            <a:r>
              <a:rPr lang="en-US" altLang="zh-CN" sz="2200" b="1">
                <a:solidFill>
                  <a:srgbClr val="990000"/>
                </a:solidFill>
                <a:ea typeface="幼圆" pitchFamily="49" charset="-122"/>
              </a:rPr>
              <a:t>( </a:t>
            </a:r>
            <a:r>
              <a:rPr lang="en-US" altLang="zh-CN" sz="2200" b="1" i="1">
                <a:solidFill>
                  <a:srgbClr val="990000"/>
                </a:solidFill>
                <a:ea typeface="幼圆" pitchFamily="49" charset="-122"/>
              </a:rPr>
              <a:t>F'</a:t>
            </a:r>
            <a:r>
              <a:rPr lang="en-US" altLang="zh-CN" sz="2200" b="1">
                <a:solidFill>
                  <a:srgbClr val="990000"/>
                </a:solidFill>
                <a:ea typeface="幼圆" pitchFamily="49" charset="-122"/>
              </a:rPr>
              <a:t>)</a:t>
            </a:r>
            <a:r>
              <a:rPr lang="en-US" altLang="zh-CN" sz="2200" b="1" i="1">
                <a:solidFill>
                  <a:srgbClr val="990000"/>
                </a:solidFill>
                <a:ea typeface="幼圆" pitchFamily="49" charset="-122"/>
              </a:rPr>
              <a:t>'</a:t>
            </a:r>
            <a:r>
              <a:rPr lang="en-US" altLang="zh-CN" sz="2200" b="1">
                <a:solidFill>
                  <a:srgbClr val="990000"/>
                </a:solidFill>
                <a:ea typeface="幼圆" pitchFamily="49" charset="-122"/>
              </a:rPr>
              <a:t> = </a:t>
            </a:r>
            <a:r>
              <a:rPr lang="en-US" altLang="zh-CN" sz="2200" b="1" i="1">
                <a:solidFill>
                  <a:srgbClr val="990000"/>
                </a:solidFill>
                <a:ea typeface="幼圆" pitchFamily="49" charset="-122"/>
              </a:rPr>
              <a:t>F</a:t>
            </a:r>
          </a:p>
        </p:txBody>
      </p:sp>
      <p:grpSp>
        <p:nvGrpSpPr>
          <p:cNvPr id="3" name="Group 30">
            <a:extLst>
              <a:ext uri="{FF2B5EF4-FFF2-40B4-BE49-F238E27FC236}">
                <a16:creationId xmlns:a16="http://schemas.microsoft.com/office/drawing/2014/main" id="{E23DEEB1-5AA1-8948-8BA2-E63EB63BB7D6}"/>
              </a:ext>
            </a:extLst>
          </p:cNvPr>
          <p:cNvGrpSpPr>
            <a:grpSpLocks/>
          </p:cNvGrpSpPr>
          <p:nvPr/>
        </p:nvGrpSpPr>
        <p:grpSpPr bwMode="auto">
          <a:xfrm>
            <a:off x="1774825" y="5775325"/>
            <a:ext cx="4702175" cy="831850"/>
            <a:chOff x="1118" y="3638"/>
            <a:chExt cx="2770" cy="490"/>
          </a:xfrm>
        </p:grpSpPr>
        <p:sp>
          <p:nvSpPr>
            <p:cNvPr id="113674" name="Text Box 31">
              <a:extLst>
                <a:ext uri="{FF2B5EF4-FFF2-40B4-BE49-F238E27FC236}">
                  <a16:creationId xmlns:a16="http://schemas.microsoft.com/office/drawing/2014/main" id="{A0D729ED-8BF0-7340-A045-E5FCB7B2893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18" y="3638"/>
              <a:ext cx="1529" cy="2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8000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FF3300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rgbClr val="006666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zh-CN" altLang="en-US" sz="2000" b="1">
                  <a:solidFill>
                    <a:schemeClr val="hlink"/>
                  </a:solidFill>
                </a:rPr>
                <a:t>对函数 </a:t>
              </a:r>
              <a:r>
                <a:rPr lang="en-US" altLang="zh-CN" sz="2000" b="1" i="1">
                  <a:solidFill>
                    <a:schemeClr val="hlink"/>
                  </a:solidFill>
                </a:rPr>
                <a:t>F</a:t>
              </a:r>
              <a:r>
                <a:rPr lang="en-US" altLang="zh-CN" sz="2000" b="1">
                  <a:solidFill>
                    <a:schemeClr val="hlink"/>
                  </a:solidFill>
                </a:rPr>
                <a:t> </a:t>
              </a:r>
              <a:r>
                <a:rPr lang="en-US" altLang="zh-CN" sz="2000" b="1">
                  <a:solidFill>
                    <a:schemeClr val="hlink"/>
                  </a:solidFill>
                  <a:cs typeface="Times New Roman" panose="02020603050405020304" pitchFamily="18" charset="0"/>
                </a:rPr>
                <a:t>'</a:t>
              </a:r>
              <a:r>
                <a:rPr lang="zh-CN" altLang="en-US" sz="2000" b="1">
                  <a:solidFill>
                    <a:schemeClr val="hlink"/>
                  </a:solidFill>
                </a:rPr>
                <a:t>再取对偶：</a:t>
              </a:r>
            </a:p>
          </p:txBody>
        </p:sp>
        <p:graphicFrame>
          <p:nvGraphicFramePr>
            <p:cNvPr id="113675" name="Object 32">
              <a:extLst>
                <a:ext uri="{FF2B5EF4-FFF2-40B4-BE49-F238E27FC236}">
                  <a16:creationId xmlns:a16="http://schemas.microsoft.com/office/drawing/2014/main" id="{0017C43C-B86D-D540-8CE1-C7880AD29206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199" y="3855"/>
            <a:ext cx="2689" cy="27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4826" name="Equation" r:id="rId5" imgW="54711600" imgH="5562600" progId="Equation.3">
                    <p:embed/>
                  </p:oleObj>
                </mc:Choice>
                <mc:Fallback>
                  <p:oleObj name="Equation" r:id="rId5" imgW="54711600" imgH="5562600" progId="Equation.3">
                    <p:embed/>
                    <p:pic>
                      <p:nvPicPr>
                        <p:cNvPr id="0" name="Object 3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99" y="3855"/>
                          <a:ext cx="2689" cy="27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13670" name="Text Box 34">
            <a:extLst>
              <a:ext uri="{FF2B5EF4-FFF2-40B4-BE49-F238E27FC236}">
                <a16:creationId xmlns:a16="http://schemas.microsoft.com/office/drawing/2014/main" id="{925F7C1A-5933-7D48-B732-1C74DA9DCC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25563" y="2798763"/>
            <a:ext cx="354806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8000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FF3300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rgbClr val="006666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000" b="1">
                <a:latin typeface="Tahoma" panose="020B0604030504040204" pitchFamily="34" charset="0"/>
              </a:rPr>
              <a:t>解：</a:t>
            </a:r>
            <a:r>
              <a:rPr lang="zh-CN" altLang="en-US" sz="2000" b="1">
                <a:solidFill>
                  <a:schemeClr val="hlink"/>
                </a:solidFill>
              </a:rPr>
              <a:t>对函数 </a:t>
            </a:r>
            <a:r>
              <a:rPr lang="en-US" altLang="zh-CN" sz="2000" b="1" i="1">
                <a:solidFill>
                  <a:schemeClr val="hlink"/>
                </a:solidFill>
              </a:rPr>
              <a:t>F</a:t>
            </a:r>
            <a:r>
              <a:rPr lang="en-US" altLang="zh-CN" sz="2000" b="1">
                <a:solidFill>
                  <a:schemeClr val="hlink"/>
                </a:solidFill>
              </a:rPr>
              <a:t> </a:t>
            </a:r>
            <a:r>
              <a:rPr lang="zh-CN" altLang="en-US" sz="2000" b="1">
                <a:solidFill>
                  <a:schemeClr val="hlink"/>
                </a:solidFill>
              </a:rPr>
              <a:t>取对偶，再化简</a:t>
            </a:r>
          </a:p>
        </p:txBody>
      </p:sp>
      <p:graphicFrame>
        <p:nvGraphicFramePr>
          <p:cNvPr id="113671" name="Object 35">
            <a:extLst>
              <a:ext uri="{FF2B5EF4-FFF2-40B4-BE49-F238E27FC236}">
                <a16:creationId xmlns:a16="http://schemas.microsoft.com/office/drawing/2014/main" id="{2F4C48FB-E936-CF48-BAB0-ECAAF013E54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863725" y="3124200"/>
          <a:ext cx="3548063" cy="423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827" name="公式" r:id="rId7" imgW="41541700" imgH="4978400" progId="Equation.3">
                  <p:embed/>
                </p:oleObj>
              </mc:Choice>
              <mc:Fallback>
                <p:oleObj name="公式" r:id="rId7" imgW="41541700" imgH="4978400" progId="Equation.3">
                  <p:embed/>
                  <p:pic>
                    <p:nvPicPr>
                      <p:cNvPr id="0" name="Object 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63725" y="3124200"/>
                        <a:ext cx="3548063" cy="4238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2756" name="Object 36">
            <a:extLst>
              <a:ext uri="{FF2B5EF4-FFF2-40B4-BE49-F238E27FC236}">
                <a16:creationId xmlns:a16="http://schemas.microsoft.com/office/drawing/2014/main" id="{5F2C8134-3AD2-DA42-B16F-F102B498896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841500" y="3584575"/>
          <a:ext cx="3598863" cy="996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828" name="公式" r:id="rId9" imgW="42125900" imgH="11696700" progId="Equation.3">
                  <p:embed/>
                </p:oleObj>
              </mc:Choice>
              <mc:Fallback>
                <p:oleObj name="公式" r:id="rId9" imgW="42125900" imgH="11696700" progId="Equation.3">
                  <p:embed/>
                  <p:pic>
                    <p:nvPicPr>
                      <p:cNvPr id="0" name="Object 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41500" y="3584575"/>
                        <a:ext cx="3598863" cy="996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2757" name="Object 37">
            <a:extLst>
              <a:ext uri="{FF2B5EF4-FFF2-40B4-BE49-F238E27FC236}">
                <a16:creationId xmlns:a16="http://schemas.microsoft.com/office/drawing/2014/main" id="{B11A362E-933C-2347-BB19-268E5F440E1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871663" y="4572000"/>
          <a:ext cx="2700337" cy="996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829" name="公式" r:id="rId11" imgW="31597600" imgH="11696700" progId="Equation.3">
                  <p:embed/>
                </p:oleObj>
              </mc:Choice>
              <mc:Fallback>
                <p:oleObj name="公式" r:id="rId11" imgW="31597600" imgH="11696700" progId="Equation.3">
                  <p:embed/>
                  <p:pic>
                    <p:nvPicPr>
                      <p:cNvPr id="0" name="Object 3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71663" y="4572000"/>
                        <a:ext cx="2700337" cy="996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2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2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2">
            <a:extLst>
              <a:ext uri="{FF2B5EF4-FFF2-40B4-BE49-F238E27FC236}">
                <a16:creationId xmlns:a16="http://schemas.microsoft.com/office/drawing/2014/main" id="{D0CB93F2-2BC3-5344-947F-6C4EB4754D2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1"/>
              <a:t>1.4.2 </a:t>
            </a:r>
            <a:r>
              <a:rPr lang="zh-CN" altLang="en-US" sz="3200" b="1"/>
              <a:t>卡诺图化简法</a:t>
            </a:r>
          </a:p>
        </p:txBody>
      </p:sp>
      <p:sp>
        <p:nvSpPr>
          <p:cNvPr id="114691" name="Rectangle 3">
            <a:extLst>
              <a:ext uri="{FF2B5EF4-FFF2-40B4-BE49-F238E27FC236}">
                <a16:creationId xmlns:a16="http://schemas.microsoft.com/office/drawing/2014/main" id="{C7D8733C-EE9E-5144-A94E-5F8D1B58FB8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447800"/>
            <a:ext cx="5370512" cy="4800600"/>
          </a:xfrm>
        </p:spPr>
        <p:txBody>
          <a:bodyPr/>
          <a:lstStyle/>
          <a:p>
            <a:pPr eaLnBrk="1" hangingPunct="1"/>
            <a:r>
              <a:rPr lang="zh-CN" altLang="en-US" sz="2800" b="1">
                <a:solidFill>
                  <a:schemeClr val="hlink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卡诺图</a:t>
            </a:r>
            <a:r>
              <a:rPr lang="en-US" altLang="zh-CN" sz="2800" b="1">
                <a:solidFill>
                  <a:schemeClr val="hlink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:</a:t>
            </a:r>
            <a:r>
              <a:rPr lang="en-US" altLang="zh-CN" sz="2400" b="1"/>
              <a:t> </a:t>
            </a:r>
            <a:r>
              <a:rPr lang="zh-CN" altLang="en-US" sz="2400" b="1">
                <a:ea typeface="楷体_GB2312" pitchFamily="49" charset="-122"/>
              </a:rPr>
              <a:t>是真值表的图形表示</a:t>
            </a:r>
          </a:p>
          <a:p>
            <a:pPr lvl="1" eaLnBrk="1" hangingPunct="1"/>
            <a:r>
              <a:rPr lang="zh-CN" altLang="en-US" sz="2400" b="1"/>
              <a:t>将变量分成两组，构成二维表</a:t>
            </a:r>
          </a:p>
          <a:p>
            <a:pPr lvl="1" eaLnBrk="1" hangingPunct="1"/>
            <a:r>
              <a:rPr lang="zh-CN" altLang="en-US" sz="2400" b="1"/>
              <a:t>行列组合排列顺序为</a:t>
            </a:r>
            <a:r>
              <a:rPr lang="zh-CN" altLang="en-US" sz="2400" b="1">
                <a:solidFill>
                  <a:schemeClr val="hlink"/>
                </a:solidFill>
              </a:rPr>
              <a:t>循环码</a:t>
            </a:r>
          </a:p>
          <a:p>
            <a:pPr lvl="1" eaLnBrk="1" hangingPunct="1"/>
            <a:r>
              <a:rPr lang="zh-CN" altLang="en-US" sz="2400" b="1">
                <a:ea typeface="仿宋" panose="02010609060101010101" pitchFamily="49" charset="-122"/>
              </a:rPr>
              <a:t>每个小方格对应真值表中一组输入逻辑变量，在小方格中填入该组输入变量的函数值。</a:t>
            </a:r>
            <a:endParaRPr lang="zh-CN" altLang="en-US" sz="2400" b="1"/>
          </a:p>
          <a:p>
            <a:pPr lvl="1" eaLnBrk="1" hangingPunct="1"/>
            <a:endParaRPr lang="zh-CN" altLang="en-US" sz="2400" b="1"/>
          </a:p>
          <a:p>
            <a:pPr lvl="1" eaLnBrk="1" hangingPunct="1"/>
            <a:r>
              <a:rPr lang="zh-CN" altLang="en-US" sz="2400" b="1"/>
              <a:t>两变量、三变量、四变量卡诺图</a:t>
            </a:r>
          </a:p>
          <a:p>
            <a:pPr lvl="1" eaLnBrk="1" hangingPunct="1"/>
            <a:r>
              <a:rPr lang="zh-CN" altLang="en-US" sz="2400" b="1"/>
              <a:t>五变量卡诺图</a:t>
            </a:r>
          </a:p>
        </p:txBody>
      </p:sp>
      <p:grpSp>
        <p:nvGrpSpPr>
          <p:cNvPr id="114692" name="Group 4">
            <a:extLst>
              <a:ext uri="{FF2B5EF4-FFF2-40B4-BE49-F238E27FC236}">
                <a16:creationId xmlns:a16="http://schemas.microsoft.com/office/drawing/2014/main" id="{F87189C5-6D71-8541-B0CF-620CB8BED8D8}"/>
              </a:ext>
            </a:extLst>
          </p:cNvPr>
          <p:cNvGrpSpPr>
            <a:grpSpLocks/>
          </p:cNvGrpSpPr>
          <p:nvPr/>
        </p:nvGrpSpPr>
        <p:grpSpPr bwMode="auto">
          <a:xfrm>
            <a:off x="6629400" y="1447800"/>
            <a:ext cx="2286000" cy="4843463"/>
            <a:chOff x="4176" y="912"/>
            <a:chExt cx="1392" cy="3051"/>
          </a:xfrm>
        </p:grpSpPr>
        <p:pic>
          <p:nvPicPr>
            <p:cNvPr id="114693" name="Picture 5">
              <a:extLst>
                <a:ext uri="{FF2B5EF4-FFF2-40B4-BE49-F238E27FC236}">
                  <a16:creationId xmlns:a16="http://schemas.microsoft.com/office/drawing/2014/main" id="{D6EDF19C-5384-BF4C-98B2-980FA8D96C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24" y="912"/>
              <a:ext cx="1221" cy="16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4694" name="Picture 6">
              <a:extLst>
                <a:ext uri="{FF2B5EF4-FFF2-40B4-BE49-F238E27FC236}">
                  <a16:creationId xmlns:a16="http://schemas.microsoft.com/office/drawing/2014/main" id="{DA8E0E4A-6DB7-4A4B-80CB-48F35693D6C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76" y="3264"/>
              <a:ext cx="1392" cy="6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4695" name="AutoShape 7">
              <a:extLst>
                <a:ext uri="{FF2B5EF4-FFF2-40B4-BE49-F238E27FC236}">
                  <a16:creationId xmlns:a16="http://schemas.microsoft.com/office/drawing/2014/main" id="{F140E4BF-08A1-E34F-8543-B95AA2E48F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48" y="2640"/>
              <a:ext cx="192" cy="576"/>
            </a:xfrm>
            <a:prstGeom prst="downArrow">
              <a:avLst>
                <a:gd name="adj1" fmla="val 50000"/>
                <a:gd name="adj2" fmla="val 75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8000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FF3300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rgbClr val="006666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endParaRPr lang="zh-CN" altLang="en-US" sz="2400">
                <a:latin typeface="Tahoma" panose="020B0604030504040204" pitchFamily="34" charset="0"/>
              </a:endParaRPr>
            </a:p>
          </p:txBody>
        </p:sp>
      </p:grpSp>
    </p:spTree>
  </p:cSld>
  <p:clrMapOvr>
    <a:masterClrMapping/>
  </p:clrMapOvr>
  <p:transition>
    <p:random/>
  </p:transition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2">
            <a:extLst>
              <a:ext uri="{FF2B5EF4-FFF2-40B4-BE49-F238E27FC236}">
                <a16:creationId xmlns:a16="http://schemas.microsoft.com/office/drawing/2014/main" id="{2E371A29-654C-8E46-96E4-25D045A1F50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1">
                <a:solidFill>
                  <a:schemeClr val="tx1"/>
                </a:solidFill>
              </a:rPr>
              <a:t>1. </a:t>
            </a:r>
            <a:r>
              <a:rPr lang="zh-CN" altLang="en-US" sz="3200" b="1">
                <a:solidFill>
                  <a:schemeClr val="tx1"/>
                </a:solidFill>
              </a:rPr>
              <a:t>卡诺图的构成</a:t>
            </a:r>
            <a:endParaRPr lang="en-US" altLang="zh-CN" sz="3200" b="1">
              <a:solidFill>
                <a:schemeClr val="tx1"/>
              </a:solidFill>
            </a:endParaRP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F709E067-FDB4-294B-99F2-C91F48322337}"/>
              </a:ext>
            </a:extLst>
          </p:cNvPr>
          <p:cNvGraphicFramePr>
            <a:graphicFrameLocks noGrp="1"/>
          </p:cNvGraphicFramePr>
          <p:nvPr/>
        </p:nvGraphicFramePr>
        <p:xfrm>
          <a:off x="755650" y="2295525"/>
          <a:ext cx="3328988" cy="1009650"/>
        </p:xfrm>
        <a:graphic>
          <a:graphicData uri="http://schemas.openxmlformats.org/drawingml/2006/table">
            <a:tbl>
              <a:tblPr/>
              <a:tblGrid>
                <a:gridCol w="831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34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1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31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04825"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m</a:t>
                      </a:r>
                      <a:r>
                        <a:rPr kumimoji="0" lang="en-US" altLang="zh-CN" sz="24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en-US" sz="2400" b="0" i="0" u="none" strike="noStrike" cap="none" normalizeH="0" baseline="-250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m</a:t>
                      </a:r>
                      <a:r>
                        <a:rPr kumimoji="0" lang="en-US" altLang="zh-CN" sz="24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</a:t>
                      </a:r>
                      <a:endParaRPr kumimoji="0" lang="zh-CN" altLang="en-US" sz="2400" b="0" i="0" u="none" strike="noStrike" cap="none" normalizeH="0" baseline="-250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m</a:t>
                      </a:r>
                      <a:r>
                        <a:rPr kumimoji="0" lang="en-US" altLang="zh-CN" sz="24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6</a:t>
                      </a:r>
                      <a:endParaRPr kumimoji="0" lang="zh-CN" altLang="en-US" sz="2400" b="0" i="0" u="none" strike="noStrike" cap="none" normalizeH="0" baseline="-250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m</a:t>
                      </a:r>
                      <a:r>
                        <a:rPr kumimoji="0" lang="en-US" altLang="zh-CN" sz="24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4</a:t>
                      </a:r>
                      <a:endParaRPr kumimoji="0" lang="zh-CN" altLang="en-US" sz="2400" b="0" i="0" u="none" strike="noStrike" cap="none" normalizeH="0" baseline="-250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4825"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m</a:t>
                      </a:r>
                      <a:r>
                        <a:rPr kumimoji="0" lang="en-US" altLang="zh-CN" sz="24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en-US" sz="2400" b="0" i="0" u="none" strike="noStrike" cap="none" normalizeH="0" baseline="-250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m</a:t>
                      </a:r>
                      <a:r>
                        <a:rPr kumimoji="0" lang="en-US" altLang="zh-CN" sz="24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</a:t>
                      </a:r>
                      <a:endParaRPr kumimoji="0" lang="zh-CN" altLang="en-US" sz="2400" b="0" i="0" u="none" strike="noStrike" cap="none" normalizeH="0" baseline="-250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m</a:t>
                      </a:r>
                      <a:r>
                        <a:rPr kumimoji="0" lang="en-US" altLang="zh-CN" sz="24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7</a:t>
                      </a:r>
                      <a:endParaRPr kumimoji="0" lang="zh-CN" altLang="en-US" sz="2400" b="0" i="0" u="none" strike="noStrike" cap="none" normalizeH="0" baseline="-250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m</a:t>
                      </a:r>
                      <a:r>
                        <a:rPr kumimoji="0" lang="en-US" altLang="zh-CN" sz="24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5</a:t>
                      </a:r>
                      <a:endParaRPr kumimoji="0" lang="zh-CN" altLang="en-US" sz="2400" b="0" i="0" u="none" strike="noStrike" cap="none" normalizeH="0" baseline="-250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40429" name="Group 141">
            <a:extLst>
              <a:ext uri="{FF2B5EF4-FFF2-40B4-BE49-F238E27FC236}">
                <a16:creationId xmlns:a16="http://schemas.microsoft.com/office/drawing/2014/main" id="{AEF41EEE-EDAA-394B-AA1B-EDC6E1A606A5}"/>
              </a:ext>
            </a:extLst>
          </p:cNvPr>
          <p:cNvGraphicFramePr>
            <a:graphicFrameLocks noGrp="1"/>
          </p:cNvGraphicFramePr>
          <p:nvPr/>
        </p:nvGraphicFramePr>
        <p:xfrm>
          <a:off x="755650" y="1831975"/>
          <a:ext cx="3328988" cy="457200"/>
        </p:xfrm>
        <a:graphic>
          <a:graphicData uri="http://schemas.openxmlformats.org/drawingml/2006/table">
            <a:tbl>
              <a:tblPr/>
              <a:tblGrid>
                <a:gridCol w="831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34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1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31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1475"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00</a:t>
                      </a:r>
                      <a:endParaRPr kumimoji="0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01</a:t>
                      </a:r>
                      <a:endParaRPr kumimoji="0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11</a:t>
                      </a:r>
                      <a:endParaRPr kumimoji="0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10</a:t>
                      </a:r>
                      <a:endParaRPr kumimoji="0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42C6EF45-4A08-C14B-9D3B-AFB0D62232C5}"/>
              </a:ext>
            </a:extLst>
          </p:cNvPr>
          <p:cNvGraphicFramePr>
            <a:graphicFrameLocks noGrp="1"/>
          </p:cNvGraphicFramePr>
          <p:nvPr/>
        </p:nvGraphicFramePr>
        <p:xfrm>
          <a:off x="339725" y="2301875"/>
          <a:ext cx="415925" cy="10033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5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01650"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0</a:t>
                      </a:r>
                      <a:endParaRPr lang="zh-CN" altLang="en-US" sz="2400" dirty="0"/>
                    </a:p>
                  </a:txBody>
                  <a:tcPr marL="91627" marR="91627" marT="45770" marB="4577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1650"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1</a:t>
                      </a:r>
                      <a:endParaRPr lang="zh-CN" altLang="en-US" sz="2400" dirty="0"/>
                    </a:p>
                  </a:txBody>
                  <a:tcPr marL="91627" marR="91627" marT="45770" marB="4577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115740" name="直接连接符 5">
            <a:extLst>
              <a:ext uri="{FF2B5EF4-FFF2-40B4-BE49-F238E27FC236}">
                <a16:creationId xmlns:a16="http://schemas.microsoft.com/office/drawing/2014/main" id="{22362426-C6CB-8042-AAFD-7C7EA626D9B4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339725" y="1924050"/>
            <a:ext cx="415925" cy="365125"/>
          </a:xfrm>
          <a:prstGeom prst="line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15741" name="文本框 6">
            <a:extLst>
              <a:ext uri="{FF2B5EF4-FFF2-40B4-BE49-F238E27FC236}">
                <a16:creationId xmlns:a16="http://schemas.microsoft.com/office/drawing/2014/main" id="{CEFA7E57-9DD5-344B-BB12-6A904A6ABD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938" y="1685925"/>
            <a:ext cx="5556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8000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FF3300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rgbClr val="006666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400" i="1"/>
              <a:t>AB</a:t>
            </a:r>
            <a:endParaRPr lang="zh-CN" altLang="en-US" sz="2400" i="1"/>
          </a:p>
        </p:txBody>
      </p:sp>
      <p:sp>
        <p:nvSpPr>
          <p:cNvPr id="115742" name="文本框 11">
            <a:extLst>
              <a:ext uri="{FF2B5EF4-FFF2-40B4-BE49-F238E27FC236}">
                <a16:creationId xmlns:a16="http://schemas.microsoft.com/office/drawing/2014/main" id="{C885E4E4-85BC-A94B-91FF-424996FF60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7325" y="1973263"/>
            <a:ext cx="387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8000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FF3300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rgbClr val="006666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400" i="1"/>
              <a:t>C</a:t>
            </a:r>
            <a:endParaRPr lang="zh-CN" altLang="en-US" sz="2400" i="1"/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A8E105F1-2E5E-874A-BEE2-D58880CE4848}"/>
              </a:ext>
            </a:extLst>
          </p:cNvPr>
          <p:cNvGraphicFramePr>
            <a:graphicFrameLocks noGrp="1"/>
          </p:cNvGraphicFramePr>
          <p:nvPr/>
        </p:nvGraphicFramePr>
        <p:xfrm>
          <a:off x="5156200" y="1831975"/>
          <a:ext cx="3730625" cy="2101852"/>
        </p:xfrm>
        <a:graphic>
          <a:graphicData uri="http://schemas.openxmlformats.org/drawingml/2006/table">
            <a:tbl>
              <a:tblPr/>
              <a:tblGrid>
                <a:gridCol w="933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18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3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3186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25463"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m</a:t>
                      </a:r>
                      <a:r>
                        <a:rPr kumimoji="0" lang="en-US" altLang="zh-CN" sz="24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en-US" sz="2400" b="0" i="0" u="none" strike="noStrike" cap="none" normalizeH="0" baseline="-250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m</a:t>
                      </a:r>
                      <a:r>
                        <a:rPr kumimoji="0" lang="en-US" altLang="zh-CN" sz="24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4</a:t>
                      </a:r>
                      <a:endParaRPr kumimoji="0" lang="zh-CN" altLang="en-US" sz="2400" b="0" i="0" u="none" strike="noStrike" cap="none" normalizeH="0" baseline="-250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m</a:t>
                      </a:r>
                      <a:r>
                        <a:rPr kumimoji="0" lang="en-US" altLang="zh-CN" sz="24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12</a:t>
                      </a:r>
                      <a:endParaRPr kumimoji="0" lang="zh-CN" altLang="en-US" sz="2400" b="0" i="0" u="none" strike="noStrike" cap="none" normalizeH="0" baseline="-250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m</a:t>
                      </a:r>
                      <a:r>
                        <a:rPr kumimoji="0" lang="en-US" altLang="zh-CN" sz="24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8</a:t>
                      </a:r>
                      <a:endParaRPr kumimoji="0" lang="zh-CN" altLang="en-US" sz="2400" b="0" i="0" u="none" strike="noStrike" cap="none" normalizeH="0" baseline="-250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5463"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m</a:t>
                      </a:r>
                      <a:r>
                        <a:rPr kumimoji="0" lang="en-US" altLang="zh-CN" sz="24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en-US" sz="2400" b="0" i="0" u="none" strike="noStrike" cap="none" normalizeH="0" baseline="-250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m</a:t>
                      </a:r>
                      <a:r>
                        <a:rPr kumimoji="0" lang="en-US" altLang="zh-CN" sz="24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5</a:t>
                      </a:r>
                      <a:endParaRPr kumimoji="0" lang="zh-CN" altLang="en-US" sz="2400" b="0" i="0" u="none" strike="noStrike" cap="none" normalizeH="0" baseline="-250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m</a:t>
                      </a:r>
                      <a:r>
                        <a:rPr kumimoji="0" lang="en-US" altLang="zh-CN" sz="24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13</a:t>
                      </a:r>
                      <a:endParaRPr kumimoji="0" lang="zh-CN" altLang="en-US" sz="2400" b="0" i="0" u="none" strike="noStrike" cap="none" normalizeH="0" baseline="-250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m</a:t>
                      </a:r>
                      <a:r>
                        <a:rPr kumimoji="0" lang="en-US" altLang="zh-CN" sz="24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9</a:t>
                      </a:r>
                      <a:endParaRPr kumimoji="0" lang="zh-CN" altLang="en-US" sz="2400" b="0" i="0" u="none" strike="noStrike" cap="none" normalizeH="0" baseline="-250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5463"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m</a:t>
                      </a:r>
                      <a:r>
                        <a:rPr kumimoji="0" lang="en-US" altLang="zh-CN" sz="24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</a:t>
                      </a:r>
                      <a:endParaRPr kumimoji="0" lang="zh-CN" altLang="en-US" sz="2400" b="0" i="0" u="none" strike="noStrike" cap="none" normalizeH="0" baseline="-250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m</a:t>
                      </a:r>
                      <a:r>
                        <a:rPr kumimoji="0" lang="en-US" altLang="zh-CN" sz="24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7</a:t>
                      </a:r>
                      <a:endParaRPr kumimoji="0" lang="zh-CN" altLang="en-US" sz="2400" b="0" i="0" u="none" strike="noStrike" cap="none" normalizeH="0" baseline="-250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m</a:t>
                      </a:r>
                      <a:r>
                        <a:rPr kumimoji="0" lang="en-US" altLang="zh-CN" sz="24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15</a:t>
                      </a:r>
                      <a:endParaRPr kumimoji="0" lang="zh-CN" altLang="en-US" sz="2400" b="0" i="0" u="none" strike="noStrike" cap="none" normalizeH="0" baseline="-250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m</a:t>
                      </a:r>
                      <a:r>
                        <a:rPr kumimoji="0" lang="en-US" altLang="zh-CN" sz="24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11</a:t>
                      </a:r>
                      <a:endParaRPr kumimoji="0" lang="zh-CN" altLang="en-US" sz="2400" b="0" i="0" u="none" strike="noStrike" cap="none" normalizeH="0" baseline="-250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5463"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m</a:t>
                      </a:r>
                      <a:r>
                        <a:rPr kumimoji="0" lang="en-US" altLang="zh-CN" sz="24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</a:t>
                      </a:r>
                      <a:endParaRPr kumimoji="0" lang="zh-CN" altLang="en-US" sz="2400" b="0" i="0" u="none" strike="noStrike" cap="none" normalizeH="0" baseline="-250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m</a:t>
                      </a:r>
                      <a:r>
                        <a:rPr kumimoji="0" lang="en-US" altLang="zh-CN" sz="24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6</a:t>
                      </a:r>
                      <a:endParaRPr kumimoji="0" lang="zh-CN" altLang="en-US" sz="2400" b="0" i="0" u="none" strike="noStrike" cap="none" normalizeH="0" baseline="-250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m</a:t>
                      </a:r>
                      <a:r>
                        <a:rPr kumimoji="0" lang="en-US" altLang="zh-CN" sz="24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14</a:t>
                      </a:r>
                      <a:endParaRPr kumimoji="0" lang="zh-CN" altLang="en-US" sz="2400" b="0" i="0" u="none" strike="noStrike" cap="none" normalizeH="0" baseline="-250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m</a:t>
                      </a:r>
                      <a:r>
                        <a:rPr kumimoji="0" lang="en-US" altLang="zh-CN" sz="24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10</a:t>
                      </a:r>
                      <a:endParaRPr kumimoji="0" lang="zh-CN" altLang="en-US" sz="2400" b="0" i="0" u="none" strike="noStrike" cap="none" normalizeH="0" baseline="-250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40428" name="Group 140">
            <a:extLst>
              <a:ext uri="{FF2B5EF4-FFF2-40B4-BE49-F238E27FC236}">
                <a16:creationId xmlns:a16="http://schemas.microsoft.com/office/drawing/2014/main" id="{38789A98-925E-094C-A2B4-69810E831CB2}"/>
              </a:ext>
            </a:extLst>
          </p:cNvPr>
          <p:cNvGraphicFramePr>
            <a:graphicFrameLocks noGrp="1"/>
          </p:cNvGraphicFramePr>
          <p:nvPr/>
        </p:nvGraphicFramePr>
        <p:xfrm>
          <a:off x="5156200" y="1365250"/>
          <a:ext cx="3730625" cy="457200"/>
        </p:xfrm>
        <a:graphic>
          <a:graphicData uri="http://schemas.openxmlformats.org/drawingml/2006/table">
            <a:tbl>
              <a:tblPr/>
              <a:tblGrid>
                <a:gridCol w="933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18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3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3186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1475"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00</a:t>
                      </a:r>
                      <a:endParaRPr kumimoji="0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01</a:t>
                      </a:r>
                      <a:endParaRPr kumimoji="0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11</a:t>
                      </a:r>
                      <a:endParaRPr kumimoji="0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10</a:t>
                      </a:r>
                      <a:endParaRPr kumimoji="0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115775" name="直接连接符 14">
            <a:extLst>
              <a:ext uri="{FF2B5EF4-FFF2-40B4-BE49-F238E27FC236}">
                <a16:creationId xmlns:a16="http://schemas.microsoft.com/office/drawing/2014/main" id="{DDF92278-75DB-CD43-B35B-6471E35F373A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4730750" y="1458913"/>
            <a:ext cx="414338" cy="365125"/>
          </a:xfrm>
          <a:prstGeom prst="line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15776" name="文本框 15">
            <a:extLst>
              <a:ext uri="{FF2B5EF4-FFF2-40B4-BE49-F238E27FC236}">
                <a16:creationId xmlns:a16="http://schemas.microsoft.com/office/drawing/2014/main" id="{05C6DD23-FD90-3C48-905D-D7CC5F465C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78375" y="1222375"/>
            <a:ext cx="5556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8000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FF3300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rgbClr val="006666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400" i="1"/>
              <a:t>AB</a:t>
            </a:r>
            <a:endParaRPr lang="zh-CN" altLang="en-US" sz="2400" i="1"/>
          </a:p>
        </p:txBody>
      </p:sp>
      <p:sp>
        <p:nvSpPr>
          <p:cNvPr id="115777" name="文本框 16">
            <a:extLst>
              <a:ext uri="{FF2B5EF4-FFF2-40B4-BE49-F238E27FC236}">
                <a16:creationId xmlns:a16="http://schemas.microsoft.com/office/drawing/2014/main" id="{F812E720-4270-554D-B799-BF1573CB36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25950" y="1512888"/>
            <a:ext cx="6080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8000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FF3300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rgbClr val="006666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400" i="1"/>
              <a:t>CD</a:t>
            </a:r>
            <a:endParaRPr lang="zh-CN" altLang="en-US" sz="2400" i="1"/>
          </a:p>
        </p:txBody>
      </p:sp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FF6BB256-1C7B-3B46-9110-56D4A53EE4CA}"/>
              </a:ext>
            </a:extLst>
          </p:cNvPr>
          <p:cNvGraphicFramePr>
            <a:graphicFrameLocks noGrp="1"/>
          </p:cNvGraphicFramePr>
          <p:nvPr/>
        </p:nvGraphicFramePr>
        <p:xfrm>
          <a:off x="4532313" y="1831975"/>
          <a:ext cx="608012" cy="21018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080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25463"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00</a:t>
                      </a:r>
                      <a:endParaRPr lang="zh-CN" altLang="en-US" sz="2400" dirty="0"/>
                    </a:p>
                  </a:txBody>
                  <a:tcPr marL="91401" marR="91401" marT="45721" marB="4572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5463"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01</a:t>
                      </a:r>
                      <a:endParaRPr lang="zh-CN" altLang="en-US" sz="2400" dirty="0"/>
                    </a:p>
                  </a:txBody>
                  <a:tcPr marL="91401" marR="91401" marT="45721" marB="4572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5463"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11</a:t>
                      </a:r>
                      <a:endParaRPr lang="zh-CN" altLang="en-US" sz="2400" dirty="0"/>
                    </a:p>
                  </a:txBody>
                  <a:tcPr marL="91401" marR="91401" marT="45721" marB="4572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5463"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10</a:t>
                      </a:r>
                      <a:endParaRPr lang="zh-CN" altLang="en-US" sz="2400" dirty="0"/>
                    </a:p>
                  </a:txBody>
                  <a:tcPr marL="91401" marR="91401" marT="45721" marB="4572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40427" name="Group 139">
            <a:extLst>
              <a:ext uri="{FF2B5EF4-FFF2-40B4-BE49-F238E27FC236}">
                <a16:creationId xmlns:a16="http://schemas.microsoft.com/office/drawing/2014/main" id="{0D5816A3-431F-9249-BF63-A4C6E321CA72}"/>
              </a:ext>
            </a:extLst>
          </p:cNvPr>
          <p:cNvGraphicFramePr>
            <a:graphicFrameLocks noGrp="1"/>
          </p:cNvGraphicFramePr>
          <p:nvPr/>
        </p:nvGraphicFramePr>
        <p:xfrm>
          <a:off x="1127125" y="4549775"/>
          <a:ext cx="7173913" cy="2012952"/>
        </p:xfrm>
        <a:graphic>
          <a:graphicData uri="http://schemas.openxmlformats.org/drawingml/2006/table">
            <a:tbl>
              <a:tblPr/>
              <a:tblGrid>
                <a:gridCol w="8969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969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9693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953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9693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9693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9693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9693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503238"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m</a:t>
                      </a:r>
                      <a:r>
                        <a:rPr kumimoji="0" lang="en-US" altLang="zh-CN" sz="24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en-US" sz="2400" b="0" i="0" u="none" strike="noStrike" cap="none" normalizeH="0" baseline="-250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m</a:t>
                      </a:r>
                      <a:r>
                        <a:rPr kumimoji="0" lang="en-US" altLang="zh-CN" sz="24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4</a:t>
                      </a:r>
                      <a:endParaRPr kumimoji="0" lang="zh-CN" altLang="en-US" sz="2400" b="0" i="0" u="none" strike="noStrike" cap="none" normalizeH="0" baseline="-250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m</a:t>
                      </a:r>
                      <a:r>
                        <a:rPr kumimoji="0" lang="en-US" altLang="zh-CN" sz="24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12</a:t>
                      </a:r>
                      <a:endParaRPr kumimoji="0" lang="zh-CN" altLang="en-US" sz="2400" b="0" i="0" u="none" strike="noStrike" cap="none" normalizeH="0" baseline="-250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m</a:t>
                      </a:r>
                      <a:r>
                        <a:rPr kumimoji="0" lang="en-US" altLang="zh-CN" sz="24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8</a:t>
                      </a:r>
                      <a:endParaRPr kumimoji="0" lang="zh-CN" altLang="en-US" sz="2400" b="0" i="0" u="none" strike="noStrike" cap="none" normalizeH="0" baseline="-250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m</a:t>
                      </a:r>
                      <a:r>
                        <a:rPr kumimoji="0" lang="en-US" altLang="zh-CN" sz="24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24</a:t>
                      </a:r>
                      <a:endParaRPr kumimoji="0" lang="zh-CN" altLang="en-US" sz="2400" b="0" i="0" u="none" strike="noStrike" cap="none" normalizeH="0" baseline="-250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m</a:t>
                      </a:r>
                      <a:r>
                        <a:rPr kumimoji="0" lang="en-US" altLang="zh-CN" sz="24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28</a:t>
                      </a:r>
                      <a:endParaRPr kumimoji="0" lang="zh-CN" altLang="en-US" sz="2400" b="0" i="0" u="none" strike="noStrike" cap="none" normalizeH="0" baseline="-250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m</a:t>
                      </a:r>
                      <a:r>
                        <a:rPr kumimoji="0" lang="en-US" altLang="zh-CN" sz="24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20</a:t>
                      </a:r>
                      <a:endParaRPr kumimoji="0" lang="zh-CN" altLang="en-US" sz="2400" b="0" i="0" u="none" strike="noStrike" cap="none" normalizeH="0" baseline="-250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m</a:t>
                      </a:r>
                      <a:r>
                        <a:rPr kumimoji="0" lang="en-US" altLang="zh-CN" sz="24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16</a:t>
                      </a:r>
                      <a:endParaRPr kumimoji="0" lang="zh-CN" altLang="en-US" sz="2400" b="0" i="0" u="none" strike="noStrike" cap="none" normalizeH="0" baseline="-250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3238"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m</a:t>
                      </a:r>
                      <a:r>
                        <a:rPr kumimoji="0" lang="en-US" altLang="zh-CN" sz="24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en-US" sz="2400" b="0" i="0" u="none" strike="noStrike" cap="none" normalizeH="0" baseline="-250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m</a:t>
                      </a:r>
                      <a:r>
                        <a:rPr kumimoji="0" lang="en-US" altLang="zh-CN" sz="24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5</a:t>
                      </a:r>
                      <a:endParaRPr kumimoji="0" lang="zh-CN" altLang="en-US" sz="2400" b="0" i="0" u="none" strike="noStrike" cap="none" normalizeH="0" baseline="-250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m</a:t>
                      </a:r>
                      <a:r>
                        <a:rPr kumimoji="0" lang="en-US" altLang="zh-CN" sz="24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13</a:t>
                      </a:r>
                      <a:endParaRPr kumimoji="0" lang="zh-CN" altLang="en-US" sz="2400" b="0" i="0" u="none" strike="noStrike" cap="none" normalizeH="0" baseline="-250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m</a:t>
                      </a:r>
                      <a:r>
                        <a:rPr kumimoji="0" lang="en-US" altLang="zh-CN" sz="24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9</a:t>
                      </a:r>
                      <a:endParaRPr kumimoji="0" lang="zh-CN" altLang="en-US" sz="2400" b="0" i="0" u="none" strike="noStrike" cap="none" normalizeH="0" baseline="-250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m</a:t>
                      </a:r>
                      <a:r>
                        <a:rPr kumimoji="0" lang="en-US" altLang="zh-CN" sz="24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25</a:t>
                      </a:r>
                      <a:endParaRPr kumimoji="0" lang="zh-CN" altLang="en-US" sz="2400" b="0" i="0" u="none" strike="noStrike" cap="none" normalizeH="0" baseline="-250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m</a:t>
                      </a:r>
                      <a:r>
                        <a:rPr kumimoji="0" lang="en-US" altLang="zh-CN" sz="24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29</a:t>
                      </a:r>
                      <a:endParaRPr kumimoji="0" lang="zh-CN" altLang="en-US" sz="2400" b="0" i="0" u="none" strike="noStrike" cap="none" normalizeH="0" baseline="-250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m</a:t>
                      </a:r>
                      <a:r>
                        <a:rPr kumimoji="0" lang="en-US" altLang="zh-CN" sz="24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21</a:t>
                      </a:r>
                      <a:endParaRPr kumimoji="0" lang="zh-CN" altLang="en-US" sz="2400" b="0" i="0" u="none" strike="noStrike" cap="none" normalizeH="0" baseline="-250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m</a:t>
                      </a:r>
                      <a:r>
                        <a:rPr kumimoji="0" lang="en-US" altLang="zh-CN" sz="24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17</a:t>
                      </a:r>
                      <a:endParaRPr kumimoji="0" lang="zh-CN" altLang="en-US" sz="2400" b="0" i="0" u="none" strike="noStrike" cap="none" normalizeH="0" baseline="-250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3238"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m</a:t>
                      </a:r>
                      <a:r>
                        <a:rPr kumimoji="0" lang="en-US" altLang="zh-CN" sz="24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</a:t>
                      </a:r>
                      <a:endParaRPr kumimoji="0" lang="zh-CN" altLang="en-US" sz="2400" b="0" i="0" u="none" strike="noStrike" cap="none" normalizeH="0" baseline="-250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m</a:t>
                      </a:r>
                      <a:r>
                        <a:rPr kumimoji="0" lang="en-US" altLang="zh-CN" sz="24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7</a:t>
                      </a:r>
                      <a:endParaRPr kumimoji="0" lang="zh-CN" altLang="en-US" sz="2400" b="0" i="0" u="none" strike="noStrike" cap="none" normalizeH="0" baseline="-250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m</a:t>
                      </a:r>
                      <a:r>
                        <a:rPr kumimoji="0" lang="en-US" altLang="zh-CN" sz="24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15</a:t>
                      </a:r>
                      <a:endParaRPr kumimoji="0" lang="zh-CN" altLang="en-US" sz="2400" b="0" i="0" u="none" strike="noStrike" cap="none" normalizeH="0" baseline="-250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m</a:t>
                      </a:r>
                      <a:r>
                        <a:rPr kumimoji="0" lang="en-US" altLang="zh-CN" sz="24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11</a:t>
                      </a:r>
                      <a:endParaRPr kumimoji="0" lang="zh-CN" altLang="en-US" sz="2400" b="0" i="0" u="none" strike="noStrike" cap="none" normalizeH="0" baseline="-250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m</a:t>
                      </a:r>
                      <a:r>
                        <a:rPr kumimoji="0" lang="en-US" altLang="zh-CN" sz="24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27</a:t>
                      </a:r>
                      <a:endParaRPr kumimoji="0" lang="zh-CN" altLang="en-US" sz="2400" b="0" i="0" u="none" strike="noStrike" cap="none" normalizeH="0" baseline="-250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m</a:t>
                      </a:r>
                      <a:r>
                        <a:rPr kumimoji="0" lang="en-US" altLang="zh-CN" sz="24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31</a:t>
                      </a:r>
                      <a:endParaRPr kumimoji="0" lang="zh-CN" altLang="en-US" sz="2400" b="0" i="0" u="none" strike="noStrike" cap="none" normalizeH="0" baseline="-250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m</a:t>
                      </a:r>
                      <a:r>
                        <a:rPr kumimoji="0" lang="en-US" altLang="zh-CN" sz="24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23</a:t>
                      </a:r>
                      <a:endParaRPr kumimoji="0" lang="zh-CN" altLang="en-US" sz="2400" b="0" i="0" u="none" strike="noStrike" cap="none" normalizeH="0" baseline="-250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m</a:t>
                      </a:r>
                      <a:r>
                        <a:rPr kumimoji="0" lang="en-US" altLang="zh-CN" sz="24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19</a:t>
                      </a:r>
                      <a:endParaRPr kumimoji="0" lang="zh-CN" altLang="en-US" sz="2400" b="0" i="0" u="none" strike="noStrike" cap="none" normalizeH="0" baseline="-250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3238"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m</a:t>
                      </a:r>
                      <a:r>
                        <a:rPr kumimoji="0" lang="en-US" altLang="zh-CN" sz="24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</a:t>
                      </a:r>
                      <a:endParaRPr kumimoji="0" lang="zh-CN" altLang="en-US" sz="2400" b="0" i="0" u="none" strike="noStrike" cap="none" normalizeH="0" baseline="-250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m</a:t>
                      </a:r>
                      <a:r>
                        <a:rPr kumimoji="0" lang="en-US" altLang="zh-CN" sz="24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6</a:t>
                      </a:r>
                      <a:endParaRPr kumimoji="0" lang="zh-CN" altLang="en-US" sz="2400" b="0" i="0" u="none" strike="noStrike" cap="none" normalizeH="0" baseline="-250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m</a:t>
                      </a:r>
                      <a:r>
                        <a:rPr kumimoji="0" lang="en-US" altLang="zh-CN" sz="24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14</a:t>
                      </a:r>
                      <a:endParaRPr kumimoji="0" lang="zh-CN" altLang="en-US" sz="2400" b="0" i="0" u="none" strike="noStrike" cap="none" normalizeH="0" baseline="-250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m</a:t>
                      </a:r>
                      <a:r>
                        <a:rPr kumimoji="0" lang="en-US" altLang="zh-CN" sz="24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10</a:t>
                      </a:r>
                      <a:endParaRPr kumimoji="0" lang="zh-CN" altLang="en-US" sz="2400" b="0" i="0" u="none" strike="noStrike" cap="none" normalizeH="0" baseline="-250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m</a:t>
                      </a:r>
                      <a:r>
                        <a:rPr kumimoji="0" lang="en-US" altLang="zh-CN" sz="24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26</a:t>
                      </a:r>
                      <a:endParaRPr kumimoji="0" lang="zh-CN" altLang="en-US" sz="2400" b="0" i="0" u="none" strike="noStrike" cap="none" normalizeH="0" baseline="-250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m</a:t>
                      </a:r>
                      <a:r>
                        <a:rPr kumimoji="0" lang="en-US" altLang="zh-CN" sz="24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30</a:t>
                      </a:r>
                      <a:endParaRPr kumimoji="0" lang="zh-CN" altLang="en-US" sz="2400" b="0" i="0" u="none" strike="noStrike" cap="none" normalizeH="0" baseline="-250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m</a:t>
                      </a:r>
                      <a:r>
                        <a:rPr kumimoji="0" lang="en-US" altLang="zh-CN" sz="24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22</a:t>
                      </a:r>
                      <a:endParaRPr kumimoji="0" lang="zh-CN" altLang="en-US" sz="2400" b="0" i="0" u="none" strike="noStrike" cap="none" normalizeH="0" baseline="-250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m</a:t>
                      </a:r>
                      <a:r>
                        <a:rPr kumimoji="0" lang="en-US" altLang="zh-CN" sz="24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18</a:t>
                      </a:r>
                      <a:endParaRPr kumimoji="0" lang="zh-CN" altLang="en-US" sz="2400" b="0" i="0" u="none" strike="noStrike" cap="none" normalizeH="0" baseline="-250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40426" name="Group 138">
            <a:extLst>
              <a:ext uri="{FF2B5EF4-FFF2-40B4-BE49-F238E27FC236}">
                <a16:creationId xmlns:a16="http://schemas.microsoft.com/office/drawing/2014/main" id="{6FEBA325-038A-0649-9297-AA13999DF0B2}"/>
              </a:ext>
            </a:extLst>
          </p:cNvPr>
          <p:cNvGraphicFramePr>
            <a:graphicFrameLocks noGrp="1"/>
          </p:cNvGraphicFramePr>
          <p:nvPr/>
        </p:nvGraphicFramePr>
        <p:xfrm>
          <a:off x="1128713" y="4094163"/>
          <a:ext cx="7172325" cy="457200"/>
        </p:xfrm>
        <a:graphic>
          <a:graphicData uri="http://schemas.openxmlformats.org/drawingml/2006/table">
            <a:tbl>
              <a:tblPr/>
              <a:tblGrid>
                <a:gridCol w="895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969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9693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969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9693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953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9693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9693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455613"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000</a:t>
                      </a:r>
                      <a:endParaRPr kumimoji="0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001</a:t>
                      </a:r>
                      <a:endParaRPr kumimoji="0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011</a:t>
                      </a:r>
                      <a:endParaRPr kumimoji="0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010</a:t>
                      </a:r>
                      <a:endParaRPr kumimoji="0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110</a:t>
                      </a:r>
                      <a:endParaRPr kumimoji="0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111</a:t>
                      </a:r>
                      <a:endParaRPr kumimoji="0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101</a:t>
                      </a:r>
                      <a:endParaRPr kumimoji="0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100</a:t>
                      </a:r>
                      <a:endParaRPr kumimoji="0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115839" name="直接连接符 20">
            <a:extLst>
              <a:ext uri="{FF2B5EF4-FFF2-40B4-BE49-F238E27FC236}">
                <a16:creationId xmlns:a16="http://schemas.microsoft.com/office/drawing/2014/main" id="{44474500-6BE6-774A-AB25-5013F753DD73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533400" y="4038600"/>
            <a:ext cx="568325" cy="515938"/>
          </a:xfrm>
          <a:prstGeom prst="line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15840" name="文本框 21">
            <a:extLst>
              <a:ext uri="{FF2B5EF4-FFF2-40B4-BE49-F238E27FC236}">
                <a16:creationId xmlns:a16="http://schemas.microsoft.com/office/drawing/2014/main" id="{28FB9429-9885-364F-935F-E3E3A2104D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3810000"/>
            <a:ext cx="7588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8000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FF3300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rgbClr val="006666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400" i="1"/>
              <a:t>ABC</a:t>
            </a:r>
            <a:endParaRPr lang="zh-CN" altLang="en-US" sz="2400" i="1"/>
          </a:p>
        </p:txBody>
      </p:sp>
      <p:sp>
        <p:nvSpPr>
          <p:cNvPr id="115841" name="文本框 22">
            <a:extLst>
              <a:ext uri="{FF2B5EF4-FFF2-40B4-BE49-F238E27FC236}">
                <a16:creationId xmlns:a16="http://schemas.microsoft.com/office/drawing/2014/main" id="{428765F0-90FD-564A-AC2B-420C3F74B2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938" y="4221163"/>
            <a:ext cx="590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8000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FF3300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rgbClr val="006666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400" i="1"/>
              <a:t>DE</a:t>
            </a:r>
            <a:endParaRPr lang="zh-CN" altLang="en-US" sz="2400" i="1"/>
          </a:p>
        </p:txBody>
      </p:sp>
      <p:graphicFrame>
        <p:nvGraphicFramePr>
          <p:cNvPr id="13" name="表格 12">
            <a:extLst>
              <a:ext uri="{FF2B5EF4-FFF2-40B4-BE49-F238E27FC236}">
                <a16:creationId xmlns:a16="http://schemas.microsoft.com/office/drawing/2014/main" id="{C750BB2C-8A5B-204A-A56A-BD6A3DC769AA}"/>
              </a:ext>
            </a:extLst>
          </p:cNvPr>
          <p:cNvGraphicFramePr>
            <a:graphicFrameLocks noGrp="1"/>
          </p:cNvGraphicFramePr>
          <p:nvPr/>
        </p:nvGraphicFramePr>
        <p:xfrm>
          <a:off x="454025" y="4554538"/>
          <a:ext cx="671513" cy="2006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715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01650"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00</a:t>
                      </a:r>
                      <a:endParaRPr lang="zh-CN" altLang="en-US" sz="2400" dirty="0"/>
                    </a:p>
                  </a:txBody>
                  <a:tcPr marL="91410" marR="91410" marT="45740" marB="457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1650"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01</a:t>
                      </a:r>
                      <a:endParaRPr lang="zh-CN" altLang="en-US" sz="2400" dirty="0"/>
                    </a:p>
                  </a:txBody>
                  <a:tcPr marL="91410" marR="91410" marT="45740" marB="457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1650"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11</a:t>
                      </a:r>
                      <a:endParaRPr lang="zh-CN" altLang="en-US" sz="2400" dirty="0"/>
                    </a:p>
                  </a:txBody>
                  <a:tcPr marL="91410" marR="91410" marT="45740" marB="457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1650"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10</a:t>
                      </a:r>
                      <a:endParaRPr lang="zh-CN" altLang="en-US" sz="2400" dirty="0"/>
                    </a:p>
                  </a:txBody>
                  <a:tcPr marL="91410" marR="91410" marT="45740" marB="457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2">
            <a:extLst>
              <a:ext uri="{FF2B5EF4-FFF2-40B4-BE49-F238E27FC236}">
                <a16:creationId xmlns:a16="http://schemas.microsoft.com/office/drawing/2014/main" id="{B5FA4022-FF74-5F41-9125-AD9BF8D301D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1">
                <a:solidFill>
                  <a:schemeClr val="tx1"/>
                </a:solidFill>
              </a:rPr>
              <a:t>2. </a:t>
            </a:r>
            <a:r>
              <a:rPr lang="zh-CN" altLang="en-US" sz="3200" b="1">
                <a:solidFill>
                  <a:schemeClr val="tx1"/>
                </a:solidFill>
              </a:rPr>
              <a:t>逻辑函数的卡诺图表示法</a:t>
            </a:r>
          </a:p>
        </p:txBody>
      </p:sp>
      <p:sp>
        <p:nvSpPr>
          <p:cNvPr id="116739" name="AutoShape 3">
            <a:extLst>
              <a:ext uri="{FF2B5EF4-FFF2-40B4-BE49-F238E27FC236}">
                <a16:creationId xmlns:a16="http://schemas.microsoft.com/office/drawing/2014/main" id="{A27DBC20-2CA7-5243-95B9-F1C5D95301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2133600"/>
            <a:ext cx="1371600" cy="762000"/>
          </a:xfrm>
          <a:prstGeom prst="flowChartProcess">
            <a:avLst/>
          </a:prstGeom>
          <a:solidFill>
            <a:schemeClr val="tx2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8000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FF3300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rgbClr val="006666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200" b="1">
                <a:solidFill>
                  <a:schemeClr val="bg1"/>
                </a:solidFill>
                <a:latin typeface="Tahoma" panose="020B0604030504040204" pitchFamily="34" charset="0"/>
              </a:rPr>
              <a:t>真值表</a:t>
            </a:r>
          </a:p>
        </p:txBody>
      </p:sp>
      <p:grpSp>
        <p:nvGrpSpPr>
          <p:cNvPr id="116740" name="Group 4">
            <a:extLst>
              <a:ext uri="{FF2B5EF4-FFF2-40B4-BE49-F238E27FC236}">
                <a16:creationId xmlns:a16="http://schemas.microsoft.com/office/drawing/2014/main" id="{9D34D79F-8D08-BA4F-A326-98DD9360240D}"/>
              </a:ext>
            </a:extLst>
          </p:cNvPr>
          <p:cNvGrpSpPr>
            <a:grpSpLocks/>
          </p:cNvGrpSpPr>
          <p:nvPr/>
        </p:nvGrpSpPr>
        <p:grpSpPr bwMode="auto">
          <a:xfrm>
            <a:off x="1828800" y="3200400"/>
            <a:ext cx="1600200" cy="914400"/>
            <a:chOff x="672" y="2592"/>
            <a:chExt cx="1008" cy="576"/>
          </a:xfrm>
        </p:grpSpPr>
        <p:sp>
          <p:nvSpPr>
            <p:cNvPr id="116746" name="AutoShape 5">
              <a:extLst>
                <a:ext uri="{FF2B5EF4-FFF2-40B4-BE49-F238E27FC236}">
                  <a16:creationId xmlns:a16="http://schemas.microsoft.com/office/drawing/2014/main" id="{E53D5ADF-765E-C54F-94F8-C5105E2625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0" y="2640"/>
              <a:ext cx="960" cy="528"/>
            </a:xfrm>
            <a:prstGeom prst="flowChartDocument">
              <a:avLst/>
            </a:prstGeom>
            <a:solidFill>
              <a:srgbClr val="96969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8000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FF3300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rgbClr val="006666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endParaRPr lang="zh-CN" altLang="zh-CN" sz="2200" b="1">
                <a:latin typeface="Tahoma" panose="020B0604030504040204" pitchFamily="34" charset="0"/>
              </a:endParaRPr>
            </a:p>
          </p:txBody>
        </p:sp>
        <p:sp>
          <p:nvSpPr>
            <p:cNvPr id="116747" name="AutoShape 6">
              <a:extLst>
                <a:ext uri="{FF2B5EF4-FFF2-40B4-BE49-F238E27FC236}">
                  <a16:creationId xmlns:a16="http://schemas.microsoft.com/office/drawing/2014/main" id="{9C074211-6AAA-114B-A4F7-EEDE42D47D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2" y="2592"/>
              <a:ext cx="960" cy="528"/>
            </a:xfrm>
            <a:prstGeom prst="flowChartDocument">
              <a:avLst/>
            </a:prstGeom>
            <a:solidFill>
              <a:srgbClr val="3366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8000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FF3300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rgbClr val="006666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zh-CN" altLang="en-US" sz="2200" b="1">
                  <a:solidFill>
                    <a:schemeClr val="bg1"/>
                  </a:solidFill>
                </a:rPr>
                <a:t>两种标准</a:t>
              </a:r>
            </a:p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zh-CN" altLang="en-US" sz="2200" b="1">
                  <a:solidFill>
                    <a:schemeClr val="bg1"/>
                  </a:solidFill>
                </a:rPr>
                <a:t>表达式</a:t>
              </a:r>
              <a:endParaRPr lang="zh-CN" altLang="en-US" sz="2200" b="1">
                <a:latin typeface="Tahoma" panose="020B0604030504040204" pitchFamily="34" charset="0"/>
              </a:endParaRPr>
            </a:p>
          </p:txBody>
        </p:sp>
      </p:grpSp>
      <p:sp>
        <p:nvSpPr>
          <p:cNvPr id="116741" name="AutoShape 7">
            <a:extLst>
              <a:ext uri="{FF2B5EF4-FFF2-40B4-BE49-F238E27FC236}">
                <a16:creationId xmlns:a16="http://schemas.microsoft.com/office/drawing/2014/main" id="{906AAF39-7ECD-E64E-8F92-F4A73C99A7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2600" y="4419600"/>
            <a:ext cx="1828800" cy="1295400"/>
          </a:xfrm>
          <a:prstGeom prst="flowChartMultidocument">
            <a:avLst/>
          </a:prstGeom>
          <a:solidFill>
            <a:srgbClr val="3399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8000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FF3300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rgbClr val="006666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200" b="1">
                <a:solidFill>
                  <a:schemeClr val="bg1"/>
                </a:solidFill>
              </a:rPr>
              <a:t>多种等效</a:t>
            </a:r>
          </a:p>
          <a:p>
            <a:pPr algn="ctr" eaLnBrk="1" hangingPunct="1"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200" b="1">
                <a:solidFill>
                  <a:schemeClr val="bg1"/>
                </a:solidFill>
              </a:rPr>
              <a:t>函数式</a:t>
            </a:r>
          </a:p>
        </p:txBody>
      </p:sp>
      <p:sp>
        <p:nvSpPr>
          <p:cNvPr id="116742" name="AutoShape 8">
            <a:extLst>
              <a:ext uri="{FF2B5EF4-FFF2-40B4-BE49-F238E27FC236}">
                <a16:creationId xmlns:a16="http://schemas.microsoft.com/office/drawing/2014/main" id="{16ED4655-752D-6347-B119-B09FE465E2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67400" y="2971800"/>
            <a:ext cx="1905000" cy="1295400"/>
          </a:xfrm>
          <a:prstGeom prst="flowChartInternalStorage">
            <a:avLst/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8000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FF3300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rgbClr val="006666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400" b="1">
                <a:latin typeface="Tahoma" panose="020B0604030504040204" pitchFamily="34" charset="0"/>
              </a:rPr>
              <a:t>卡诺图</a:t>
            </a:r>
          </a:p>
        </p:txBody>
      </p:sp>
      <p:sp>
        <p:nvSpPr>
          <p:cNvPr id="116743" name="Line 9">
            <a:extLst>
              <a:ext uri="{FF2B5EF4-FFF2-40B4-BE49-F238E27FC236}">
                <a16:creationId xmlns:a16="http://schemas.microsoft.com/office/drawing/2014/main" id="{16025485-C7FD-BC48-A373-D9836A961735}"/>
              </a:ext>
            </a:extLst>
          </p:cNvPr>
          <p:cNvSpPr>
            <a:spLocks noChangeShapeType="1"/>
          </p:cNvSpPr>
          <p:nvPr/>
        </p:nvSpPr>
        <p:spPr bwMode="auto">
          <a:xfrm>
            <a:off x="3352800" y="2438400"/>
            <a:ext cx="2438400" cy="838200"/>
          </a:xfrm>
          <a:prstGeom prst="line">
            <a:avLst/>
          </a:prstGeom>
          <a:noFill/>
          <a:ln w="2857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16744" name="Line 10">
            <a:extLst>
              <a:ext uri="{FF2B5EF4-FFF2-40B4-BE49-F238E27FC236}">
                <a16:creationId xmlns:a16="http://schemas.microsoft.com/office/drawing/2014/main" id="{D4F84064-971F-9142-8FB7-B1CABEFC5A1D}"/>
              </a:ext>
            </a:extLst>
          </p:cNvPr>
          <p:cNvSpPr>
            <a:spLocks noChangeShapeType="1"/>
          </p:cNvSpPr>
          <p:nvPr/>
        </p:nvSpPr>
        <p:spPr bwMode="auto">
          <a:xfrm>
            <a:off x="3505200" y="3657600"/>
            <a:ext cx="2286000" cy="0"/>
          </a:xfrm>
          <a:prstGeom prst="line">
            <a:avLst/>
          </a:prstGeom>
          <a:noFill/>
          <a:ln w="2857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16745" name="Line 11">
            <a:extLst>
              <a:ext uri="{FF2B5EF4-FFF2-40B4-BE49-F238E27FC236}">
                <a16:creationId xmlns:a16="http://schemas.microsoft.com/office/drawing/2014/main" id="{4A362C58-CC85-0B41-9E45-420B110D089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657600" y="3886200"/>
            <a:ext cx="2133600" cy="990600"/>
          </a:xfrm>
          <a:prstGeom prst="line">
            <a:avLst/>
          </a:prstGeom>
          <a:noFill/>
          <a:ln w="2857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</p:spTree>
  </p:cSld>
  <p:clrMapOvr>
    <a:masterClrMapping/>
  </p:clrMapOvr>
  <p:transition>
    <p:random/>
  </p:transition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2">
            <a:extLst>
              <a:ext uri="{FF2B5EF4-FFF2-40B4-BE49-F238E27FC236}">
                <a16:creationId xmlns:a16="http://schemas.microsoft.com/office/drawing/2014/main" id="{8333FE39-257C-D146-BA42-B9C32942CD9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1">
                <a:solidFill>
                  <a:schemeClr val="tx1"/>
                </a:solidFill>
              </a:rPr>
              <a:t>2. </a:t>
            </a:r>
            <a:r>
              <a:rPr lang="zh-CN" altLang="en-US" sz="3200" b="1">
                <a:solidFill>
                  <a:schemeClr val="tx1"/>
                </a:solidFill>
              </a:rPr>
              <a:t>逻辑函数的卡诺图表示法</a:t>
            </a:r>
          </a:p>
        </p:txBody>
      </p:sp>
      <p:sp>
        <p:nvSpPr>
          <p:cNvPr id="117763" name="Text Box 6">
            <a:extLst>
              <a:ext uri="{FF2B5EF4-FFF2-40B4-BE49-F238E27FC236}">
                <a16:creationId xmlns:a16="http://schemas.microsoft.com/office/drawing/2014/main" id="{E7E10F23-04DD-5C40-83B0-F4C2236EA0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5375" y="1600200"/>
            <a:ext cx="32480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8000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FF3300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rgbClr val="006666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400" b="1">
                <a:latin typeface="Tahoma" panose="020B0604030504040204" pitchFamily="34" charset="0"/>
              </a:rPr>
              <a:t>将真值表转换为卡诺图</a:t>
            </a:r>
          </a:p>
        </p:txBody>
      </p:sp>
      <p:sp>
        <p:nvSpPr>
          <p:cNvPr id="546821" name="AutoShape 5">
            <a:extLst>
              <a:ext uri="{FF2B5EF4-FFF2-40B4-BE49-F238E27FC236}">
                <a16:creationId xmlns:a16="http://schemas.microsoft.com/office/drawing/2014/main" id="{9A8920C7-7B0D-9F44-9969-1A80DA2DE2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89413" y="4059238"/>
            <a:ext cx="884237" cy="533400"/>
          </a:xfrm>
          <a:prstGeom prst="rightArrow">
            <a:avLst>
              <a:gd name="adj1" fmla="val 50000"/>
              <a:gd name="adj2" fmla="val 57092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8000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FF3300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rgbClr val="006666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</a:pPr>
            <a:endParaRPr lang="zh-CN" altLang="en-US" sz="2400">
              <a:latin typeface="Tahoma" panose="020B0604030504040204" pitchFamily="34" charset="0"/>
            </a:endParaRP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663675E7-E935-7546-8273-929BD296C928}"/>
              </a:ext>
            </a:extLst>
          </p:cNvPr>
          <p:cNvGraphicFramePr>
            <a:graphicFrameLocks noGrp="1"/>
          </p:cNvGraphicFramePr>
          <p:nvPr/>
        </p:nvGraphicFramePr>
        <p:xfrm>
          <a:off x="5724525" y="3821113"/>
          <a:ext cx="3328988" cy="100965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22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22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224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3224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0482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0</a:t>
                      </a:r>
                      <a:endParaRPr lang="zh-CN" altLang="en-US" sz="2400" dirty="0"/>
                    </a:p>
                  </a:txBody>
                  <a:tcPr marL="91430" marR="91430" marT="45736" marB="4573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0</a:t>
                      </a:r>
                      <a:endParaRPr lang="zh-CN" altLang="en-US" sz="2400" dirty="0"/>
                    </a:p>
                  </a:txBody>
                  <a:tcPr marL="91430" marR="91430" marT="45736" marB="4573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1</a:t>
                      </a:r>
                      <a:endParaRPr lang="zh-CN" altLang="en-US" sz="2400" dirty="0"/>
                    </a:p>
                  </a:txBody>
                  <a:tcPr marL="91430" marR="91430" marT="45736" marB="4573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0</a:t>
                      </a:r>
                      <a:endParaRPr lang="zh-CN" altLang="en-US" sz="2400" dirty="0"/>
                    </a:p>
                  </a:txBody>
                  <a:tcPr marL="91430" marR="91430" marT="45736" marB="45736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482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0</a:t>
                      </a:r>
                      <a:endParaRPr lang="zh-CN" altLang="en-US" sz="2400" dirty="0"/>
                    </a:p>
                  </a:txBody>
                  <a:tcPr marL="91430" marR="91430" marT="45736" marB="4573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1</a:t>
                      </a:r>
                      <a:endParaRPr lang="zh-CN" altLang="en-US" sz="2400" dirty="0"/>
                    </a:p>
                  </a:txBody>
                  <a:tcPr marL="91430" marR="91430" marT="45736" marB="4573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1</a:t>
                      </a:r>
                      <a:endParaRPr lang="zh-CN" altLang="en-US" sz="2400" dirty="0"/>
                    </a:p>
                  </a:txBody>
                  <a:tcPr marL="91430" marR="91430" marT="45736" marB="4573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1</a:t>
                      </a:r>
                      <a:endParaRPr lang="zh-CN" altLang="en-US" sz="2400" dirty="0"/>
                    </a:p>
                  </a:txBody>
                  <a:tcPr marL="91430" marR="91430" marT="45736" marB="45736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247BC94F-CFF2-6A47-866A-89DE74D9DFC1}"/>
              </a:ext>
            </a:extLst>
          </p:cNvPr>
          <p:cNvGraphicFramePr>
            <a:graphicFrameLocks noGrp="1"/>
          </p:cNvGraphicFramePr>
          <p:nvPr/>
        </p:nvGraphicFramePr>
        <p:xfrm>
          <a:off x="5724525" y="3357563"/>
          <a:ext cx="3328988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22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22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224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3224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00</a:t>
                      </a:r>
                      <a:endParaRPr lang="zh-CN" altLang="en-US" sz="2400" dirty="0"/>
                    </a:p>
                  </a:txBody>
                  <a:tcPr marL="91430" marR="9143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01</a:t>
                      </a:r>
                      <a:endParaRPr lang="zh-CN" altLang="en-US" sz="2400" dirty="0"/>
                    </a:p>
                  </a:txBody>
                  <a:tcPr marL="91430" marR="9143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11</a:t>
                      </a:r>
                      <a:endParaRPr lang="zh-CN" altLang="en-US" sz="2400" dirty="0"/>
                    </a:p>
                  </a:txBody>
                  <a:tcPr marL="91430" marR="9143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10</a:t>
                      </a:r>
                      <a:endParaRPr lang="zh-CN" altLang="en-US" sz="2400" dirty="0"/>
                    </a:p>
                  </a:txBody>
                  <a:tcPr marL="91430" marR="9143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650C6094-75E6-634B-88EF-56E0B06CCF51}"/>
              </a:ext>
            </a:extLst>
          </p:cNvPr>
          <p:cNvGraphicFramePr>
            <a:graphicFrameLocks noGrp="1"/>
          </p:cNvGraphicFramePr>
          <p:nvPr/>
        </p:nvGraphicFramePr>
        <p:xfrm>
          <a:off x="5308600" y="3829050"/>
          <a:ext cx="415925" cy="100171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5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00857"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0</a:t>
                      </a:r>
                      <a:endParaRPr lang="zh-CN" altLang="en-US" sz="2400" dirty="0"/>
                    </a:p>
                  </a:txBody>
                  <a:tcPr marL="91627" marR="91627" marT="45697" marB="4569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0857"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1</a:t>
                      </a:r>
                      <a:endParaRPr lang="zh-CN" altLang="en-US" sz="2400" dirty="0"/>
                    </a:p>
                  </a:txBody>
                  <a:tcPr marL="91627" marR="91627" marT="45697" marB="4569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17790" name="文本框 9">
            <a:extLst>
              <a:ext uri="{FF2B5EF4-FFF2-40B4-BE49-F238E27FC236}">
                <a16:creationId xmlns:a16="http://schemas.microsoft.com/office/drawing/2014/main" id="{F4BAF1DE-D924-9645-8A38-3C08646E43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57813" y="3213100"/>
            <a:ext cx="5556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8000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FF3300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rgbClr val="006666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400" i="1"/>
              <a:t>AB</a:t>
            </a:r>
            <a:endParaRPr lang="zh-CN" altLang="en-US" sz="2400" i="1"/>
          </a:p>
        </p:txBody>
      </p:sp>
      <p:sp>
        <p:nvSpPr>
          <p:cNvPr id="117791" name="文本框 10">
            <a:extLst>
              <a:ext uri="{FF2B5EF4-FFF2-40B4-BE49-F238E27FC236}">
                <a16:creationId xmlns:a16="http://schemas.microsoft.com/office/drawing/2014/main" id="{AA64AA80-8346-FC4B-95BB-D60A356587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56200" y="3498850"/>
            <a:ext cx="387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8000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FF3300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rgbClr val="006666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400" i="1"/>
              <a:t>C</a:t>
            </a:r>
            <a:endParaRPr lang="zh-CN" altLang="en-US" sz="2400" i="1"/>
          </a:p>
        </p:txBody>
      </p:sp>
      <p:cxnSp>
        <p:nvCxnSpPr>
          <p:cNvPr id="117792" name="直接连接符 4">
            <a:extLst>
              <a:ext uri="{FF2B5EF4-FFF2-40B4-BE49-F238E27FC236}">
                <a16:creationId xmlns:a16="http://schemas.microsoft.com/office/drawing/2014/main" id="{827E41C5-7DEF-AA40-A461-B799C915B7D0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5156200" y="3381375"/>
            <a:ext cx="568325" cy="433388"/>
          </a:xfrm>
          <a:prstGeom prst="line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aphicFrame>
        <p:nvGraphicFramePr>
          <p:cNvPr id="142444" name="Group 108">
            <a:extLst>
              <a:ext uri="{FF2B5EF4-FFF2-40B4-BE49-F238E27FC236}">
                <a16:creationId xmlns:a16="http://schemas.microsoft.com/office/drawing/2014/main" id="{A704EE4F-F631-7C49-9DF8-39DECFAB4DC2}"/>
              </a:ext>
            </a:extLst>
          </p:cNvPr>
          <p:cNvGraphicFramePr>
            <a:graphicFrameLocks noGrp="1"/>
          </p:cNvGraphicFramePr>
          <p:nvPr/>
        </p:nvGraphicFramePr>
        <p:xfrm>
          <a:off x="1295400" y="2119313"/>
          <a:ext cx="2800350" cy="4371975"/>
        </p:xfrm>
        <a:graphic>
          <a:graphicData uri="http://schemas.openxmlformats.org/drawingml/2006/table">
            <a:tbl>
              <a:tblPr/>
              <a:tblGrid>
                <a:gridCol w="685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953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85775"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A</a:t>
                      </a:r>
                      <a:endParaRPr kumimoji="0" lang="zh-CN" altLang="en-US" sz="2400" b="0" i="1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B</a:t>
                      </a:r>
                      <a:endParaRPr kumimoji="0" lang="zh-CN" altLang="en-US" sz="2400" b="0" i="1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C</a:t>
                      </a:r>
                      <a:endParaRPr kumimoji="0" lang="zh-CN" altLang="en-US" sz="2400" b="0" i="1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F</a:t>
                      </a:r>
                      <a:endParaRPr kumimoji="0" lang="zh-CN" altLang="en-US" sz="2400" b="0" i="1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5775"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5775"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5775"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5775"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5775"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85775"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85775"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85775"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20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6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6821" grpId="0" animBg="1" autoUpdateAnimBg="0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2">
            <a:extLst>
              <a:ext uri="{FF2B5EF4-FFF2-40B4-BE49-F238E27FC236}">
                <a16:creationId xmlns:a16="http://schemas.microsoft.com/office/drawing/2014/main" id="{3E9FDC55-7387-0548-B11C-D33C58D6DBC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1">
                <a:solidFill>
                  <a:schemeClr val="tx1"/>
                </a:solidFill>
              </a:rPr>
              <a:t>2. </a:t>
            </a:r>
            <a:r>
              <a:rPr lang="zh-CN" altLang="en-US" sz="3200" b="1">
                <a:solidFill>
                  <a:schemeClr val="tx1"/>
                </a:solidFill>
              </a:rPr>
              <a:t>逻辑函数的卡诺图表示法</a:t>
            </a:r>
          </a:p>
        </p:txBody>
      </p:sp>
      <p:sp>
        <p:nvSpPr>
          <p:cNvPr id="547880" name="Rectangle 40">
            <a:extLst>
              <a:ext uri="{FF2B5EF4-FFF2-40B4-BE49-F238E27FC236}">
                <a16:creationId xmlns:a16="http://schemas.microsoft.com/office/drawing/2014/main" id="{257796C4-3482-FF40-B4B4-C9D88D6AB2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9200" y="1450975"/>
            <a:ext cx="5410200" cy="1063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8000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FF3300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rgbClr val="006666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r>
              <a:rPr lang="en-US" altLang="zh-CN" sz="2400" b="1"/>
              <a:t>(1) </a:t>
            </a:r>
            <a:r>
              <a:rPr lang="zh-CN" altLang="en-US" sz="2400" b="1"/>
              <a:t>标准</a:t>
            </a:r>
            <a:r>
              <a:rPr lang="zh-CN" altLang="en-US" sz="2400" b="1">
                <a:solidFill>
                  <a:srgbClr val="FF3300"/>
                </a:solidFill>
              </a:rPr>
              <a:t>与或</a:t>
            </a:r>
            <a:r>
              <a:rPr lang="zh-CN" altLang="en-US" sz="2400" b="1"/>
              <a:t>式添入卡诺图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zh-CN" altLang="en-US" sz="2200" b="1"/>
              <a:t>例 </a:t>
            </a:r>
            <a:r>
              <a:rPr lang="en-US" altLang="zh-CN" sz="2200" b="1" i="1"/>
              <a:t>F</a:t>
            </a:r>
            <a:r>
              <a:rPr lang="en-US" altLang="zh-CN" sz="2200" b="1"/>
              <a:t>(</a:t>
            </a:r>
            <a:r>
              <a:rPr lang="en-US" altLang="zh-CN" sz="2200" b="1" i="1"/>
              <a:t>A</a:t>
            </a:r>
            <a:r>
              <a:rPr lang="en-US" altLang="zh-CN" sz="2200" b="1"/>
              <a:t>,</a:t>
            </a:r>
            <a:r>
              <a:rPr lang="en-US" altLang="zh-CN" sz="2200" b="1" i="1"/>
              <a:t>B</a:t>
            </a:r>
            <a:r>
              <a:rPr lang="en-US" altLang="zh-CN" sz="2200" b="1"/>
              <a:t>,</a:t>
            </a:r>
            <a:r>
              <a:rPr lang="en-US" altLang="zh-CN" sz="2200" b="1" i="1"/>
              <a:t>C</a:t>
            </a:r>
            <a:r>
              <a:rPr lang="en-US" altLang="zh-CN" sz="2200" b="1"/>
              <a:t>,</a:t>
            </a:r>
            <a:r>
              <a:rPr lang="en-US" altLang="zh-CN" sz="2200" b="1" i="1"/>
              <a:t>D</a:t>
            </a:r>
            <a:r>
              <a:rPr lang="en-US" altLang="zh-CN" sz="2200" b="1"/>
              <a:t>) = </a:t>
            </a:r>
            <a:r>
              <a:rPr lang="en-US" altLang="zh-CN" sz="2200" b="1">
                <a:sym typeface="Symbol" pitchFamily="2" charset="2"/>
              </a:rPr>
              <a:t></a:t>
            </a:r>
            <a:r>
              <a:rPr lang="en-US" altLang="zh-CN" sz="2200" b="1" i="1">
                <a:sym typeface="Symbol" pitchFamily="2" charset="2"/>
              </a:rPr>
              <a:t>m</a:t>
            </a:r>
            <a:r>
              <a:rPr lang="en-US" altLang="zh-CN" sz="2200" b="1">
                <a:sym typeface="Symbol" pitchFamily="2" charset="2"/>
              </a:rPr>
              <a:t>(0,2,4,7,9,10,12,15)</a:t>
            </a:r>
            <a:endParaRPr lang="en-US" altLang="zh-CN" sz="2200" b="1"/>
          </a:p>
        </p:txBody>
      </p:sp>
      <p:grpSp>
        <p:nvGrpSpPr>
          <p:cNvPr id="2" name="Group 41">
            <a:extLst>
              <a:ext uri="{FF2B5EF4-FFF2-40B4-BE49-F238E27FC236}">
                <a16:creationId xmlns:a16="http://schemas.microsoft.com/office/drawing/2014/main" id="{24E405BB-414A-A24D-B4F5-98780107AB8A}"/>
              </a:ext>
            </a:extLst>
          </p:cNvPr>
          <p:cNvGrpSpPr>
            <a:grpSpLocks/>
          </p:cNvGrpSpPr>
          <p:nvPr/>
        </p:nvGrpSpPr>
        <p:grpSpPr bwMode="auto">
          <a:xfrm>
            <a:off x="2895600" y="4267200"/>
            <a:ext cx="3124200" cy="2362200"/>
            <a:chOff x="3216" y="2496"/>
            <a:chExt cx="1968" cy="1488"/>
          </a:xfrm>
        </p:grpSpPr>
        <p:sp>
          <p:nvSpPr>
            <p:cNvPr id="118816" name="Rectangle 42">
              <a:extLst>
                <a:ext uri="{FF2B5EF4-FFF2-40B4-BE49-F238E27FC236}">
                  <a16:creationId xmlns:a16="http://schemas.microsoft.com/office/drawing/2014/main" id="{AE8C1370-8ED9-344B-A593-7EDE9D268B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0" y="2736"/>
              <a:ext cx="1584" cy="12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8000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FF3300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rgbClr val="006666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endParaRPr lang="zh-CN" altLang="en-US" sz="2400">
                <a:latin typeface="Tahoma" panose="020B0604030504040204" pitchFamily="34" charset="0"/>
              </a:endParaRPr>
            </a:p>
          </p:txBody>
        </p:sp>
        <p:sp>
          <p:nvSpPr>
            <p:cNvPr id="118817" name="Line 43">
              <a:extLst>
                <a:ext uri="{FF2B5EF4-FFF2-40B4-BE49-F238E27FC236}">
                  <a16:creationId xmlns:a16="http://schemas.microsoft.com/office/drawing/2014/main" id="{DC6BC6F8-955A-C347-A846-8A7AF069DD4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00" y="3312"/>
              <a:ext cx="158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8818" name="Line 44">
              <a:extLst>
                <a:ext uri="{FF2B5EF4-FFF2-40B4-BE49-F238E27FC236}">
                  <a16:creationId xmlns:a16="http://schemas.microsoft.com/office/drawing/2014/main" id="{18D9A840-4F96-C74A-8DD2-4CD7259D17E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00" y="3648"/>
              <a:ext cx="158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8819" name="Line 45">
              <a:extLst>
                <a:ext uri="{FF2B5EF4-FFF2-40B4-BE49-F238E27FC236}">
                  <a16:creationId xmlns:a16="http://schemas.microsoft.com/office/drawing/2014/main" id="{F3159BCA-298D-5A42-9F59-BA61A77AF5D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00" y="3024"/>
              <a:ext cx="158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8820" name="Line 46">
              <a:extLst>
                <a:ext uri="{FF2B5EF4-FFF2-40B4-BE49-F238E27FC236}">
                  <a16:creationId xmlns:a16="http://schemas.microsoft.com/office/drawing/2014/main" id="{4449ECD1-C284-DF45-B759-6D0E7163E9F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16" y="2736"/>
              <a:ext cx="0" cy="12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8821" name="Line 47">
              <a:extLst>
                <a:ext uri="{FF2B5EF4-FFF2-40B4-BE49-F238E27FC236}">
                  <a16:creationId xmlns:a16="http://schemas.microsoft.com/office/drawing/2014/main" id="{671E2DD2-FF87-254C-ABA7-32CF3ECF5CF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00" y="2736"/>
              <a:ext cx="0" cy="12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8822" name="Line 48">
              <a:extLst>
                <a:ext uri="{FF2B5EF4-FFF2-40B4-BE49-F238E27FC236}">
                  <a16:creationId xmlns:a16="http://schemas.microsoft.com/office/drawing/2014/main" id="{E8C16490-86E7-2E44-926B-AB73CECB691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32" y="2736"/>
              <a:ext cx="0" cy="12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8823" name="Line 49">
              <a:extLst>
                <a:ext uri="{FF2B5EF4-FFF2-40B4-BE49-F238E27FC236}">
                  <a16:creationId xmlns:a16="http://schemas.microsoft.com/office/drawing/2014/main" id="{CE67C19A-C967-8541-BB52-FA0AE1B6441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16" y="2496"/>
              <a:ext cx="384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547890" name="Text Box 50">
            <a:extLst>
              <a:ext uri="{FF2B5EF4-FFF2-40B4-BE49-F238E27FC236}">
                <a16:creationId xmlns:a16="http://schemas.microsoft.com/office/drawing/2014/main" id="{004590D4-C792-504B-9D49-9BD3343765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25850" y="4267200"/>
            <a:ext cx="4889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8000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FF3300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rgbClr val="006666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400" b="1">
                <a:solidFill>
                  <a:schemeClr val="tx2"/>
                </a:solidFill>
              </a:rPr>
              <a:t>00</a:t>
            </a:r>
            <a:endParaRPr lang="en-US" altLang="zh-CN" sz="3600" b="1">
              <a:solidFill>
                <a:schemeClr val="tx2"/>
              </a:solidFill>
            </a:endParaRPr>
          </a:p>
        </p:txBody>
      </p:sp>
      <p:sp>
        <p:nvSpPr>
          <p:cNvPr id="547891" name="Text Box 51">
            <a:extLst>
              <a:ext uri="{FF2B5EF4-FFF2-40B4-BE49-F238E27FC236}">
                <a16:creationId xmlns:a16="http://schemas.microsoft.com/office/drawing/2014/main" id="{DDC7E889-1372-0F40-A4F2-492655A8CD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35450" y="4267200"/>
            <a:ext cx="4889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8000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FF3300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rgbClr val="006666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400" b="1">
                <a:solidFill>
                  <a:schemeClr val="tx2"/>
                </a:solidFill>
              </a:rPr>
              <a:t>01</a:t>
            </a:r>
            <a:endParaRPr lang="en-US" altLang="zh-CN" sz="3600" b="1">
              <a:solidFill>
                <a:schemeClr val="tx2"/>
              </a:solidFill>
            </a:endParaRPr>
          </a:p>
        </p:txBody>
      </p:sp>
      <p:sp>
        <p:nvSpPr>
          <p:cNvPr id="547892" name="Text Box 52">
            <a:extLst>
              <a:ext uri="{FF2B5EF4-FFF2-40B4-BE49-F238E27FC236}">
                <a16:creationId xmlns:a16="http://schemas.microsoft.com/office/drawing/2014/main" id="{F2CA7627-CB7A-F048-AD65-CD0B0D9241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45050" y="4267200"/>
            <a:ext cx="4889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8000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FF3300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rgbClr val="006666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400" b="1">
                <a:solidFill>
                  <a:schemeClr val="tx2"/>
                </a:solidFill>
              </a:rPr>
              <a:t>11</a:t>
            </a:r>
            <a:endParaRPr lang="en-US" altLang="zh-CN" sz="3600" b="1">
              <a:solidFill>
                <a:schemeClr val="tx2"/>
              </a:solidFill>
            </a:endParaRPr>
          </a:p>
        </p:txBody>
      </p:sp>
      <p:sp>
        <p:nvSpPr>
          <p:cNvPr id="547893" name="Text Box 53">
            <a:extLst>
              <a:ext uri="{FF2B5EF4-FFF2-40B4-BE49-F238E27FC236}">
                <a16:creationId xmlns:a16="http://schemas.microsoft.com/office/drawing/2014/main" id="{CF5CE1B1-6757-E848-94B6-11B37C9B53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54650" y="4267200"/>
            <a:ext cx="4889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8000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FF3300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rgbClr val="006666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400" b="1">
                <a:solidFill>
                  <a:schemeClr val="tx2"/>
                </a:solidFill>
              </a:rPr>
              <a:t>10</a:t>
            </a:r>
            <a:endParaRPr lang="en-US" altLang="zh-CN" sz="3600" b="1">
              <a:solidFill>
                <a:schemeClr val="tx2"/>
              </a:solidFill>
            </a:endParaRPr>
          </a:p>
        </p:txBody>
      </p:sp>
      <p:sp>
        <p:nvSpPr>
          <p:cNvPr id="547894" name="Text Box 54">
            <a:extLst>
              <a:ext uri="{FF2B5EF4-FFF2-40B4-BE49-F238E27FC236}">
                <a16:creationId xmlns:a16="http://schemas.microsoft.com/office/drawing/2014/main" id="{4D82B264-AEF6-474F-9154-02384901A7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71800" y="4648200"/>
            <a:ext cx="4889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8000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FF3300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rgbClr val="006666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400" b="1">
                <a:solidFill>
                  <a:schemeClr val="tx2"/>
                </a:solidFill>
              </a:rPr>
              <a:t>00</a:t>
            </a:r>
            <a:endParaRPr lang="en-US" altLang="zh-CN" sz="3600" b="1">
              <a:solidFill>
                <a:schemeClr val="tx2"/>
              </a:solidFill>
            </a:endParaRPr>
          </a:p>
        </p:txBody>
      </p:sp>
      <p:sp>
        <p:nvSpPr>
          <p:cNvPr id="547895" name="Text Box 55">
            <a:extLst>
              <a:ext uri="{FF2B5EF4-FFF2-40B4-BE49-F238E27FC236}">
                <a16:creationId xmlns:a16="http://schemas.microsoft.com/office/drawing/2014/main" id="{971B1638-E711-384B-A444-DC7C996453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71800" y="5105400"/>
            <a:ext cx="4889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8000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FF3300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rgbClr val="006666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400" b="1">
                <a:solidFill>
                  <a:schemeClr val="tx2"/>
                </a:solidFill>
              </a:rPr>
              <a:t>01</a:t>
            </a:r>
            <a:endParaRPr lang="en-US" altLang="zh-CN" sz="3600" b="1">
              <a:solidFill>
                <a:schemeClr val="tx2"/>
              </a:solidFill>
            </a:endParaRPr>
          </a:p>
        </p:txBody>
      </p:sp>
      <p:sp>
        <p:nvSpPr>
          <p:cNvPr id="547896" name="Text Box 56">
            <a:extLst>
              <a:ext uri="{FF2B5EF4-FFF2-40B4-BE49-F238E27FC236}">
                <a16:creationId xmlns:a16="http://schemas.microsoft.com/office/drawing/2014/main" id="{6DA96375-BDD5-5540-ADF8-03AC7A38EC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40050" y="5638800"/>
            <a:ext cx="4889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8000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FF3300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rgbClr val="006666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400" b="1">
                <a:solidFill>
                  <a:schemeClr val="tx2"/>
                </a:solidFill>
              </a:rPr>
              <a:t>11</a:t>
            </a:r>
            <a:endParaRPr lang="en-US" altLang="zh-CN" sz="3600" b="1">
              <a:solidFill>
                <a:schemeClr val="tx2"/>
              </a:solidFill>
            </a:endParaRPr>
          </a:p>
        </p:txBody>
      </p:sp>
      <p:sp>
        <p:nvSpPr>
          <p:cNvPr id="547897" name="Text Box 57">
            <a:extLst>
              <a:ext uri="{FF2B5EF4-FFF2-40B4-BE49-F238E27FC236}">
                <a16:creationId xmlns:a16="http://schemas.microsoft.com/office/drawing/2014/main" id="{1068479E-30F0-6940-92EE-13040ECA6B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40050" y="6096000"/>
            <a:ext cx="4889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8000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FF3300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rgbClr val="006666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400" b="1">
                <a:solidFill>
                  <a:schemeClr val="tx2"/>
                </a:solidFill>
              </a:rPr>
              <a:t>10</a:t>
            </a:r>
            <a:endParaRPr lang="en-US" altLang="zh-CN" sz="3600" b="1">
              <a:solidFill>
                <a:schemeClr val="tx2"/>
              </a:solidFill>
            </a:endParaRPr>
          </a:p>
        </p:txBody>
      </p:sp>
      <p:sp>
        <p:nvSpPr>
          <p:cNvPr id="547898" name="Text Box 58">
            <a:extLst>
              <a:ext uri="{FF2B5EF4-FFF2-40B4-BE49-F238E27FC236}">
                <a16:creationId xmlns:a16="http://schemas.microsoft.com/office/drawing/2014/main" id="{F9226DAF-CEBE-C24F-9F6B-392DF3E753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83000" y="4648200"/>
            <a:ext cx="4127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8000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FF3300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rgbClr val="006666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400" b="1">
                <a:solidFill>
                  <a:schemeClr val="tx2"/>
                </a:solidFill>
              </a:rPr>
              <a:t> 1</a:t>
            </a:r>
            <a:endParaRPr lang="en-US" altLang="zh-CN" sz="3600" b="1">
              <a:solidFill>
                <a:schemeClr val="tx2"/>
              </a:solidFill>
            </a:endParaRPr>
          </a:p>
        </p:txBody>
      </p:sp>
      <p:sp>
        <p:nvSpPr>
          <p:cNvPr id="547899" name="Text Box 59">
            <a:extLst>
              <a:ext uri="{FF2B5EF4-FFF2-40B4-BE49-F238E27FC236}">
                <a16:creationId xmlns:a16="http://schemas.microsoft.com/office/drawing/2014/main" id="{1F0A0860-E71D-F344-AEDF-A8F38E82A4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30700" y="46482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8000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FF3300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rgbClr val="006666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400" b="1">
                <a:solidFill>
                  <a:schemeClr val="tx2"/>
                </a:solidFill>
              </a:rPr>
              <a:t>1</a:t>
            </a:r>
            <a:endParaRPr lang="en-US" altLang="zh-CN" sz="3600" b="1">
              <a:solidFill>
                <a:schemeClr val="tx2"/>
              </a:solidFill>
            </a:endParaRPr>
          </a:p>
        </p:txBody>
      </p:sp>
      <p:sp>
        <p:nvSpPr>
          <p:cNvPr id="547900" name="Text Box 60">
            <a:extLst>
              <a:ext uri="{FF2B5EF4-FFF2-40B4-BE49-F238E27FC236}">
                <a16:creationId xmlns:a16="http://schemas.microsoft.com/office/drawing/2014/main" id="{478C85AC-8357-0041-8DF2-C72E8128B7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11800" y="4648200"/>
            <a:ext cx="4127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8000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FF3300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rgbClr val="006666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400" b="1">
                <a:solidFill>
                  <a:schemeClr val="tx2"/>
                </a:solidFill>
              </a:rPr>
              <a:t> </a:t>
            </a:r>
            <a:r>
              <a:rPr lang="en-US" altLang="zh-CN" sz="2400" b="1"/>
              <a:t>0</a:t>
            </a:r>
          </a:p>
        </p:txBody>
      </p:sp>
      <p:sp>
        <p:nvSpPr>
          <p:cNvPr id="547901" name="Text Box 61">
            <a:extLst>
              <a:ext uri="{FF2B5EF4-FFF2-40B4-BE49-F238E27FC236}">
                <a16:creationId xmlns:a16="http://schemas.microsoft.com/office/drawing/2014/main" id="{D2F21BBB-E843-6C40-87BE-F219B828B3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95850" y="4648200"/>
            <a:ext cx="4127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8000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FF3300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rgbClr val="006666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400" b="1">
                <a:solidFill>
                  <a:schemeClr val="tx2"/>
                </a:solidFill>
              </a:rPr>
              <a:t> 1</a:t>
            </a:r>
            <a:endParaRPr lang="en-US" altLang="zh-CN" sz="3600" b="1">
              <a:solidFill>
                <a:schemeClr val="tx2"/>
              </a:solidFill>
            </a:endParaRPr>
          </a:p>
        </p:txBody>
      </p:sp>
      <p:sp>
        <p:nvSpPr>
          <p:cNvPr id="547902" name="Text Box 62">
            <a:extLst>
              <a:ext uri="{FF2B5EF4-FFF2-40B4-BE49-F238E27FC236}">
                <a16:creationId xmlns:a16="http://schemas.microsoft.com/office/drawing/2014/main" id="{BD6C7DE7-01C8-ED4D-AE40-9CF26AB0F3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83000" y="5105400"/>
            <a:ext cx="4127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8000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FF3300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rgbClr val="006666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400" b="1">
                <a:solidFill>
                  <a:schemeClr val="tx2"/>
                </a:solidFill>
              </a:rPr>
              <a:t> </a:t>
            </a:r>
            <a:r>
              <a:rPr lang="en-US" altLang="zh-CN" sz="2400" b="1"/>
              <a:t>0</a:t>
            </a:r>
          </a:p>
        </p:txBody>
      </p:sp>
      <p:sp>
        <p:nvSpPr>
          <p:cNvPr id="547903" name="Text Box 63">
            <a:extLst>
              <a:ext uri="{FF2B5EF4-FFF2-40B4-BE49-F238E27FC236}">
                <a16:creationId xmlns:a16="http://schemas.microsoft.com/office/drawing/2014/main" id="{483A10A4-AD77-7149-8B7D-C2EB15BD85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60850" y="5105400"/>
            <a:ext cx="4127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8000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FF3300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rgbClr val="006666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400" b="1">
                <a:solidFill>
                  <a:schemeClr val="tx2"/>
                </a:solidFill>
              </a:rPr>
              <a:t> </a:t>
            </a:r>
            <a:r>
              <a:rPr lang="en-US" altLang="zh-CN" sz="2400" b="1"/>
              <a:t>0</a:t>
            </a:r>
          </a:p>
        </p:txBody>
      </p:sp>
      <p:sp>
        <p:nvSpPr>
          <p:cNvPr id="547904" name="Text Box 64">
            <a:extLst>
              <a:ext uri="{FF2B5EF4-FFF2-40B4-BE49-F238E27FC236}">
                <a16:creationId xmlns:a16="http://schemas.microsoft.com/office/drawing/2014/main" id="{E1D9290A-EB13-814D-90B5-D290787E6E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11800" y="5105400"/>
            <a:ext cx="4127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8000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FF3300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rgbClr val="006666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400" b="1">
                <a:solidFill>
                  <a:schemeClr val="tx2"/>
                </a:solidFill>
              </a:rPr>
              <a:t> 1</a:t>
            </a:r>
            <a:endParaRPr lang="en-US" altLang="zh-CN" sz="3600" b="1">
              <a:solidFill>
                <a:schemeClr val="tx2"/>
              </a:solidFill>
            </a:endParaRPr>
          </a:p>
        </p:txBody>
      </p:sp>
      <p:sp>
        <p:nvSpPr>
          <p:cNvPr id="547905" name="Text Box 65">
            <a:extLst>
              <a:ext uri="{FF2B5EF4-FFF2-40B4-BE49-F238E27FC236}">
                <a16:creationId xmlns:a16="http://schemas.microsoft.com/office/drawing/2014/main" id="{0CB171FD-8319-0243-BF45-876D61F6F7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95850" y="5105400"/>
            <a:ext cx="4127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8000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FF3300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rgbClr val="006666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400" b="1">
                <a:solidFill>
                  <a:schemeClr val="tx2"/>
                </a:solidFill>
              </a:rPr>
              <a:t> </a:t>
            </a:r>
            <a:r>
              <a:rPr lang="en-US" altLang="zh-CN" sz="2400" b="1"/>
              <a:t>0</a:t>
            </a:r>
          </a:p>
        </p:txBody>
      </p:sp>
      <p:sp>
        <p:nvSpPr>
          <p:cNvPr id="547906" name="Text Box 66">
            <a:extLst>
              <a:ext uri="{FF2B5EF4-FFF2-40B4-BE49-F238E27FC236}">
                <a16:creationId xmlns:a16="http://schemas.microsoft.com/office/drawing/2014/main" id="{437000BA-B4A5-D243-B7F8-7B23E403CA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83000" y="5562600"/>
            <a:ext cx="4127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8000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FF3300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rgbClr val="006666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400" b="1">
                <a:solidFill>
                  <a:schemeClr val="tx2"/>
                </a:solidFill>
              </a:rPr>
              <a:t> </a:t>
            </a:r>
            <a:r>
              <a:rPr lang="en-US" altLang="zh-CN" sz="2400" b="1"/>
              <a:t>0</a:t>
            </a:r>
          </a:p>
        </p:txBody>
      </p:sp>
      <p:sp>
        <p:nvSpPr>
          <p:cNvPr id="547907" name="Text Box 67">
            <a:extLst>
              <a:ext uri="{FF2B5EF4-FFF2-40B4-BE49-F238E27FC236}">
                <a16:creationId xmlns:a16="http://schemas.microsoft.com/office/drawing/2014/main" id="{98A12F40-FF19-604D-B728-076DB3029D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60850" y="5562600"/>
            <a:ext cx="4127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8000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FF3300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rgbClr val="006666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400" b="1">
                <a:solidFill>
                  <a:schemeClr val="tx2"/>
                </a:solidFill>
              </a:rPr>
              <a:t> 1</a:t>
            </a:r>
            <a:endParaRPr lang="en-US" altLang="zh-CN" sz="3600" b="1">
              <a:solidFill>
                <a:schemeClr val="tx2"/>
              </a:solidFill>
            </a:endParaRPr>
          </a:p>
        </p:txBody>
      </p:sp>
      <p:sp>
        <p:nvSpPr>
          <p:cNvPr id="547908" name="Text Box 68">
            <a:extLst>
              <a:ext uri="{FF2B5EF4-FFF2-40B4-BE49-F238E27FC236}">
                <a16:creationId xmlns:a16="http://schemas.microsoft.com/office/drawing/2014/main" id="{2CD846DE-8C90-0247-B952-DB888981A1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11800" y="5562600"/>
            <a:ext cx="4127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8000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FF3300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rgbClr val="006666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400" b="1">
                <a:solidFill>
                  <a:schemeClr val="tx2"/>
                </a:solidFill>
              </a:rPr>
              <a:t> </a:t>
            </a:r>
            <a:r>
              <a:rPr lang="en-US" altLang="zh-CN" sz="2400" b="1"/>
              <a:t>0</a:t>
            </a:r>
          </a:p>
        </p:txBody>
      </p:sp>
      <p:sp>
        <p:nvSpPr>
          <p:cNvPr id="547909" name="Text Box 69">
            <a:extLst>
              <a:ext uri="{FF2B5EF4-FFF2-40B4-BE49-F238E27FC236}">
                <a16:creationId xmlns:a16="http://schemas.microsoft.com/office/drawing/2014/main" id="{4828AC8C-4ED8-EA43-A278-3579AE1845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95850" y="5562600"/>
            <a:ext cx="4127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8000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FF3300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rgbClr val="006666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400" b="1">
                <a:solidFill>
                  <a:schemeClr val="tx2"/>
                </a:solidFill>
              </a:rPr>
              <a:t> 1</a:t>
            </a:r>
            <a:endParaRPr lang="en-US" altLang="zh-CN" sz="3600" b="1">
              <a:solidFill>
                <a:schemeClr val="tx2"/>
              </a:solidFill>
            </a:endParaRPr>
          </a:p>
        </p:txBody>
      </p:sp>
      <p:sp>
        <p:nvSpPr>
          <p:cNvPr id="547910" name="Text Box 70">
            <a:extLst>
              <a:ext uri="{FF2B5EF4-FFF2-40B4-BE49-F238E27FC236}">
                <a16:creationId xmlns:a16="http://schemas.microsoft.com/office/drawing/2014/main" id="{7FF64025-57BC-9748-B500-221CADEFDC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95700" y="6096000"/>
            <a:ext cx="4127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8000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FF3300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rgbClr val="006666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400" b="1">
                <a:solidFill>
                  <a:schemeClr val="tx2"/>
                </a:solidFill>
              </a:rPr>
              <a:t> 1</a:t>
            </a:r>
            <a:endParaRPr lang="en-US" altLang="zh-CN" sz="3600" b="1">
              <a:solidFill>
                <a:schemeClr val="tx2"/>
              </a:solidFill>
            </a:endParaRPr>
          </a:p>
        </p:txBody>
      </p:sp>
      <p:sp>
        <p:nvSpPr>
          <p:cNvPr id="547911" name="Text Box 71">
            <a:extLst>
              <a:ext uri="{FF2B5EF4-FFF2-40B4-BE49-F238E27FC236}">
                <a16:creationId xmlns:a16="http://schemas.microsoft.com/office/drawing/2014/main" id="{70F349FC-1611-0844-8FBC-9D8FFF7499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86250" y="6096000"/>
            <a:ext cx="4127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8000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FF3300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rgbClr val="006666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400" b="1">
                <a:solidFill>
                  <a:schemeClr val="tx2"/>
                </a:solidFill>
              </a:rPr>
              <a:t> </a:t>
            </a:r>
            <a:r>
              <a:rPr lang="en-US" altLang="zh-CN" sz="2400" b="1"/>
              <a:t>0</a:t>
            </a:r>
          </a:p>
        </p:txBody>
      </p:sp>
      <p:sp>
        <p:nvSpPr>
          <p:cNvPr id="547912" name="Text Box 72">
            <a:extLst>
              <a:ext uri="{FF2B5EF4-FFF2-40B4-BE49-F238E27FC236}">
                <a16:creationId xmlns:a16="http://schemas.microsoft.com/office/drawing/2014/main" id="{1AA88771-6E92-7049-B283-99E804F221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11800" y="6096000"/>
            <a:ext cx="4127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8000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FF3300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rgbClr val="006666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400" b="1">
                <a:solidFill>
                  <a:schemeClr val="tx2"/>
                </a:solidFill>
              </a:rPr>
              <a:t> 1</a:t>
            </a:r>
            <a:endParaRPr lang="en-US" altLang="zh-CN" sz="3600" b="1">
              <a:solidFill>
                <a:schemeClr val="tx2"/>
              </a:solidFill>
            </a:endParaRPr>
          </a:p>
        </p:txBody>
      </p:sp>
      <p:sp>
        <p:nvSpPr>
          <p:cNvPr id="547913" name="Text Box 73">
            <a:extLst>
              <a:ext uri="{FF2B5EF4-FFF2-40B4-BE49-F238E27FC236}">
                <a16:creationId xmlns:a16="http://schemas.microsoft.com/office/drawing/2014/main" id="{A006DBCB-5CC4-D64E-A8C2-AAF78E08F8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95850" y="6096000"/>
            <a:ext cx="4127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8000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FF3300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rgbClr val="006666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400" b="1">
                <a:solidFill>
                  <a:schemeClr val="tx2"/>
                </a:solidFill>
              </a:rPr>
              <a:t> </a:t>
            </a:r>
            <a:r>
              <a:rPr lang="en-US" altLang="zh-CN" sz="2400" b="1"/>
              <a:t>0</a:t>
            </a:r>
          </a:p>
        </p:txBody>
      </p:sp>
      <p:sp>
        <p:nvSpPr>
          <p:cNvPr id="547914" name="Text Box 74">
            <a:extLst>
              <a:ext uri="{FF2B5EF4-FFF2-40B4-BE49-F238E27FC236}">
                <a16:creationId xmlns:a16="http://schemas.microsoft.com/office/drawing/2014/main" id="{D03630A6-EC14-5A4D-A9F5-65989ADCBF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8588" y="4343400"/>
            <a:ext cx="6080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8000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FF3300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rgbClr val="006666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400" b="1" i="1">
                <a:solidFill>
                  <a:schemeClr val="tx2"/>
                </a:solidFill>
              </a:rPr>
              <a:t>CD</a:t>
            </a:r>
          </a:p>
        </p:txBody>
      </p:sp>
      <p:sp>
        <p:nvSpPr>
          <p:cNvPr id="547915" name="Text Box 75">
            <a:extLst>
              <a:ext uri="{FF2B5EF4-FFF2-40B4-BE49-F238E27FC236}">
                <a16:creationId xmlns:a16="http://schemas.microsoft.com/office/drawing/2014/main" id="{7695A92E-2037-A34A-B32F-85989D796F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11475" y="3962400"/>
            <a:ext cx="590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8000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FF3300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rgbClr val="006666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400" b="1" i="1">
                <a:solidFill>
                  <a:schemeClr val="tx2"/>
                </a:solidFill>
              </a:rPr>
              <a:t>AB</a:t>
            </a:r>
          </a:p>
        </p:txBody>
      </p:sp>
      <p:sp>
        <p:nvSpPr>
          <p:cNvPr id="547916" name="Rectangle 76">
            <a:extLst>
              <a:ext uri="{FF2B5EF4-FFF2-40B4-BE49-F238E27FC236}">
                <a16:creationId xmlns:a16="http://schemas.microsoft.com/office/drawing/2014/main" id="{9C015595-3A60-F941-967B-404CC63A0A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9200" y="2590800"/>
            <a:ext cx="5486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8000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FF3300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rgbClr val="006666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60000"/>
              </a:lnSpc>
              <a:buFont typeface="Wingdings" pitchFamily="2" charset="2"/>
              <a:buNone/>
            </a:pPr>
            <a:r>
              <a:rPr lang="en-US" altLang="zh-CN" sz="2400" b="1"/>
              <a:t>(2) </a:t>
            </a:r>
            <a:r>
              <a:rPr lang="zh-CN" altLang="en-US" sz="2400" b="1"/>
              <a:t>标准</a:t>
            </a:r>
            <a:r>
              <a:rPr lang="zh-CN" altLang="zh-CN" sz="2400" b="1">
                <a:solidFill>
                  <a:srgbClr val="FF3300"/>
                </a:solidFill>
              </a:rPr>
              <a:t>或与</a:t>
            </a:r>
            <a:r>
              <a:rPr lang="zh-CN" altLang="en-US" sz="2400" b="1"/>
              <a:t>式添入卡诺图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zh-CN" altLang="en-US" sz="2200" b="1"/>
              <a:t>例 </a:t>
            </a:r>
            <a:r>
              <a:rPr lang="en-US" altLang="zh-CN" sz="2200" b="1" i="1"/>
              <a:t>F</a:t>
            </a:r>
            <a:r>
              <a:rPr lang="en-US" altLang="zh-CN" sz="2200" b="1"/>
              <a:t>(</a:t>
            </a:r>
            <a:r>
              <a:rPr lang="en-US" altLang="zh-CN" sz="2200" b="1" i="1"/>
              <a:t>A</a:t>
            </a:r>
            <a:r>
              <a:rPr lang="en-US" altLang="zh-CN" sz="2200" b="1"/>
              <a:t>,</a:t>
            </a:r>
            <a:r>
              <a:rPr lang="en-US" altLang="zh-CN" sz="2200" b="1" i="1"/>
              <a:t>B</a:t>
            </a:r>
            <a:r>
              <a:rPr lang="en-US" altLang="zh-CN" sz="2200" b="1"/>
              <a:t>,</a:t>
            </a:r>
            <a:r>
              <a:rPr lang="en-US" altLang="zh-CN" sz="2200" b="1" i="1"/>
              <a:t>C</a:t>
            </a:r>
            <a:r>
              <a:rPr lang="en-US" altLang="zh-CN" sz="2200" b="1"/>
              <a:t>,</a:t>
            </a:r>
            <a:r>
              <a:rPr lang="en-US" altLang="zh-CN" sz="2200" b="1" i="1"/>
              <a:t>D</a:t>
            </a:r>
            <a:r>
              <a:rPr lang="en-US" altLang="zh-CN" sz="2200" b="1"/>
              <a:t>) = </a:t>
            </a:r>
            <a:r>
              <a:rPr lang="en-US" altLang="zh-CN" sz="2200" b="1">
                <a:sym typeface="Symbol" pitchFamily="2" charset="2"/>
              </a:rPr>
              <a:t></a:t>
            </a:r>
            <a:r>
              <a:rPr lang="en-US" altLang="zh-CN" sz="2200" b="1" i="1">
                <a:sym typeface="Symbol" pitchFamily="2" charset="2"/>
              </a:rPr>
              <a:t>M</a:t>
            </a:r>
            <a:r>
              <a:rPr lang="en-US" altLang="zh-CN" sz="2200" b="1">
                <a:sym typeface="Symbol" pitchFamily="2" charset="2"/>
              </a:rPr>
              <a:t>(1,3,5,6,8,11,13,14)</a:t>
            </a:r>
            <a:endParaRPr lang="en-US" altLang="zh-CN" sz="2200" b="1"/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7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5500"/>
                            </p:stCondLst>
                            <p:childTnLst>
                              <p:par>
                                <p:cTn id="8" presetID="3" presetClass="entr" presetSubtype="1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70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7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85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7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9000"/>
                            </p:stCondLst>
                            <p:childTnLst>
                              <p:par>
                                <p:cTn id="18" presetID="9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5478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10500"/>
                            </p:stCondLst>
                            <p:childTnLst>
                              <p:par>
                                <p:cTn id="22" presetID="9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5478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12000"/>
                            </p:stCondLst>
                            <p:childTnLst>
                              <p:par>
                                <p:cTn id="26" presetID="9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5478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13500"/>
                            </p:stCondLst>
                            <p:childTnLst>
                              <p:par>
                                <p:cTn id="30" presetID="9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5478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 nodeType="afterGroup">
                            <p:stCondLst>
                              <p:cond delay="15000"/>
                            </p:stCondLst>
                            <p:childTnLst>
                              <p:par>
                                <p:cTn id="3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5478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 nodeType="afterGroup">
                            <p:stCondLst>
                              <p:cond delay="15500"/>
                            </p:stCondLst>
                            <p:childTnLst>
                              <p:par>
                                <p:cTn id="38" presetID="9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5478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 nodeType="afterGroup">
                            <p:stCondLst>
                              <p:cond delay="17000"/>
                            </p:stCondLst>
                            <p:childTnLst>
                              <p:par>
                                <p:cTn id="42" presetID="9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8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5478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 nodeType="afterGroup">
                            <p:stCondLst>
                              <p:cond delay="18500"/>
                            </p:stCondLst>
                            <p:childTnLst>
                              <p:par>
                                <p:cTn id="46" presetID="9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5478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5478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5" presetID="9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5479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59" presetID="9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5478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63" presetID="9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5479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67" presetID="9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5479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 nodeType="afterGroup">
                            <p:stCondLst>
                              <p:cond delay="6500"/>
                            </p:stCondLst>
                            <p:childTnLst>
                              <p:par>
                                <p:cTn id="71" presetID="9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500"/>
                                        <p:tgtEl>
                                          <p:spTgt spid="5479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 nodeType="afterGroup">
                            <p:stCondLst>
                              <p:cond delay="8000"/>
                            </p:stCondLst>
                            <p:childTnLst>
                              <p:par>
                                <p:cTn id="75" presetID="9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5479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 nodeType="afterGroup">
                            <p:stCondLst>
                              <p:cond delay="9500"/>
                            </p:stCondLst>
                            <p:childTnLst>
                              <p:par>
                                <p:cTn id="79" presetID="9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1" dur="500"/>
                                        <p:tgtEl>
                                          <p:spTgt spid="5479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 nodeType="clickPar">
                      <p:stCondLst>
                        <p:cond delay="indefinite"/>
                      </p:stCondLst>
                      <p:childTnLst>
                        <p:par>
                          <p:cTn id="8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6" dur="500"/>
                                        <p:tgtEl>
                                          <p:spTgt spid="5479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 nodeType="clickPar">
                      <p:stCondLst>
                        <p:cond delay="indefinite"/>
                      </p:stCondLst>
                      <p:childTnLst>
                        <p:par>
                          <p:cTn id="8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7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7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9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7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9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7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0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7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10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7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10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7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1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7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7880" grpId="0" autoUpdateAnimBg="0"/>
      <p:bldP spid="547890" grpId="0" autoUpdateAnimBg="0"/>
      <p:bldP spid="547891" grpId="0" autoUpdateAnimBg="0"/>
      <p:bldP spid="547892" grpId="0" autoUpdateAnimBg="0"/>
      <p:bldP spid="547893" grpId="0" autoUpdateAnimBg="0"/>
      <p:bldP spid="547894" grpId="0" autoUpdateAnimBg="0"/>
      <p:bldP spid="547895" grpId="0" autoUpdateAnimBg="0"/>
      <p:bldP spid="547896" grpId="0" autoUpdateAnimBg="0"/>
      <p:bldP spid="547897" grpId="0" autoUpdateAnimBg="0"/>
      <p:bldP spid="547898" grpId="0" autoUpdateAnimBg="0"/>
      <p:bldP spid="547899" grpId="0" autoUpdateAnimBg="0"/>
      <p:bldP spid="547900" grpId="0" autoUpdateAnimBg="0"/>
      <p:bldP spid="547901" grpId="0" autoUpdateAnimBg="0"/>
      <p:bldP spid="547902" grpId="0" autoUpdateAnimBg="0"/>
      <p:bldP spid="547903" grpId="0" autoUpdateAnimBg="0"/>
      <p:bldP spid="547904" grpId="0" autoUpdateAnimBg="0"/>
      <p:bldP spid="547905" grpId="0" autoUpdateAnimBg="0"/>
      <p:bldP spid="547906" grpId="0" autoUpdateAnimBg="0"/>
      <p:bldP spid="547907" grpId="0" autoUpdateAnimBg="0"/>
      <p:bldP spid="547908" grpId="0" autoUpdateAnimBg="0"/>
      <p:bldP spid="547909" grpId="0" autoUpdateAnimBg="0"/>
      <p:bldP spid="547910" grpId="0" autoUpdateAnimBg="0"/>
      <p:bldP spid="547911" grpId="0" autoUpdateAnimBg="0"/>
      <p:bldP spid="547912" grpId="0" autoUpdateAnimBg="0"/>
      <p:bldP spid="547913" grpId="0" autoUpdateAnimBg="0"/>
      <p:bldP spid="547914" grpId="0" autoUpdateAnimBg="0"/>
      <p:bldP spid="547915" grpId="0" autoUpdateAnimBg="0"/>
      <p:bldP spid="547916" grpId="0" autoUpdateAnimBg="0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2">
            <a:extLst>
              <a:ext uri="{FF2B5EF4-FFF2-40B4-BE49-F238E27FC236}">
                <a16:creationId xmlns:a16="http://schemas.microsoft.com/office/drawing/2014/main" id="{7E688C2B-D752-B743-8ACC-67F499391CC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1">
                <a:solidFill>
                  <a:schemeClr val="tx1"/>
                </a:solidFill>
              </a:rPr>
              <a:t>2. </a:t>
            </a:r>
            <a:r>
              <a:rPr lang="zh-CN" altLang="en-US" sz="3200" b="1">
                <a:solidFill>
                  <a:schemeClr val="tx1"/>
                </a:solidFill>
              </a:rPr>
              <a:t>逻辑函数的卡诺图表示法</a:t>
            </a:r>
          </a:p>
        </p:txBody>
      </p:sp>
      <p:grpSp>
        <p:nvGrpSpPr>
          <p:cNvPr id="2" name="Group 3">
            <a:extLst>
              <a:ext uri="{FF2B5EF4-FFF2-40B4-BE49-F238E27FC236}">
                <a16:creationId xmlns:a16="http://schemas.microsoft.com/office/drawing/2014/main" id="{4AEE727D-951F-B540-A8EE-ECB7468653A8}"/>
              </a:ext>
            </a:extLst>
          </p:cNvPr>
          <p:cNvGrpSpPr>
            <a:grpSpLocks/>
          </p:cNvGrpSpPr>
          <p:nvPr/>
        </p:nvGrpSpPr>
        <p:grpSpPr bwMode="auto">
          <a:xfrm>
            <a:off x="2673350" y="3962400"/>
            <a:ext cx="3124200" cy="2362200"/>
            <a:chOff x="3216" y="2496"/>
            <a:chExt cx="1968" cy="1488"/>
          </a:xfrm>
        </p:grpSpPr>
        <p:sp>
          <p:nvSpPr>
            <p:cNvPr id="119843" name="Rectangle 4">
              <a:extLst>
                <a:ext uri="{FF2B5EF4-FFF2-40B4-BE49-F238E27FC236}">
                  <a16:creationId xmlns:a16="http://schemas.microsoft.com/office/drawing/2014/main" id="{59EDBA79-6839-714D-B189-9FCBC4A6C5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0" y="2736"/>
              <a:ext cx="1584" cy="12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8000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FF3300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rgbClr val="006666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endParaRPr lang="zh-CN" altLang="en-US" sz="2400">
                <a:latin typeface="Tahoma" panose="020B0604030504040204" pitchFamily="34" charset="0"/>
              </a:endParaRPr>
            </a:p>
          </p:txBody>
        </p:sp>
        <p:sp>
          <p:nvSpPr>
            <p:cNvPr id="119844" name="Line 5">
              <a:extLst>
                <a:ext uri="{FF2B5EF4-FFF2-40B4-BE49-F238E27FC236}">
                  <a16:creationId xmlns:a16="http://schemas.microsoft.com/office/drawing/2014/main" id="{0EA43D3D-AEA3-E443-916A-8AA50F6DAA7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00" y="3312"/>
              <a:ext cx="158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9845" name="Line 6">
              <a:extLst>
                <a:ext uri="{FF2B5EF4-FFF2-40B4-BE49-F238E27FC236}">
                  <a16:creationId xmlns:a16="http://schemas.microsoft.com/office/drawing/2014/main" id="{A41F1242-F454-3E47-8010-5B07AF2AE52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00" y="3648"/>
              <a:ext cx="158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9846" name="Line 7">
              <a:extLst>
                <a:ext uri="{FF2B5EF4-FFF2-40B4-BE49-F238E27FC236}">
                  <a16:creationId xmlns:a16="http://schemas.microsoft.com/office/drawing/2014/main" id="{82258EF1-6BC2-B143-A3B6-F72B598A95E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00" y="3024"/>
              <a:ext cx="158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9847" name="Line 8">
              <a:extLst>
                <a:ext uri="{FF2B5EF4-FFF2-40B4-BE49-F238E27FC236}">
                  <a16:creationId xmlns:a16="http://schemas.microsoft.com/office/drawing/2014/main" id="{1AC4BAC6-722F-0245-8910-EC445212850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16" y="2736"/>
              <a:ext cx="0" cy="12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9848" name="Line 9">
              <a:extLst>
                <a:ext uri="{FF2B5EF4-FFF2-40B4-BE49-F238E27FC236}">
                  <a16:creationId xmlns:a16="http://schemas.microsoft.com/office/drawing/2014/main" id="{3F0DCC84-8876-D441-8D37-8F9E3CE1B02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00" y="2736"/>
              <a:ext cx="0" cy="12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9849" name="Line 10">
              <a:extLst>
                <a:ext uri="{FF2B5EF4-FFF2-40B4-BE49-F238E27FC236}">
                  <a16:creationId xmlns:a16="http://schemas.microsoft.com/office/drawing/2014/main" id="{9ED3C856-4D35-AB40-972B-00C6081CCA5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32" y="2736"/>
              <a:ext cx="0" cy="12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9850" name="Line 11">
              <a:extLst>
                <a:ext uri="{FF2B5EF4-FFF2-40B4-BE49-F238E27FC236}">
                  <a16:creationId xmlns:a16="http://schemas.microsoft.com/office/drawing/2014/main" id="{11673A99-4607-C44D-8B96-568B30F1AA3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16" y="2496"/>
              <a:ext cx="384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548876" name="Text Box 12">
            <a:extLst>
              <a:ext uri="{FF2B5EF4-FFF2-40B4-BE49-F238E27FC236}">
                <a16:creationId xmlns:a16="http://schemas.microsoft.com/office/drawing/2014/main" id="{29A2A24B-27D1-8D46-869E-5965E7B08B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3600" y="3962400"/>
            <a:ext cx="4889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8000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FF3300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rgbClr val="006666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400" b="1">
                <a:solidFill>
                  <a:schemeClr val="tx2"/>
                </a:solidFill>
              </a:rPr>
              <a:t>00</a:t>
            </a:r>
            <a:endParaRPr lang="en-US" altLang="zh-CN" sz="3600" b="1">
              <a:solidFill>
                <a:schemeClr val="tx2"/>
              </a:solidFill>
            </a:endParaRPr>
          </a:p>
        </p:txBody>
      </p:sp>
      <p:sp>
        <p:nvSpPr>
          <p:cNvPr id="548877" name="Text Box 13">
            <a:extLst>
              <a:ext uri="{FF2B5EF4-FFF2-40B4-BE49-F238E27FC236}">
                <a16:creationId xmlns:a16="http://schemas.microsoft.com/office/drawing/2014/main" id="{5A6BC971-CC7D-3A41-9E7D-96A91DBD04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13200" y="3962400"/>
            <a:ext cx="4889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8000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FF3300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rgbClr val="006666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400" b="1">
                <a:solidFill>
                  <a:schemeClr val="tx2"/>
                </a:solidFill>
              </a:rPr>
              <a:t>01</a:t>
            </a:r>
            <a:endParaRPr lang="en-US" altLang="zh-CN" sz="3600" b="1">
              <a:solidFill>
                <a:schemeClr val="tx2"/>
              </a:solidFill>
            </a:endParaRPr>
          </a:p>
        </p:txBody>
      </p:sp>
      <p:sp>
        <p:nvSpPr>
          <p:cNvPr id="548878" name="Text Box 14">
            <a:extLst>
              <a:ext uri="{FF2B5EF4-FFF2-40B4-BE49-F238E27FC236}">
                <a16:creationId xmlns:a16="http://schemas.microsoft.com/office/drawing/2014/main" id="{F17EE456-F093-134F-BA4E-B806F35D6C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22800" y="3962400"/>
            <a:ext cx="4889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8000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FF3300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rgbClr val="006666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400" b="1">
                <a:solidFill>
                  <a:schemeClr val="tx2"/>
                </a:solidFill>
              </a:rPr>
              <a:t>11</a:t>
            </a:r>
            <a:endParaRPr lang="en-US" altLang="zh-CN" sz="3600" b="1">
              <a:solidFill>
                <a:schemeClr val="tx2"/>
              </a:solidFill>
            </a:endParaRPr>
          </a:p>
        </p:txBody>
      </p:sp>
      <p:sp>
        <p:nvSpPr>
          <p:cNvPr id="548879" name="Text Box 15">
            <a:extLst>
              <a:ext uri="{FF2B5EF4-FFF2-40B4-BE49-F238E27FC236}">
                <a16:creationId xmlns:a16="http://schemas.microsoft.com/office/drawing/2014/main" id="{A0510809-5DED-B84A-9739-6971390F27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32400" y="3962400"/>
            <a:ext cx="4889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8000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FF3300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rgbClr val="006666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400" b="1">
                <a:solidFill>
                  <a:schemeClr val="tx2"/>
                </a:solidFill>
              </a:rPr>
              <a:t>10</a:t>
            </a:r>
            <a:endParaRPr lang="en-US" altLang="zh-CN" sz="3600" b="1">
              <a:solidFill>
                <a:schemeClr val="tx2"/>
              </a:solidFill>
            </a:endParaRPr>
          </a:p>
        </p:txBody>
      </p:sp>
      <p:sp>
        <p:nvSpPr>
          <p:cNvPr id="548880" name="Text Box 16">
            <a:extLst>
              <a:ext uri="{FF2B5EF4-FFF2-40B4-BE49-F238E27FC236}">
                <a16:creationId xmlns:a16="http://schemas.microsoft.com/office/drawing/2014/main" id="{93F84BB7-C1F7-2E48-AFDE-214509EA76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49550" y="4343400"/>
            <a:ext cx="4889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8000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FF3300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rgbClr val="006666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400" b="1">
                <a:solidFill>
                  <a:schemeClr val="tx2"/>
                </a:solidFill>
              </a:rPr>
              <a:t>00</a:t>
            </a:r>
            <a:endParaRPr lang="en-US" altLang="zh-CN" sz="3600" b="1">
              <a:solidFill>
                <a:schemeClr val="tx2"/>
              </a:solidFill>
            </a:endParaRPr>
          </a:p>
        </p:txBody>
      </p:sp>
      <p:sp>
        <p:nvSpPr>
          <p:cNvPr id="548881" name="Text Box 17">
            <a:extLst>
              <a:ext uri="{FF2B5EF4-FFF2-40B4-BE49-F238E27FC236}">
                <a16:creationId xmlns:a16="http://schemas.microsoft.com/office/drawing/2014/main" id="{4F4C7241-102C-4246-B353-D276A8D771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49550" y="4800600"/>
            <a:ext cx="4889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8000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FF3300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rgbClr val="006666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400" b="1">
                <a:solidFill>
                  <a:schemeClr val="tx2"/>
                </a:solidFill>
              </a:rPr>
              <a:t>01</a:t>
            </a:r>
            <a:endParaRPr lang="en-US" altLang="zh-CN" sz="3600" b="1">
              <a:solidFill>
                <a:schemeClr val="tx2"/>
              </a:solidFill>
            </a:endParaRPr>
          </a:p>
        </p:txBody>
      </p:sp>
      <p:sp>
        <p:nvSpPr>
          <p:cNvPr id="548882" name="Text Box 18">
            <a:extLst>
              <a:ext uri="{FF2B5EF4-FFF2-40B4-BE49-F238E27FC236}">
                <a16:creationId xmlns:a16="http://schemas.microsoft.com/office/drawing/2014/main" id="{52DFCB9A-6864-B74F-A4FE-7B82D5707F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17800" y="5334000"/>
            <a:ext cx="4889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8000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FF3300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rgbClr val="006666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400" b="1">
                <a:solidFill>
                  <a:schemeClr val="tx2"/>
                </a:solidFill>
              </a:rPr>
              <a:t>11</a:t>
            </a:r>
            <a:endParaRPr lang="en-US" altLang="zh-CN" sz="3600" b="1">
              <a:solidFill>
                <a:schemeClr val="tx2"/>
              </a:solidFill>
            </a:endParaRPr>
          </a:p>
        </p:txBody>
      </p:sp>
      <p:sp>
        <p:nvSpPr>
          <p:cNvPr id="548883" name="Text Box 19">
            <a:extLst>
              <a:ext uri="{FF2B5EF4-FFF2-40B4-BE49-F238E27FC236}">
                <a16:creationId xmlns:a16="http://schemas.microsoft.com/office/drawing/2014/main" id="{2A34A64A-EEB4-EB42-9D72-2CD8E6A59E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17800" y="5791200"/>
            <a:ext cx="4889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8000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FF3300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rgbClr val="006666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400" b="1">
                <a:solidFill>
                  <a:schemeClr val="tx2"/>
                </a:solidFill>
              </a:rPr>
              <a:t>10</a:t>
            </a:r>
            <a:endParaRPr lang="en-US" altLang="zh-CN" sz="3600" b="1">
              <a:solidFill>
                <a:schemeClr val="tx2"/>
              </a:solidFill>
            </a:endParaRPr>
          </a:p>
        </p:txBody>
      </p:sp>
      <p:grpSp>
        <p:nvGrpSpPr>
          <p:cNvPr id="3" name="Group 20">
            <a:extLst>
              <a:ext uri="{FF2B5EF4-FFF2-40B4-BE49-F238E27FC236}">
                <a16:creationId xmlns:a16="http://schemas.microsoft.com/office/drawing/2014/main" id="{35268111-B063-7C4B-A38B-86DF85CE1FC9}"/>
              </a:ext>
            </a:extLst>
          </p:cNvPr>
          <p:cNvGrpSpPr>
            <a:grpSpLocks/>
          </p:cNvGrpSpPr>
          <p:nvPr/>
        </p:nvGrpSpPr>
        <p:grpSpPr bwMode="auto">
          <a:xfrm>
            <a:off x="3460750" y="4343400"/>
            <a:ext cx="2241550" cy="1905000"/>
            <a:chOff x="2180" y="2736"/>
            <a:chExt cx="1412" cy="1200"/>
          </a:xfrm>
        </p:grpSpPr>
        <p:sp>
          <p:nvSpPr>
            <p:cNvPr id="119827" name="Text Box 21">
              <a:extLst>
                <a:ext uri="{FF2B5EF4-FFF2-40B4-BE49-F238E27FC236}">
                  <a16:creationId xmlns:a16="http://schemas.microsoft.com/office/drawing/2014/main" id="{5F0DAD7A-BDF8-C445-85E5-5F27C366643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80" y="2736"/>
              <a:ext cx="26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8000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FF3300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rgbClr val="006666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400" b="1">
                  <a:solidFill>
                    <a:schemeClr val="tx2"/>
                  </a:solidFill>
                </a:rPr>
                <a:t> 1</a:t>
              </a:r>
              <a:endParaRPr lang="en-US" altLang="zh-CN" sz="3600" b="1">
                <a:solidFill>
                  <a:schemeClr val="tx2"/>
                </a:solidFill>
              </a:endParaRPr>
            </a:p>
          </p:txBody>
        </p:sp>
        <p:sp>
          <p:nvSpPr>
            <p:cNvPr id="119828" name="Text Box 22">
              <a:extLst>
                <a:ext uri="{FF2B5EF4-FFF2-40B4-BE49-F238E27FC236}">
                  <a16:creationId xmlns:a16="http://schemas.microsoft.com/office/drawing/2014/main" id="{789F72BC-93BD-3146-B0FE-990A985D2CC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88" y="2736"/>
              <a:ext cx="21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8000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FF3300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rgbClr val="006666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400" b="1">
                  <a:solidFill>
                    <a:schemeClr val="tx2"/>
                  </a:solidFill>
                </a:rPr>
                <a:t>1</a:t>
              </a:r>
              <a:endParaRPr lang="en-US" altLang="zh-CN" sz="3600" b="1">
                <a:solidFill>
                  <a:schemeClr val="tx2"/>
                </a:solidFill>
              </a:endParaRPr>
            </a:p>
          </p:txBody>
        </p:sp>
        <p:sp>
          <p:nvSpPr>
            <p:cNvPr id="119829" name="Text Box 23">
              <a:extLst>
                <a:ext uri="{FF2B5EF4-FFF2-40B4-BE49-F238E27FC236}">
                  <a16:creationId xmlns:a16="http://schemas.microsoft.com/office/drawing/2014/main" id="{3263209C-0712-0445-88F2-4C2B6849FE0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32" y="2736"/>
              <a:ext cx="26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8000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FF3300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rgbClr val="006666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400" b="1">
                  <a:solidFill>
                    <a:schemeClr val="tx2"/>
                  </a:solidFill>
                </a:rPr>
                <a:t> 1</a:t>
              </a:r>
            </a:p>
          </p:txBody>
        </p:sp>
        <p:sp>
          <p:nvSpPr>
            <p:cNvPr id="119830" name="Text Box 24">
              <a:extLst>
                <a:ext uri="{FF2B5EF4-FFF2-40B4-BE49-F238E27FC236}">
                  <a16:creationId xmlns:a16="http://schemas.microsoft.com/office/drawing/2014/main" id="{206CBDEF-1787-314D-8E96-212354F4791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44" y="2736"/>
              <a:ext cx="26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8000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FF3300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rgbClr val="006666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400" b="1">
                  <a:solidFill>
                    <a:schemeClr val="tx2"/>
                  </a:solidFill>
                </a:rPr>
                <a:t> 1</a:t>
              </a:r>
              <a:endParaRPr lang="en-US" altLang="zh-CN" sz="3600" b="1">
                <a:solidFill>
                  <a:schemeClr val="tx2"/>
                </a:solidFill>
              </a:endParaRPr>
            </a:p>
          </p:txBody>
        </p:sp>
        <p:sp>
          <p:nvSpPr>
            <p:cNvPr id="119831" name="Text Box 25">
              <a:extLst>
                <a:ext uri="{FF2B5EF4-FFF2-40B4-BE49-F238E27FC236}">
                  <a16:creationId xmlns:a16="http://schemas.microsoft.com/office/drawing/2014/main" id="{D1D22413-70D6-2D44-AFE2-49C4CA8C468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80" y="3024"/>
              <a:ext cx="26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8000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FF3300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rgbClr val="006666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400" b="1">
                  <a:solidFill>
                    <a:schemeClr val="tx2"/>
                  </a:solidFill>
                </a:rPr>
                <a:t> </a:t>
              </a:r>
              <a:r>
                <a:rPr lang="en-US" altLang="zh-CN" sz="2400" b="1"/>
                <a:t>0</a:t>
              </a:r>
            </a:p>
          </p:txBody>
        </p:sp>
        <p:sp>
          <p:nvSpPr>
            <p:cNvPr id="119832" name="Text Box 26">
              <a:extLst>
                <a:ext uri="{FF2B5EF4-FFF2-40B4-BE49-F238E27FC236}">
                  <a16:creationId xmlns:a16="http://schemas.microsoft.com/office/drawing/2014/main" id="{E36488F8-308B-0E49-B29E-EBA372DE22F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44" y="3024"/>
              <a:ext cx="26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8000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FF3300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rgbClr val="006666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400" b="1">
                  <a:solidFill>
                    <a:schemeClr val="tx2"/>
                  </a:solidFill>
                </a:rPr>
                <a:t> </a:t>
              </a:r>
              <a:r>
                <a:rPr lang="en-US" altLang="zh-CN" sz="2400" b="1"/>
                <a:t>0</a:t>
              </a:r>
            </a:p>
          </p:txBody>
        </p:sp>
        <p:sp>
          <p:nvSpPr>
            <p:cNvPr id="119833" name="Text Box 27">
              <a:extLst>
                <a:ext uri="{FF2B5EF4-FFF2-40B4-BE49-F238E27FC236}">
                  <a16:creationId xmlns:a16="http://schemas.microsoft.com/office/drawing/2014/main" id="{022D05FF-8BEA-EC49-94AE-1606A673368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32" y="3024"/>
              <a:ext cx="26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8000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FF3300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rgbClr val="006666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400" b="1">
                  <a:solidFill>
                    <a:schemeClr val="tx2"/>
                  </a:solidFill>
                </a:rPr>
                <a:t> </a:t>
              </a:r>
              <a:r>
                <a:rPr lang="en-US" altLang="zh-CN" sz="2400" b="1"/>
                <a:t>0</a:t>
              </a:r>
            </a:p>
          </p:txBody>
        </p:sp>
        <p:sp>
          <p:nvSpPr>
            <p:cNvPr id="119834" name="Text Box 28">
              <a:extLst>
                <a:ext uri="{FF2B5EF4-FFF2-40B4-BE49-F238E27FC236}">
                  <a16:creationId xmlns:a16="http://schemas.microsoft.com/office/drawing/2014/main" id="{642C03D0-9B34-0C45-B61C-EB216A5DEBE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44" y="3024"/>
              <a:ext cx="26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8000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FF3300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rgbClr val="006666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400" b="1">
                  <a:solidFill>
                    <a:schemeClr val="tx2"/>
                  </a:solidFill>
                </a:rPr>
                <a:t> </a:t>
              </a:r>
              <a:r>
                <a:rPr lang="en-US" altLang="zh-CN" sz="2400" b="1"/>
                <a:t>0</a:t>
              </a:r>
            </a:p>
          </p:txBody>
        </p:sp>
        <p:sp>
          <p:nvSpPr>
            <p:cNvPr id="119835" name="Text Box 29">
              <a:extLst>
                <a:ext uri="{FF2B5EF4-FFF2-40B4-BE49-F238E27FC236}">
                  <a16:creationId xmlns:a16="http://schemas.microsoft.com/office/drawing/2014/main" id="{68C6A2F5-CD46-0445-ABBD-477BD9486FA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80" y="3312"/>
              <a:ext cx="26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8000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FF3300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rgbClr val="006666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400" b="1">
                  <a:solidFill>
                    <a:schemeClr val="tx2"/>
                  </a:solidFill>
                </a:rPr>
                <a:t> </a:t>
              </a:r>
              <a:r>
                <a:rPr lang="en-US" altLang="zh-CN" sz="2400" b="1"/>
                <a:t>0</a:t>
              </a:r>
            </a:p>
          </p:txBody>
        </p:sp>
        <p:sp>
          <p:nvSpPr>
            <p:cNvPr id="119836" name="Text Box 30">
              <a:extLst>
                <a:ext uri="{FF2B5EF4-FFF2-40B4-BE49-F238E27FC236}">
                  <a16:creationId xmlns:a16="http://schemas.microsoft.com/office/drawing/2014/main" id="{E8D1AE27-EA90-F440-8BB2-7C26330C4D7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44" y="3312"/>
              <a:ext cx="26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8000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FF3300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rgbClr val="006666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400" b="1">
                  <a:solidFill>
                    <a:schemeClr val="tx2"/>
                  </a:solidFill>
                </a:rPr>
                <a:t> 1</a:t>
              </a:r>
              <a:endParaRPr lang="en-US" altLang="zh-CN" sz="3600" b="1">
                <a:solidFill>
                  <a:schemeClr val="tx2"/>
                </a:solidFill>
              </a:endParaRPr>
            </a:p>
          </p:txBody>
        </p:sp>
        <p:sp>
          <p:nvSpPr>
            <p:cNvPr id="119837" name="Text Box 31">
              <a:extLst>
                <a:ext uri="{FF2B5EF4-FFF2-40B4-BE49-F238E27FC236}">
                  <a16:creationId xmlns:a16="http://schemas.microsoft.com/office/drawing/2014/main" id="{2B06DD59-CDBB-2147-9DF2-A0F8BB7D281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32" y="3312"/>
              <a:ext cx="26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8000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FF3300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rgbClr val="006666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400" b="1">
                  <a:solidFill>
                    <a:schemeClr val="tx2"/>
                  </a:solidFill>
                </a:rPr>
                <a:t> </a:t>
              </a:r>
              <a:r>
                <a:rPr lang="en-US" altLang="zh-CN" sz="2400" b="1"/>
                <a:t>0</a:t>
              </a:r>
            </a:p>
          </p:txBody>
        </p:sp>
        <p:sp>
          <p:nvSpPr>
            <p:cNvPr id="119838" name="Text Box 32">
              <a:extLst>
                <a:ext uri="{FF2B5EF4-FFF2-40B4-BE49-F238E27FC236}">
                  <a16:creationId xmlns:a16="http://schemas.microsoft.com/office/drawing/2014/main" id="{31853D89-1BCD-FB47-AFDA-4E656119833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44" y="3312"/>
              <a:ext cx="26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8000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FF3300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rgbClr val="006666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400" b="1">
                  <a:solidFill>
                    <a:schemeClr val="tx2"/>
                  </a:solidFill>
                </a:rPr>
                <a:t> 1</a:t>
              </a:r>
              <a:endParaRPr lang="en-US" altLang="zh-CN" sz="3600" b="1">
                <a:solidFill>
                  <a:schemeClr val="tx2"/>
                </a:solidFill>
              </a:endParaRPr>
            </a:p>
          </p:txBody>
        </p:sp>
        <p:sp>
          <p:nvSpPr>
            <p:cNvPr id="119839" name="Text Box 33">
              <a:extLst>
                <a:ext uri="{FF2B5EF4-FFF2-40B4-BE49-F238E27FC236}">
                  <a16:creationId xmlns:a16="http://schemas.microsoft.com/office/drawing/2014/main" id="{BAA1802C-B793-D240-83B1-738C08D2C69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88" y="3648"/>
              <a:ext cx="26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8000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FF3300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rgbClr val="006666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400" b="1">
                  <a:solidFill>
                    <a:schemeClr val="tx2"/>
                  </a:solidFill>
                </a:rPr>
                <a:t> 1</a:t>
              </a:r>
              <a:endParaRPr lang="en-US" altLang="zh-CN" sz="3600" b="1">
                <a:solidFill>
                  <a:schemeClr val="tx2"/>
                </a:solidFill>
              </a:endParaRPr>
            </a:p>
          </p:txBody>
        </p:sp>
        <p:sp>
          <p:nvSpPr>
            <p:cNvPr id="119840" name="Text Box 34">
              <a:extLst>
                <a:ext uri="{FF2B5EF4-FFF2-40B4-BE49-F238E27FC236}">
                  <a16:creationId xmlns:a16="http://schemas.microsoft.com/office/drawing/2014/main" id="{AE68E112-14CF-8941-9799-E16B467ED6A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60" y="3648"/>
              <a:ext cx="26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8000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FF3300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rgbClr val="006666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400" b="1">
                  <a:solidFill>
                    <a:schemeClr val="tx2"/>
                  </a:solidFill>
                </a:rPr>
                <a:t> </a:t>
              </a:r>
              <a:r>
                <a:rPr lang="en-US" altLang="zh-CN" sz="2400" b="1"/>
                <a:t>0</a:t>
              </a:r>
            </a:p>
          </p:txBody>
        </p:sp>
        <p:sp>
          <p:nvSpPr>
            <p:cNvPr id="119841" name="Text Box 35">
              <a:extLst>
                <a:ext uri="{FF2B5EF4-FFF2-40B4-BE49-F238E27FC236}">
                  <a16:creationId xmlns:a16="http://schemas.microsoft.com/office/drawing/2014/main" id="{6FE0A3AA-67BE-754F-A964-49B39D1E8D5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32" y="3648"/>
              <a:ext cx="26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8000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FF3300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rgbClr val="006666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400" b="1">
                  <a:solidFill>
                    <a:schemeClr val="tx2"/>
                  </a:solidFill>
                </a:rPr>
                <a:t> 1</a:t>
              </a:r>
              <a:endParaRPr lang="en-US" altLang="zh-CN" sz="3600" b="1">
                <a:solidFill>
                  <a:schemeClr val="tx2"/>
                </a:solidFill>
              </a:endParaRPr>
            </a:p>
          </p:txBody>
        </p:sp>
        <p:sp>
          <p:nvSpPr>
            <p:cNvPr id="119842" name="Text Box 36">
              <a:extLst>
                <a:ext uri="{FF2B5EF4-FFF2-40B4-BE49-F238E27FC236}">
                  <a16:creationId xmlns:a16="http://schemas.microsoft.com/office/drawing/2014/main" id="{673A9D36-E2B4-D447-9BBE-769A7B8888B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44" y="3648"/>
              <a:ext cx="26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8000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FF3300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rgbClr val="006666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400" b="1">
                  <a:solidFill>
                    <a:schemeClr val="tx2"/>
                  </a:solidFill>
                </a:rPr>
                <a:t> </a:t>
              </a:r>
              <a:r>
                <a:rPr lang="en-US" altLang="zh-CN" sz="2400" b="1"/>
                <a:t>0</a:t>
              </a:r>
            </a:p>
          </p:txBody>
        </p:sp>
      </p:grpSp>
      <p:sp>
        <p:nvSpPr>
          <p:cNvPr id="548901" name="Text Box 37">
            <a:extLst>
              <a:ext uri="{FF2B5EF4-FFF2-40B4-BE49-F238E27FC236}">
                <a16:creationId xmlns:a16="http://schemas.microsoft.com/office/drawing/2014/main" id="{F3AFA33E-8E54-F845-BF5C-C3C70FAE7C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46338" y="4038600"/>
            <a:ext cx="6080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8000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FF3300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rgbClr val="006666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400" b="1" i="1">
                <a:solidFill>
                  <a:schemeClr val="tx2"/>
                </a:solidFill>
              </a:rPr>
              <a:t>CD</a:t>
            </a:r>
          </a:p>
        </p:txBody>
      </p:sp>
      <p:sp>
        <p:nvSpPr>
          <p:cNvPr id="548902" name="Text Box 38">
            <a:extLst>
              <a:ext uri="{FF2B5EF4-FFF2-40B4-BE49-F238E27FC236}">
                <a16:creationId xmlns:a16="http://schemas.microsoft.com/office/drawing/2014/main" id="{F19DCE98-4671-D548-8813-79F3376F7C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89225" y="3657600"/>
            <a:ext cx="590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8000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FF3300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rgbClr val="006666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400" b="1" i="1">
                <a:solidFill>
                  <a:schemeClr val="tx2"/>
                </a:solidFill>
              </a:rPr>
              <a:t>AB</a:t>
            </a:r>
          </a:p>
        </p:txBody>
      </p:sp>
      <p:sp>
        <p:nvSpPr>
          <p:cNvPr id="144403" name="Rectangle 40">
            <a:extLst>
              <a:ext uri="{FF2B5EF4-FFF2-40B4-BE49-F238E27FC236}">
                <a16:creationId xmlns:a16="http://schemas.microsoft.com/office/drawing/2014/main" id="{54C04CA8-C8F2-0846-8D1E-DE60DCA687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9200" y="1447800"/>
            <a:ext cx="5029200" cy="874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8000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FF3300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rgbClr val="006666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r>
              <a:rPr lang="en-US" altLang="zh-CN" sz="2000" b="1"/>
              <a:t>(3) </a:t>
            </a:r>
            <a:r>
              <a:rPr lang="zh-CN" altLang="en-US" sz="2000" b="1">
                <a:solidFill>
                  <a:srgbClr val="FF3300"/>
                </a:solidFill>
              </a:rPr>
              <a:t>任意与或式</a:t>
            </a:r>
            <a:r>
              <a:rPr lang="zh-CN" altLang="en-US" sz="2000" b="1"/>
              <a:t>添入卡诺图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zh-CN" altLang="en-US" sz="2000" b="1"/>
              <a:t>例</a:t>
            </a:r>
          </a:p>
        </p:txBody>
      </p:sp>
      <p:graphicFrame>
        <p:nvGraphicFramePr>
          <p:cNvPr id="144404" name="Object 41">
            <a:extLst>
              <a:ext uri="{FF2B5EF4-FFF2-40B4-BE49-F238E27FC236}">
                <a16:creationId xmlns:a16="http://schemas.microsoft.com/office/drawing/2014/main" id="{E366AE31-993F-9E43-A0CA-521B2136D9B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089150" y="1905000"/>
          <a:ext cx="3625850" cy="427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861" name="公式" r:id="rId3" imgW="47104300" imgH="5562600" progId="Equation.3">
                  <p:embed/>
                </p:oleObj>
              </mc:Choice>
              <mc:Fallback>
                <p:oleObj name="公式" r:id="rId3" imgW="47104300" imgH="5562600" progId="Equation.3">
                  <p:embed/>
                  <p:pic>
                    <p:nvPicPr>
                      <p:cNvPr id="0" name="Object 4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89150" y="1905000"/>
                        <a:ext cx="3625850" cy="427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4401" name="Rectangle 43">
            <a:extLst>
              <a:ext uri="{FF2B5EF4-FFF2-40B4-BE49-F238E27FC236}">
                <a16:creationId xmlns:a16="http://schemas.microsoft.com/office/drawing/2014/main" id="{4AEFB02B-0D30-C743-A49F-021BCADF8A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9200" y="2438400"/>
            <a:ext cx="5029200" cy="1027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8000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FF3300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rgbClr val="006666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60000"/>
              </a:lnSpc>
              <a:buFont typeface="Wingdings" pitchFamily="2" charset="2"/>
              <a:buNone/>
            </a:pPr>
            <a:r>
              <a:rPr lang="en-US" altLang="zh-CN" sz="2000" b="1"/>
              <a:t>(4) </a:t>
            </a:r>
            <a:r>
              <a:rPr lang="zh-CN" altLang="en-US" sz="2000" b="1">
                <a:solidFill>
                  <a:srgbClr val="FF3300"/>
                </a:solidFill>
              </a:rPr>
              <a:t>任意或与式</a:t>
            </a:r>
            <a:r>
              <a:rPr lang="zh-CN" altLang="en-US" sz="2000" b="1"/>
              <a:t>添入卡诺图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zh-CN" altLang="en-US" sz="2000" b="1"/>
              <a:t>例</a:t>
            </a:r>
            <a:endParaRPr lang="zh-CN" altLang="en-US" sz="2000" b="1">
              <a:sym typeface="Symbol" pitchFamily="2" charset="2"/>
            </a:endParaRPr>
          </a:p>
        </p:txBody>
      </p:sp>
      <p:graphicFrame>
        <p:nvGraphicFramePr>
          <p:cNvPr id="144402" name="Object 44">
            <a:extLst>
              <a:ext uri="{FF2B5EF4-FFF2-40B4-BE49-F238E27FC236}">
                <a16:creationId xmlns:a16="http://schemas.microsoft.com/office/drawing/2014/main" id="{7BC01F28-0EA4-0549-8AC2-D7891082ADA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157413" y="3008313"/>
          <a:ext cx="6224587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862" name="公式" r:id="rId5" imgW="81038700" imgH="5562600" progId="Equation.3">
                  <p:embed/>
                </p:oleObj>
              </mc:Choice>
              <mc:Fallback>
                <p:oleObj name="公式" r:id="rId5" imgW="81038700" imgH="5562600" progId="Equation.3">
                  <p:embed/>
                  <p:pic>
                    <p:nvPicPr>
                      <p:cNvPr id="0" name="Object 4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57413" y="3008313"/>
                        <a:ext cx="6224587" cy="425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4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4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1" presetID="3" presetClass="entr" presetSubtype="1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8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8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5488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25" presetID="9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5488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7500"/>
                            </p:stCondLst>
                            <p:childTnLst>
                              <p:par>
                                <p:cTn id="29" presetID="9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5488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9000"/>
                            </p:stCondLst>
                            <p:childTnLst>
                              <p:par>
                                <p:cTn id="33" presetID="9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5488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10500"/>
                            </p:stCondLst>
                            <p:childTnLst>
                              <p:par>
                                <p:cTn id="3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5488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11000"/>
                            </p:stCondLst>
                            <p:childTnLst>
                              <p:par>
                                <p:cTn id="41" presetID="9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5488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 nodeType="afterGroup">
                            <p:stCondLst>
                              <p:cond delay="12500"/>
                            </p:stCondLst>
                            <p:childTnLst>
                              <p:par>
                                <p:cTn id="45" presetID="9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8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5488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 nodeType="afterGroup">
                            <p:stCondLst>
                              <p:cond delay="14000"/>
                            </p:stCondLst>
                            <p:childTnLst>
                              <p:par>
                                <p:cTn id="49" presetID="9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5488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144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4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8876" grpId="0" autoUpdateAnimBg="0"/>
      <p:bldP spid="548877" grpId="0" autoUpdateAnimBg="0"/>
      <p:bldP spid="548878" grpId="0" autoUpdateAnimBg="0"/>
      <p:bldP spid="548879" grpId="0" autoUpdateAnimBg="0"/>
      <p:bldP spid="548880" grpId="0" autoUpdateAnimBg="0"/>
      <p:bldP spid="548881" grpId="0" autoUpdateAnimBg="0"/>
      <p:bldP spid="548882" grpId="0" autoUpdateAnimBg="0"/>
      <p:bldP spid="548883" grpId="0" autoUpdateAnimBg="0"/>
      <p:bldP spid="548901" grpId="0" autoUpdateAnimBg="0"/>
      <p:bldP spid="548902" grpId="0" autoUpdateAnimBg="0"/>
      <p:bldP spid="144403" grpId="0" autoUpdateAnimBg="0"/>
      <p:bldP spid="144401" grpId="0" autoUpdateAnimBg="0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2">
            <a:extLst>
              <a:ext uri="{FF2B5EF4-FFF2-40B4-BE49-F238E27FC236}">
                <a16:creationId xmlns:a16="http://schemas.microsoft.com/office/drawing/2014/main" id="{E1EAE40B-2F1F-8649-B29C-FE28158E0A4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1">
                <a:solidFill>
                  <a:schemeClr val="tx1"/>
                </a:solidFill>
              </a:rPr>
              <a:t>3. </a:t>
            </a:r>
            <a:r>
              <a:rPr lang="zh-CN" altLang="en-US" sz="3200" b="1">
                <a:solidFill>
                  <a:schemeClr val="tx1"/>
                </a:solidFill>
              </a:rPr>
              <a:t>卡诺图的运算</a:t>
            </a:r>
          </a:p>
        </p:txBody>
      </p:sp>
      <p:sp>
        <p:nvSpPr>
          <p:cNvPr id="120835" name="Rectangle 3">
            <a:extLst>
              <a:ext uri="{FF2B5EF4-FFF2-40B4-BE49-F238E27FC236}">
                <a16:creationId xmlns:a16="http://schemas.microsoft.com/office/drawing/2014/main" id="{CB2811D0-520F-5540-94F7-F072AE5868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2688" y="1447800"/>
            <a:ext cx="5522912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8000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FF3300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rgbClr val="006666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  <a:buFont typeface="Wingdings" pitchFamily="2" charset="2"/>
              <a:buNone/>
            </a:pPr>
            <a:r>
              <a:rPr lang="en-US" altLang="zh-CN" sz="2000" b="1"/>
              <a:t>      </a:t>
            </a:r>
            <a:r>
              <a:rPr lang="zh-CN" altLang="en-US" sz="2200" b="1">
                <a:ea typeface="幼圆" pitchFamily="49" charset="-122"/>
              </a:rPr>
              <a:t>卡诺图的运算，等效于逻辑函数的运算。</a:t>
            </a:r>
          </a:p>
          <a:p>
            <a:pPr eaLnBrk="1" hangingPunct="1">
              <a:lnSpc>
                <a:spcPct val="155000"/>
              </a:lnSpc>
            </a:pPr>
            <a:r>
              <a:rPr lang="zh-CN" altLang="en-US" sz="2400" b="1">
                <a:solidFill>
                  <a:srgbClr val="FF3300"/>
                </a:solidFill>
                <a:ea typeface="隶书" panose="02010509060101010101" pitchFamily="49" charset="-122"/>
              </a:rPr>
              <a:t>卡诺图相加</a:t>
            </a:r>
          </a:p>
          <a:p>
            <a:pPr lvl="1" eaLnBrk="1" hangingPunct="1">
              <a:lnSpc>
                <a:spcPct val="110000"/>
              </a:lnSpc>
            </a:pPr>
            <a:r>
              <a:rPr lang="zh-CN" altLang="en-US" sz="2200" b="1"/>
              <a:t>对应小方格中的</a:t>
            </a:r>
            <a:r>
              <a:rPr lang="en-US" altLang="zh-CN" sz="2200" b="1"/>
              <a:t>0</a:t>
            </a:r>
            <a:r>
              <a:rPr lang="zh-CN" altLang="en-US" sz="2200" b="1"/>
              <a:t>、</a:t>
            </a:r>
            <a:r>
              <a:rPr lang="en-US" altLang="zh-CN" sz="2200" b="1"/>
              <a:t>1</a:t>
            </a:r>
            <a:r>
              <a:rPr lang="zh-CN" altLang="en-US" sz="2200" b="1"/>
              <a:t>进行逻辑加</a:t>
            </a:r>
            <a:r>
              <a:rPr lang="en-US" altLang="zh-CN" sz="2200" b="1"/>
              <a:t>.</a:t>
            </a:r>
          </a:p>
        </p:txBody>
      </p:sp>
      <p:grpSp>
        <p:nvGrpSpPr>
          <p:cNvPr id="2" name="Group 4">
            <a:extLst>
              <a:ext uri="{FF2B5EF4-FFF2-40B4-BE49-F238E27FC236}">
                <a16:creationId xmlns:a16="http://schemas.microsoft.com/office/drawing/2014/main" id="{DFB0A02D-7D4D-0743-88C0-FD7E2C6763B8}"/>
              </a:ext>
            </a:extLst>
          </p:cNvPr>
          <p:cNvGrpSpPr>
            <a:grpSpLocks/>
          </p:cNvGrpSpPr>
          <p:nvPr/>
        </p:nvGrpSpPr>
        <p:grpSpPr bwMode="auto">
          <a:xfrm>
            <a:off x="2286000" y="3048000"/>
            <a:ext cx="5792788" cy="1373188"/>
            <a:chOff x="662" y="1009"/>
            <a:chExt cx="3956" cy="1151"/>
          </a:xfrm>
        </p:grpSpPr>
        <p:grpSp>
          <p:nvGrpSpPr>
            <p:cNvPr id="120838" name="Group 5">
              <a:extLst>
                <a:ext uri="{FF2B5EF4-FFF2-40B4-BE49-F238E27FC236}">
                  <a16:creationId xmlns:a16="http://schemas.microsoft.com/office/drawing/2014/main" id="{5F484BBC-CA58-4B46-8DFA-DDC7E8A037B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62" y="1009"/>
              <a:ext cx="1124" cy="1151"/>
              <a:chOff x="4060" y="1009"/>
              <a:chExt cx="1124" cy="1151"/>
            </a:xfrm>
          </p:grpSpPr>
          <p:grpSp>
            <p:nvGrpSpPr>
              <p:cNvPr id="120872" name="Group 6">
                <a:extLst>
                  <a:ext uri="{FF2B5EF4-FFF2-40B4-BE49-F238E27FC236}">
                    <a16:creationId xmlns:a16="http://schemas.microsoft.com/office/drawing/2014/main" id="{93BAB07D-731C-EF41-8C27-DA8A36055F5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176" y="1200"/>
                <a:ext cx="1008" cy="912"/>
                <a:chOff x="3456" y="1536"/>
                <a:chExt cx="1008" cy="912"/>
              </a:xfrm>
            </p:grpSpPr>
            <p:sp>
              <p:nvSpPr>
                <p:cNvPr id="120883" name="Rectangle 7">
                  <a:extLst>
                    <a:ext uri="{FF2B5EF4-FFF2-40B4-BE49-F238E27FC236}">
                      <a16:creationId xmlns:a16="http://schemas.microsoft.com/office/drawing/2014/main" id="{A22EB858-0DFD-0F42-AB88-46A091D1B81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48" y="1776"/>
                  <a:ext cx="816" cy="672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120000"/>
                    </a:lnSpc>
                    <a:spcAft>
                      <a:spcPct val="20000"/>
                    </a:spcAft>
                    <a:buClr>
                      <a:schemeClr val="folHlink"/>
                    </a:buClr>
                    <a:buSzPct val="60000"/>
                    <a:buFont typeface="Wingdings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lnSpc>
                      <a:spcPct val="120000"/>
                    </a:lnSpc>
                    <a:spcAft>
                      <a:spcPct val="20000"/>
                    </a:spcAft>
                    <a:buClr>
                      <a:srgbClr val="008000"/>
                    </a:buClr>
                    <a:buSzPct val="55000"/>
                    <a:buFont typeface="Wingdings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lnSpc>
                      <a:spcPct val="120000"/>
                    </a:lnSpc>
                    <a:spcAft>
                      <a:spcPct val="20000"/>
                    </a:spcAft>
                    <a:buClr>
                      <a:srgbClr val="FF3300"/>
                    </a:buClr>
                    <a:buSzPct val="50000"/>
                    <a:buFont typeface="Wingdings" pitchFamily="2" charset="2"/>
                    <a:buChar char="n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lnSpc>
                      <a:spcPct val="120000"/>
                    </a:lnSpc>
                    <a:spcAft>
                      <a:spcPct val="20000"/>
                    </a:spcAft>
                    <a:buClr>
                      <a:srgbClr val="006666"/>
                    </a:buClr>
                    <a:buSzPct val="55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lnSpc>
                      <a:spcPct val="120000"/>
                    </a:lnSpc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lnSpc>
                      <a:spcPct val="100000"/>
                    </a:lnSpc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lang="zh-CN" altLang="en-US" sz="2400">
                    <a:latin typeface="Tahoma" panose="020B0604030504040204" pitchFamily="34" charset="0"/>
                  </a:endParaRPr>
                </a:p>
              </p:txBody>
            </p:sp>
            <p:sp>
              <p:nvSpPr>
                <p:cNvPr id="120884" name="Line 8">
                  <a:extLst>
                    <a:ext uri="{FF2B5EF4-FFF2-40B4-BE49-F238E27FC236}">
                      <a16:creationId xmlns:a16="http://schemas.microsoft.com/office/drawing/2014/main" id="{E50E09A8-3B1E-5445-B4E1-2ADBB0E7F08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648" y="2112"/>
                  <a:ext cx="81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20885" name="Line 9">
                  <a:extLst>
                    <a:ext uri="{FF2B5EF4-FFF2-40B4-BE49-F238E27FC236}">
                      <a16:creationId xmlns:a16="http://schemas.microsoft.com/office/drawing/2014/main" id="{16246D7B-2CB8-E64F-8341-791367A2941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032" y="1776"/>
                  <a:ext cx="0" cy="67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20886" name="Line 10">
                  <a:extLst>
                    <a:ext uri="{FF2B5EF4-FFF2-40B4-BE49-F238E27FC236}">
                      <a16:creationId xmlns:a16="http://schemas.microsoft.com/office/drawing/2014/main" id="{F76984E0-6741-4D46-B4CE-629D98B88A7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3456" y="1536"/>
                  <a:ext cx="192" cy="24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120873" name="Text Box 11">
                <a:extLst>
                  <a:ext uri="{FF2B5EF4-FFF2-40B4-BE49-F238E27FC236}">
                    <a16:creationId xmlns:a16="http://schemas.microsoft.com/office/drawing/2014/main" id="{4CFAC204-D8B4-E445-A102-108C5A55347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060" y="1201"/>
                <a:ext cx="264" cy="3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lnSpc>
                    <a:spcPct val="120000"/>
                  </a:lnSpc>
                  <a:spcAft>
                    <a:spcPct val="20000"/>
                  </a:spcAft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Aft>
                    <a:spcPct val="20000"/>
                  </a:spcAft>
                  <a:buClr>
                    <a:srgbClr val="008000"/>
                  </a:buClr>
                  <a:buSzPct val="55000"/>
                  <a:buFont typeface="Wingdings" pitchFamily="2" charset="2"/>
                  <a:buChar char="n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FF3300"/>
                  </a:buClr>
                  <a:buSzPct val="50000"/>
                  <a:buFont typeface="Wingdings" pitchFamily="2" charset="2"/>
                  <a:buChar char="n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006666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zh-CN" sz="2400" b="1" i="1">
                    <a:solidFill>
                      <a:schemeClr val="tx2"/>
                    </a:solidFill>
                  </a:rPr>
                  <a:t>B</a:t>
                </a:r>
                <a:endParaRPr lang="en-US" altLang="zh-CN" sz="3600" b="1" i="1">
                  <a:solidFill>
                    <a:schemeClr val="tx2"/>
                  </a:solidFill>
                </a:endParaRPr>
              </a:p>
            </p:txBody>
          </p:sp>
          <p:sp>
            <p:nvSpPr>
              <p:cNvPr id="120874" name="Text Box 12">
                <a:extLst>
                  <a:ext uri="{FF2B5EF4-FFF2-40B4-BE49-F238E27FC236}">
                    <a16:creationId xmlns:a16="http://schemas.microsoft.com/office/drawing/2014/main" id="{053D5F4A-B37A-F04D-8CF3-2641F493BA8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214" y="1009"/>
                <a:ext cx="264" cy="3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lnSpc>
                    <a:spcPct val="120000"/>
                  </a:lnSpc>
                  <a:spcAft>
                    <a:spcPct val="20000"/>
                  </a:spcAft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Aft>
                    <a:spcPct val="20000"/>
                  </a:spcAft>
                  <a:buClr>
                    <a:srgbClr val="008000"/>
                  </a:buClr>
                  <a:buSzPct val="55000"/>
                  <a:buFont typeface="Wingdings" pitchFamily="2" charset="2"/>
                  <a:buChar char="n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FF3300"/>
                  </a:buClr>
                  <a:buSzPct val="50000"/>
                  <a:buFont typeface="Wingdings" pitchFamily="2" charset="2"/>
                  <a:buChar char="n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006666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zh-CN" sz="2400" b="1" i="1">
                    <a:solidFill>
                      <a:schemeClr val="tx2"/>
                    </a:solidFill>
                  </a:rPr>
                  <a:t>A</a:t>
                </a:r>
                <a:endParaRPr lang="en-US" altLang="zh-CN" sz="3600" b="1" i="1">
                  <a:solidFill>
                    <a:schemeClr val="tx2"/>
                  </a:solidFill>
                </a:endParaRPr>
              </a:p>
            </p:txBody>
          </p:sp>
          <p:sp>
            <p:nvSpPr>
              <p:cNvPr id="120875" name="Text Box 13">
                <a:extLst>
                  <a:ext uri="{FF2B5EF4-FFF2-40B4-BE49-F238E27FC236}">
                    <a16:creationId xmlns:a16="http://schemas.microsoft.com/office/drawing/2014/main" id="{C2DB0D4C-85D1-3644-B379-345F6211F08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820" y="1153"/>
                <a:ext cx="230" cy="3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lnSpc>
                    <a:spcPct val="120000"/>
                  </a:lnSpc>
                  <a:spcAft>
                    <a:spcPct val="20000"/>
                  </a:spcAft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Aft>
                    <a:spcPct val="20000"/>
                  </a:spcAft>
                  <a:buClr>
                    <a:srgbClr val="008000"/>
                  </a:buClr>
                  <a:buSzPct val="55000"/>
                  <a:buFont typeface="Wingdings" pitchFamily="2" charset="2"/>
                  <a:buChar char="n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FF3300"/>
                  </a:buClr>
                  <a:buSzPct val="50000"/>
                  <a:buFont typeface="Wingdings" pitchFamily="2" charset="2"/>
                  <a:buChar char="n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006666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zh-CN" sz="2400" b="1">
                    <a:solidFill>
                      <a:schemeClr val="tx2"/>
                    </a:solidFill>
                  </a:rPr>
                  <a:t>1</a:t>
                </a:r>
                <a:endParaRPr lang="en-US" altLang="zh-CN" sz="3600" b="1">
                  <a:solidFill>
                    <a:schemeClr val="tx2"/>
                  </a:solidFill>
                </a:endParaRPr>
              </a:p>
            </p:txBody>
          </p:sp>
          <p:sp>
            <p:nvSpPr>
              <p:cNvPr id="120876" name="Text Box 14">
                <a:extLst>
                  <a:ext uri="{FF2B5EF4-FFF2-40B4-BE49-F238E27FC236}">
                    <a16:creationId xmlns:a16="http://schemas.microsoft.com/office/drawing/2014/main" id="{C0FCCF3A-DBD4-9344-9012-4CE6C687B86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436" y="1153"/>
                <a:ext cx="230" cy="3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lnSpc>
                    <a:spcPct val="120000"/>
                  </a:lnSpc>
                  <a:spcAft>
                    <a:spcPct val="20000"/>
                  </a:spcAft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Aft>
                    <a:spcPct val="20000"/>
                  </a:spcAft>
                  <a:buClr>
                    <a:srgbClr val="008000"/>
                  </a:buClr>
                  <a:buSzPct val="55000"/>
                  <a:buFont typeface="Wingdings" pitchFamily="2" charset="2"/>
                  <a:buChar char="n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FF3300"/>
                  </a:buClr>
                  <a:buSzPct val="50000"/>
                  <a:buFont typeface="Wingdings" pitchFamily="2" charset="2"/>
                  <a:buChar char="n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006666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zh-CN" sz="2400" b="1">
                    <a:solidFill>
                      <a:schemeClr val="tx2"/>
                    </a:solidFill>
                  </a:rPr>
                  <a:t>0</a:t>
                </a:r>
                <a:endParaRPr lang="en-US" altLang="zh-CN" sz="3600" b="1">
                  <a:solidFill>
                    <a:schemeClr val="tx2"/>
                  </a:solidFill>
                </a:endParaRPr>
              </a:p>
            </p:txBody>
          </p:sp>
          <p:sp>
            <p:nvSpPr>
              <p:cNvPr id="120877" name="Text Box 15">
                <a:extLst>
                  <a:ext uri="{FF2B5EF4-FFF2-40B4-BE49-F238E27FC236}">
                    <a16:creationId xmlns:a16="http://schemas.microsoft.com/office/drawing/2014/main" id="{1968C28B-381D-A240-80DB-DB69147DCFF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072" y="1777"/>
                <a:ext cx="230" cy="3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lnSpc>
                    <a:spcPct val="120000"/>
                  </a:lnSpc>
                  <a:spcAft>
                    <a:spcPct val="20000"/>
                  </a:spcAft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Aft>
                    <a:spcPct val="20000"/>
                  </a:spcAft>
                  <a:buClr>
                    <a:srgbClr val="008000"/>
                  </a:buClr>
                  <a:buSzPct val="55000"/>
                  <a:buFont typeface="Wingdings" pitchFamily="2" charset="2"/>
                  <a:buChar char="n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FF3300"/>
                  </a:buClr>
                  <a:buSzPct val="50000"/>
                  <a:buFont typeface="Wingdings" pitchFamily="2" charset="2"/>
                  <a:buChar char="n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006666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zh-CN" sz="2400" b="1">
                    <a:solidFill>
                      <a:schemeClr val="tx2"/>
                    </a:solidFill>
                  </a:rPr>
                  <a:t>1</a:t>
                </a:r>
                <a:endParaRPr lang="en-US" altLang="zh-CN" sz="3600" b="1">
                  <a:solidFill>
                    <a:schemeClr val="tx2"/>
                  </a:solidFill>
                </a:endParaRPr>
              </a:p>
            </p:txBody>
          </p:sp>
          <p:sp>
            <p:nvSpPr>
              <p:cNvPr id="120878" name="Text Box 16">
                <a:extLst>
                  <a:ext uri="{FF2B5EF4-FFF2-40B4-BE49-F238E27FC236}">
                    <a16:creationId xmlns:a16="http://schemas.microsoft.com/office/drawing/2014/main" id="{B2549D6A-B890-1745-A02C-2C41ECA41FD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072" y="1440"/>
                <a:ext cx="230" cy="3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lnSpc>
                    <a:spcPct val="120000"/>
                  </a:lnSpc>
                  <a:spcAft>
                    <a:spcPct val="20000"/>
                  </a:spcAft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Aft>
                    <a:spcPct val="20000"/>
                  </a:spcAft>
                  <a:buClr>
                    <a:srgbClr val="008000"/>
                  </a:buClr>
                  <a:buSzPct val="55000"/>
                  <a:buFont typeface="Wingdings" pitchFamily="2" charset="2"/>
                  <a:buChar char="n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FF3300"/>
                  </a:buClr>
                  <a:buSzPct val="50000"/>
                  <a:buFont typeface="Wingdings" pitchFamily="2" charset="2"/>
                  <a:buChar char="n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006666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zh-CN" sz="2400" b="1">
                    <a:solidFill>
                      <a:schemeClr val="tx2"/>
                    </a:solidFill>
                  </a:rPr>
                  <a:t>0</a:t>
                </a:r>
                <a:endParaRPr lang="en-US" altLang="zh-CN" sz="3600" b="1">
                  <a:solidFill>
                    <a:schemeClr val="tx2"/>
                  </a:solidFill>
                </a:endParaRPr>
              </a:p>
            </p:txBody>
          </p:sp>
          <p:sp>
            <p:nvSpPr>
              <p:cNvPr id="120879" name="Text Box 17">
                <a:extLst>
                  <a:ext uri="{FF2B5EF4-FFF2-40B4-BE49-F238E27FC236}">
                    <a16:creationId xmlns:a16="http://schemas.microsoft.com/office/drawing/2014/main" id="{46772602-00C0-0B4A-BBCE-85B99936972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421" y="1392"/>
                <a:ext cx="282" cy="3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lnSpc>
                    <a:spcPct val="120000"/>
                  </a:lnSpc>
                  <a:spcAft>
                    <a:spcPct val="20000"/>
                  </a:spcAft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Aft>
                    <a:spcPct val="20000"/>
                  </a:spcAft>
                  <a:buClr>
                    <a:srgbClr val="008000"/>
                  </a:buClr>
                  <a:buSzPct val="55000"/>
                  <a:buFont typeface="Wingdings" pitchFamily="2" charset="2"/>
                  <a:buChar char="n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FF3300"/>
                  </a:buClr>
                  <a:buSzPct val="50000"/>
                  <a:buFont typeface="Wingdings" pitchFamily="2" charset="2"/>
                  <a:buChar char="n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006666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zh-CN" sz="2400" b="1">
                    <a:solidFill>
                      <a:schemeClr val="tx2"/>
                    </a:solidFill>
                  </a:rPr>
                  <a:t> 1</a:t>
                </a:r>
                <a:endParaRPr lang="en-US" altLang="zh-CN" sz="3600" b="1">
                  <a:solidFill>
                    <a:schemeClr val="tx2"/>
                  </a:solidFill>
                </a:endParaRPr>
              </a:p>
            </p:txBody>
          </p:sp>
          <p:sp>
            <p:nvSpPr>
              <p:cNvPr id="120880" name="Text Box 18">
                <a:extLst>
                  <a:ext uri="{FF2B5EF4-FFF2-40B4-BE49-F238E27FC236}">
                    <a16:creationId xmlns:a16="http://schemas.microsoft.com/office/drawing/2014/main" id="{7BE096B6-FA5D-E941-98C7-476DC8AC0B0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831" y="1392"/>
                <a:ext cx="230" cy="3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lnSpc>
                    <a:spcPct val="120000"/>
                  </a:lnSpc>
                  <a:spcAft>
                    <a:spcPct val="20000"/>
                  </a:spcAft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Aft>
                    <a:spcPct val="20000"/>
                  </a:spcAft>
                  <a:buClr>
                    <a:srgbClr val="008000"/>
                  </a:buClr>
                  <a:buSzPct val="55000"/>
                  <a:buFont typeface="Wingdings" pitchFamily="2" charset="2"/>
                  <a:buChar char="n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FF3300"/>
                  </a:buClr>
                  <a:buSzPct val="50000"/>
                  <a:buFont typeface="Wingdings" pitchFamily="2" charset="2"/>
                  <a:buChar char="n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006666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zh-CN" sz="2400" b="1">
                    <a:solidFill>
                      <a:schemeClr val="tx2"/>
                    </a:solidFill>
                  </a:rPr>
                  <a:t>0</a:t>
                </a:r>
                <a:endParaRPr lang="en-US" altLang="zh-CN" sz="3600" b="1">
                  <a:solidFill>
                    <a:schemeClr val="tx2"/>
                  </a:solidFill>
                </a:endParaRPr>
              </a:p>
            </p:txBody>
          </p:sp>
          <p:sp>
            <p:nvSpPr>
              <p:cNvPr id="120881" name="Text Box 19">
                <a:extLst>
                  <a:ext uri="{FF2B5EF4-FFF2-40B4-BE49-F238E27FC236}">
                    <a16:creationId xmlns:a16="http://schemas.microsoft.com/office/drawing/2014/main" id="{C3BF1AAC-44A9-D54B-9B5B-79D653439D1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421" y="1729"/>
                <a:ext cx="282" cy="3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lnSpc>
                    <a:spcPct val="120000"/>
                  </a:lnSpc>
                  <a:spcAft>
                    <a:spcPct val="20000"/>
                  </a:spcAft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Aft>
                    <a:spcPct val="20000"/>
                  </a:spcAft>
                  <a:buClr>
                    <a:srgbClr val="008000"/>
                  </a:buClr>
                  <a:buSzPct val="55000"/>
                  <a:buFont typeface="Wingdings" pitchFamily="2" charset="2"/>
                  <a:buChar char="n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FF3300"/>
                  </a:buClr>
                  <a:buSzPct val="50000"/>
                  <a:buFont typeface="Wingdings" pitchFamily="2" charset="2"/>
                  <a:buChar char="n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006666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zh-CN" sz="2400" b="1">
                    <a:solidFill>
                      <a:schemeClr val="tx2"/>
                    </a:solidFill>
                  </a:rPr>
                  <a:t> 0</a:t>
                </a:r>
                <a:endParaRPr lang="en-US" altLang="zh-CN" sz="3600" b="1">
                  <a:solidFill>
                    <a:schemeClr val="tx2"/>
                  </a:solidFill>
                </a:endParaRPr>
              </a:p>
            </p:txBody>
          </p:sp>
          <p:sp>
            <p:nvSpPr>
              <p:cNvPr id="120882" name="Text Box 20">
                <a:extLst>
                  <a:ext uri="{FF2B5EF4-FFF2-40B4-BE49-F238E27FC236}">
                    <a16:creationId xmlns:a16="http://schemas.microsoft.com/office/drawing/2014/main" id="{E0F88638-B87F-814F-94E1-574EABC3327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805" y="1729"/>
                <a:ext cx="282" cy="3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lnSpc>
                    <a:spcPct val="120000"/>
                  </a:lnSpc>
                  <a:spcAft>
                    <a:spcPct val="20000"/>
                  </a:spcAft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Aft>
                    <a:spcPct val="20000"/>
                  </a:spcAft>
                  <a:buClr>
                    <a:srgbClr val="008000"/>
                  </a:buClr>
                  <a:buSzPct val="55000"/>
                  <a:buFont typeface="Wingdings" pitchFamily="2" charset="2"/>
                  <a:buChar char="n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FF3300"/>
                  </a:buClr>
                  <a:buSzPct val="50000"/>
                  <a:buFont typeface="Wingdings" pitchFamily="2" charset="2"/>
                  <a:buChar char="n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006666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zh-CN" sz="2400" b="1">
                    <a:solidFill>
                      <a:schemeClr val="tx2"/>
                    </a:solidFill>
                  </a:rPr>
                  <a:t> 1</a:t>
                </a:r>
                <a:endParaRPr lang="en-US" altLang="zh-CN" sz="3600" b="1">
                  <a:solidFill>
                    <a:schemeClr val="tx2"/>
                  </a:solidFill>
                </a:endParaRPr>
              </a:p>
            </p:txBody>
          </p:sp>
        </p:grpSp>
        <p:grpSp>
          <p:nvGrpSpPr>
            <p:cNvPr id="120839" name="Group 21">
              <a:extLst>
                <a:ext uri="{FF2B5EF4-FFF2-40B4-BE49-F238E27FC236}">
                  <a16:creationId xmlns:a16="http://schemas.microsoft.com/office/drawing/2014/main" id="{65CFB544-B47A-634D-901A-E86F94316B3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45" y="1009"/>
              <a:ext cx="1123" cy="1151"/>
              <a:chOff x="4061" y="1009"/>
              <a:chExt cx="1123" cy="1151"/>
            </a:xfrm>
          </p:grpSpPr>
          <p:grpSp>
            <p:nvGrpSpPr>
              <p:cNvPr id="120857" name="Group 22">
                <a:extLst>
                  <a:ext uri="{FF2B5EF4-FFF2-40B4-BE49-F238E27FC236}">
                    <a16:creationId xmlns:a16="http://schemas.microsoft.com/office/drawing/2014/main" id="{C645C53E-E6DE-5047-9955-11299BDECE1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176" y="1200"/>
                <a:ext cx="1008" cy="912"/>
                <a:chOff x="3456" y="1536"/>
                <a:chExt cx="1008" cy="912"/>
              </a:xfrm>
            </p:grpSpPr>
            <p:sp>
              <p:nvSpPr>
                <p:cNvPr id="120868" name="Rectangle 23">
                  <a:extLst>
                    <a:ext uri="{FF2B5EF4-FFF2-40B4-BE49-F238E27FC236}">
                      <a16:creationId xmlns:a16="http://schemas.microsoft.com/office/drawing/2014/main" id="{C38B08A1-80B6-B845-80E7-575C5AD420D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48" y="1776"/>
                  <a:ext cx="816" cy="672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120000"/>
                    </a:lnSpc>
                    <a:spcAft>
                      <a:spcPct val="20000"/>
                    </a:spcAft>
                    <a:buClr>
                      <a:schemeClr val="folHlink"/>
                    </a:buClr>
                    <a:buSzPct val="60000"/>
                    <a:buFont typeface="Wingdings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lnSpc>
                      <a:spcPct val="120000"/>
                    </a:lnSpc>
                    <a:spcAft>
                      <a:spcPct val="20000"/>
                    </a:spcAft>
                    <a:buClr>
                      <a:srgbClr val="008000"/>
                    </a:buClr>
                    <a:buSzPct val="55000"/>
                    <a:buFont typeface="Wingdings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lnSpc>
                      <a:spcPct val="120000"/>
                    </a:lnSpc>
                    <a:spcAft>
                      <a:spcPct val="20000"/>
                    </a:spcAft>
                    <a:buClr>
                      <a:srgbClr val="FF3300"/>
                    </a:buClr>
                    <a:buSzPct val="50000"/>
                    <a:buFont typeface="Wingdings" pitchFamily="2" charset="2"/>
                    <a:buChar char="n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lnSpc>
                      <a:spcPct val="120000"/>
                    </a:lnSpc>
                    <a:spcAft>
                      <a:spcPct val="20000"/>
                    </a:spcAft>
                    <a:buClr>
                      <a:srgbClr val="006666"/>
                    </a:buClr>
                    <a:buSzPct val="55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lnSpc>
                      <a:spcPct val="120000"/>
                    </a:lnSpc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lnSpc>
                      <a:spcPct val="100000"/>
                    </a:lnSpc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lang="zh-CN" altLang="en-US" sz="2400">
                    <a:latin typeface="Tahoma" panose="020B0604030504040204" pitchFamily="34" charset="0"/>
                  </a:endParaRPr>
                </a:p>
              </p:txBody>
            </p:sp>
            <p:sp>
              <p:nvSpPr>
                <p:cNvPr id="120869" name="Line 24">
                  <a:extLst>
                    <a:ext uri="{FF2B5EF4-FFF2-40B4-BE49-F238E27FC236}">
                      <a16:creationId xmlns:a16="http://schemas.microsoft.com/office/drawing/2014/main" id="{88D5AB18-2B56-8D41-89B7-3E20ADE53C8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648" y="2112"/>
                  <a:ext cx="81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20870" name="Line 25">
                  <a:extLst>
                    <a:ext uri="{FF2B5EF4-FFF2-40B4-BE49-F238E27FC236}">
                      <a16:creationId xmlns:a16="http://schemas.microsoft.com/office/drawing/2014/main" id="{A58B1951-F3D5-0148-9410-C6315C0A407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032" y="1776"/>
                  <a:ext cx="0" cy="67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20871" name="Line 26">
                  <a:extLst>
                    <a:ext uri="{FF2B5EF4-FFF2-40B4-BE49-F238E27FC236}">
                      <a16:creationId xmlns:a16="http://schemas.microsoft.com/office/drawing/2014/main" id="{BF6FF6C3-8A7C-7F4C-B1A5-8CFE950C3D5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3456" y="1536"/>
                  <a:ext cx="192" cy="24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120858" name="Text Box 27">
                <a:extLst>
                  <a:ext uri="{FF2B5EF4-FFF2-40B4-BE49-F238E27FC236}">
                    <a16:creationId xmlns:a16="http://schemas.microsoft.com/office/drawing/2014/main" id="{84E64FEC-AED1-D94E-98B6-648019D1C92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061" y="1201"/>
                <a:ext cx="265" cy="3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lnSpc>
                    <a:spcPct val="120000"/>
                  </a:lnSpc>
                  <a:spcAft>
                    <a:spcPct val="20000"/>
                  </a:spcAft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Aft>
                    <a:spcPct val="20000"/>
                  </a:spcAft>
                  <a:buClr>
                    <a:srgbClr val="008000"/>
                  </a:buClr>
                  <a:buSzPct val="55000"/>
                  <a:buFont typeface="Wingdings" pitchFamily="2" charset="2"/>
                  <a:buChar char="n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FF3300"/>
                  </a:buClr>
                  <a:buSzPct val="50000"/>
                  <a:buFont typeface="Wingdings" pitchFamily="2" charset="2"/>
                  <a:buChar char="n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006666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zh-CN" sz="2400" b="1" i="1">
                    <a:solidFill>
                      <a:schemeClr val="tx2"/>
                    </a:solidFill>
                  </a:rPr>
                  <a:t>B</a:t>
                </a:r>
                <a:endParaRPr lang="en-US" altLang="zh-CN" sz="3600" b="1" i="1">
                  <a:solidFill>
                    <a:schemeClr val="tx2"/>
                  </a:solidFill>
                </a:endParaRPr>
              </a:p>
            </p:txBody>
          </p:sp>
          <p:sp>
            <p:nvSpPr>
              <p:cNvPr id="120859" name="Text Box 28">
                <a:extLst>
                  <a:ext uri="{FF2B5EF4-FFF2-40B4-BE49-F238E27FC236}">
                    <a16:creationId xmlns:a16="http://schemas.microsoft.com/office/drawing/2014/main" id="{36C15E6E-4793-A249-8220-9203C2CDFF9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215" y="1009"/>
                <a:ext cx="265" cy="3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lnSpc>
                    <a:spcPct val="120000"/>
                  </a:lnSpc>
                  <a:spcAft>
                    <a:spcPct val="20000"/>
                  </a:spcAft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Aft>
                    <a:spcPct val="20000"/>
                  </a:spcAft>
                  <a:buClr>
                    <a:srgbClr val="008000"/>
                  </a:buClr>
                  <a:buSzPct val="55000"/>
                  <a:buFont typeface="Wingdings" pitchFamily="2" charset="2"/>
                  <a:buChar char="n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FF3300"/>
                  </a:buClr>
                  <a:buSzPct val="50000"/>
                  <a:buFont typeface="Wingdings" pitchFamily="2" charset="2"/>
                  <a:buChar char="n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006666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zh-CN" sz="2400" b="1" i="1">
                    <a:solidFill>
                      <a:schemeClr val="tx2"/>
                    </a:solidFill>
                  </a:rPr>
                  <a:t>A</a:t>
                </a:r>
                <a:endParaRPr lang="en-US" altLang="zh-CN" sz="3600" b="1" i="1">
                  <a:solidFill>
                    <a:schemeClr val="tx2"/>
                  </a:solidFill>
                </a:endParaRPr>
              </a:p>
            </p:txBody>
          </p:sp>
          <p:sp>
            <p:nvSpPr>
              <p:cNvPr id="120860" name="Text Box 29">
                <a:extLst>
                  <a:ext uri="{FF2B5EF4-FFF2-40B4-BE49-F238E27FC236}">
                    <a16:creationId xmlns:a16="http://schemas.microsoft.com/office/drawing/2014/main" id="{14CB26C6-2026-124A-9B02-A644725A513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820" y="1153"/>
                <a:ext cx="230" cy="3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lnSpc>
                    <a:spcPct val="120000"/>
                  </a:lnSpc>
                  <a:spcAft>
                    <a:spcPct val="20000"/>
                  </a:spcAft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Aft>
                    <a:spcPct val="20000"/>
                  </a:spcAft>
                  <a:buClr>
                    <a:srgbClr val="008000"/>
                  </a:buClr>
                  <a:buSzPct val="55000"/>
                  <a:buFont typeface="Wingdings" pitchFamily="2" charset="2"/>
                  <a:buChar char="n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FF3300"/>
                  </a:buClr>
                  <a:buSzPct val="50000"/>
                  <a:buFont typeface="Wingdings" pitchFamily="2" charset="2"/>
                  <a:buChar char="n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006666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zh-CN" sz="2400" b="1">
                    <a:solidFill>
                      <a:schemeClr val="tx2"/>
                    </a:solidFill>
                  </a:rPr>
                  <a:t>1</a:t>
                </a:r>
                <a:endParaRPr lang="en-US" altLang="zh-CN" sz="3600" b="1">
                  <a:solidFill>
                    <a:schemeClr val="tx2"/>
                  </a:solidFill>
                </a:endParaRPr>
              </a:p>
            </p:txBody>
          </p:sp>
          <p:sp>
            <p:nvSpPr>
              <p:cNvPr id="120861" name="Text Box 30">
                <a:extLst>
                  <a:ext uri="{FF2B5EF4-FFF2-40B4-BE49-F238E27FC236}">
                    <a16:creationId xmlns:a16="http://schemas.microsoft.com/office/drawing/2014/main" id="{415B6F48-525F-1A41-88A7-48E9CBFBBC6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435" y="1153"/>
                <a:ext cx="230" cy="3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lnSpc>
                    <a:spcPct val="120000"/>
                  </a:lnSpc>
                  <a:spcAft>
                    <a:spcPct val="20000"/>
                  </a:spcAft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Aft>
                    <a:spcPct val="20000"/>
                  </a:spcAft>
                  <a:buClr>
                    <a:srgbClr val="008000"/>
                  </a:buClr>
                  <a:buSzPct val="55000"/>
                  <a:buFont typeface="Wingdings" pitchFamily="2" charset="2"/>
                  <a:buChar char="n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FF3300"/>
                  </a:buClr>
                  <a:buSzPct val="50000"/>
                  <a:buFont typeface="Wingdings" pitchFamily="2" charset="2"/>
                  <a:buChar char="n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006666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zh-CN" sz="2400" b="1">
                    <a:solidFill>
                      <a:schemeClr val="tx2"/>
                    </a:solidFill>
                  </a:rPr>
                  <a:t>0</a:t>
                </a:r>
                <a:endParaRPr lang="en-US" altLang="zh-CN" sz="3600" b="1">
                  <a:solidFill>
                    <a:schemeClr val="tx2"/>
                  </a:solidFill>
                </a:endParaRPr>
              </a:p>
            </p:txBody>
          </p:sp>
          <p:sp>
            <p:nvSpPr>
              <p:cNvPr id="120862" name="Text Box 31">
                <a:extLst>
                  <a:ext uri="{FF2B5EF4-FFF2-40B4-BE49-F238E27FC236}">
                    <a16:creationId xmlns:a16="http://schemas.microsoft.com/office/drawing/2014/main" id="{72AC1DD7-9786-A746-B089-A8FA3B2FFFB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072" y="1777"/>
                <a:ext cx="230" cy="3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lnSpc>
                    <a:spcPct val="120000"/>
                  </a:lnSpc>
                  <a:spcAft>
                    <a:spcPct val="20000"/>
                  </a:spcAft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Aft>
                    <a:spcPct val="20000"/>
                  </a:spcAft>
                  <a:buClr>
                    <a:srgbClr val="008000"/>
                  </a:buClr>
                  <a:buSzPct val="55000"/>
                  <a:buFont typeface="Wingdings" pitchFamily="2" charset="2"/>
                  <a:buChar char="n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FF3300"/>
                  </a:buClr>
                  <a:buSzPct val="50000"/>
                  <a:buFont typeface="Wingdings" pitchFamily="2" charset="2"/>
                  <a:buChar char="n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006666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zh-CN" sz="2400" b="1">
                    <a:solidFill>
                      <a:schemeClr val="tx2"/>
                    </a:solidFill>
                  </a:rPr>
                  <a:t>1</a:t>
                </a:r>
                <a:endParaRPr lang="en-US" altLang="zh-CN" sz="3600" b="1">
                  <a:solidFill>
                    <a:schemeClr val="tx2"/>
                  </a:solidFill>
                </a:endParaRPr>
              </a:p>
            </p:txBody>
          </p:sp>
          <p:sp>
            <p:nvSpPr>
              <p:cNvPr id="120863" name="Text Box 32">
                <a:extLst>
                  <a:ext uri="{FF2B5EF4-FFF2-40B4-BE49-F238E27FC236}">
                    <a16:creationId xmlns:a16="http://schemas.microsoft.com/office/drawing/2014/main" id="{DD9CF8B6-8192-B647-8FB2-9D054EB0865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072" y="1440"/>
                <a:ext cx="230" cy="3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lnSpc>
                    <a:spcPct val="120000"/>
                  </a:lnSpc>
                  <a:spcAft>
                    <a:spcPct val="20000"/>
                  </a:spcAft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Aft>
                    <a:spcPct val="20000"/>
                  </a:spcAft>
                  <a:buClr>
                    <a:srgbClr val="008000"/>
                  </a:buClr>
                  <a:buSzPct val="55000"/>
                  <a:buFont typeface="Wingdings" pitchFamily="2" charset="2"/>
                  <a:buChar char="n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FF3300"/>
                  </a:buClr>
                  <a:buSzPct val="50000"/>
                  <a:buFont typeface="Wingdings" pitchFamily="2" charset="2"/>
                  <a:buChar char="n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006666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zh-CN" sz="2400" b="1">
                    <a:solidFill>
                      <a:schemeClr val="tx2"/>
                    </a:solidFill>
                  </a:rPr>
                  <a:t>0</a:t>
                </a:r>
                <a:endParaRPr lang="en-US" altLang="zh-CN" sz="3600" b="1">
                  <a:solidFill>
                    <a:schemeClr val="tx2"/>
                  </a:solidFill>
                </a:endParaRPr>
              </a:p>
            </p:txBody>
          </p:sp>
          <p:sp>
            <p:nvSpPr>
              <p:cNvPr id="120864" name="Text Box 33">
                <a:extLst>
                  <a:ext uri="{FF2B5EF4-FFF2-40B4-BE49-F238E27FC236}">
                    <a16:creationId xmlns:a16="http://schemas.microsoft.com/office/drawing/2014/main" id="{4CD00954-8395-6740-8A8C-E7F58AE440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421" y="1392"/>
                <a:ext cx="282" cy="3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lnSpc>
                    <a:spcPct val="120000"/>
                  </a:lnSpc>
                  <a:spcAft>
                    <a:spcPct val="20000"/>
                  </a:spcAft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Aft>
                    <a:spcPct val="20000"/>
                  </a:spcAft>
                  <a:buClr>
                    <a:srgbClr val="008000"/>
                  </a:buClr>
                  <a:buSzPct val="55000"/>
                  <a:buFont typeface="Wingdings" pitchFamily="2" charset="2"/>
                  <a:buChar char="n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FF3300"/>
                  </a:buClr>
                  <a:buSzPct val="50000"/>
                  <a:buFont typeface="Wingdings" pitchFamily="2" charset="2"/>
                  <a:buChar char="n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006666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zh-CN" sz="2400" b="1">
                    <a:solidFill>
                      <a:schemeClr val="tx2"/>
                    </a:solidFill>
                  </a:rPr>
                  <a:t> 0</a:t>
                </a:r>
                <a:endParaRPr lang="en-US" altLang="zh-CN" sz="3600" b="1">
                  <a:solidFill>
                    <a:schemeClr val="tx2"/>
                  </a:solidFill>
                </a:endParaRPr>
              </a:p>
            </p:txBody>
          </p:sp>
          <p:sp>
            <p:nvSpPr>
              <p:cNvPr id="120865" name="Text Box 34">
                <a:extLst>
                  <a:ext uri="{FF2B5EF4-FFF2-40B4-BE49-F238E27FC236}">
                    <a16:creationId xmlns:a16="http://schemas.microsoft.com/office/drawing/2014/main" id="{83DA640C-ABCC-1748-B306-E0ABD5718FF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832" y="1392"/>
                <a:ext cx="230" cy="3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lnSpc>
                    <a:spcPct val="120000"/>
                  </a:lnSpc>
                  <a:spcAft>
                    <a:spcPct val="20000"/>
                  </a:spcAft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Aft>
                    <a:spcPct val="20000"/>
                  </a:spcAft>
                  <a:buClr>
                    <a:srgbClr val="008000"/>
                  </a:buClr>
                  <a:buSzPct val="55000"/>
                  <a:buFont typeface="Wingdings" pitchFamily="2" charset="2"/>
                  <a:buChar char="n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FF3300"/>
                  </a:buClr>
                  <a:buSzPct val="50000"/>
                  <a:buFont typeface="Wingdings" pitchFamily="2" charset="2"/>
                  <a:buChar char="n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006666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zh-CN" sz="2400" b="1">
                    <a:solidFill>
                      <a:schemeClr val="tx2"/>
                    </a:solidFill>
                  </a:rPr>
                  <a:t>0</a:t>
                </a:r>
                <a:endParaRPr lang="en-US" altLang="zh-CN" sz="3600" b="1">
                  <a:solidFill>
                    <a:schemeClr val="tx2"/>
                  </a:solidFill>
                </a:endParaRPr>
              </a:p>
            </p:txBody>
          </p:sp>
          <p:sp>
            <p:nvSpPr>
              <p:cNvPr id="120866" name="Text Box 35">
                <a:extLst>
                  <a:ext uri="{FF2B5EF4-FFF2-40B4-BE49-F238E27FC236}">
                    <a16:creationId xmlns:a16="http://schemas.microsoft.com/office/drawing/2014/main" id="{C40F29FF-32C0-2144-B7B6-2329323987C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421" y="1729"/>
                <a:ext cx="282" cy="3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lnSpc>
                    <a:spcPct val="120000"/>
                  </a:lnSpc>
                  <a:spcAft>
                    <a:spcPct val="20000"/>
                  </a:spcAft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Aft>
                    <a:spcPct val="20000"/>
                  </a:spcAft>
                  <a:buClr>
                    <a:srgbClr val="008000"/>
                  </a:buClr>
                  <a:buSzPct val="55000"/>
                  <a:buFont typeface="Wingdings" pitchFamily="2" charset="2"/>
                  <a:buChar char="n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FF3300"/>
                  </a:buClr>
                  <a:buSzPct val="50000"/>
                  <a:buFont typeface="Wingdings" pitchFamily="2" charset="2"/>
                  <a:buChar char="n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006666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zh-CN" sz="2400" b="1">
                    <a:solidFill>
                      <a:schemeClr val="tx2"/>
                    </a:solidFill>
                  </a:rPr>
                  <a:t> 0</a:t>
                </a:r>
                <a:endParaRPr lang="en-US" altLang="zh-CN" sz="3600" b="1">
                  <a:solidFill>
                    <a:schemeClr val="tx2"/>
                  </a:solidFill>
                </a:endParaRPr>
              </a:p>
            </p:txBody>
          </p:sp>
          <p:sp>
            <p:nvSpPr>
              <p:cNvPr id="120867" name="Text Box 36">
                <a:extLst>
                  <a:ext uri="{FF2B5EF4-FFF2-40B4-BE49-F238E27FC236}">
                    <a16:creationId xmlns:a16="http://schemas.microsoft.com/office/drawing/2014/main" id="{FAF26823-923A-7E41-A6F6-62C8610352C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806" y="1729"/>
                <a:ext cx="282" cy="3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lnSpc>
                    <a:spcPct val="120000"/>
                  </a:lnSpc>
                  <a:spcAft>
                    <a:spcPct val="20000"/>
                  </a:spcAft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Aft>
                    <a:spcPct val="20000"/>
                  </a:spcAft>
                  <a:buClr>
                    <a:srgbClr val="008000"/>
                  </a:buClr>
                  <a:buSzPct val="55000"/>
                  <a:buFont typeface="Wingdings" pitchFamily="2" charset="2"/>
                  <a:buChar char="n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FF3300"/>
                  </a:buClr>
                  <a:buSzPct val="50000"/>
                  <a:buFont typeface="Wingdings" pitchFamily="2" charset="2"/>
                  <a:buChar char="n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006666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zh-CN" sz="2400" b="1">
                    <a:solidFill>
                      <a:schemeClr val="tx2"/>
                    </a:solidFill>
                  </a:rPr>
                  <a:t> 1</a:t>
                </a:r>
                <a:endParaRPr lang="en-US" altLang="zh-CN" sz="3600" b="1">
                  <a:solidFill>
                    <a:schemeClr val="tx2"/>
                  </a:solidFill>
                </a:endParaRPr>
              </a:p>
            </p:txBody>
          </p:sp>
        </p:grpSp>
        <p:grpSp>
          <p:nvGrpSpPr>
            <p:cNvPr id="120840" name="Group 37">
              <a:extLst>
                <a:ext uri="{FF2B5EF4-FFF2-40B4-BE49-F238E27FC236}">
                  <a16:creationId xmlns:a16="http://schemas.microsoft.com/office/drawing/2014/main" id="{EA1E6EBF-5DB6-0541-850F-B7ED4960E10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94" y="1009"/>
              <a:ext cx="1124" cy="1151"/>
              <a:chOff x="4060" y="1009"/>
              <a:chExt cx="1124" cy="1151"/>
            </a:xfrm>
          </p:grpSpPr>
          <p:grpSp>
            <p:nvGrpSpPr>
              <p:cNvPr id="120842" name="Group 38">
                <a:extLst>
                  <a:ext uri="{FF2B5EF4-FFF2-40B4-BE49-F238E27FC236}">
                    <a16:creationId xmlns:a16="http://schemas.microsoft.com/office/drawing/2014/main" id="{D7CAF36B-AB5D-6540-81F9-B3BA8172534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176" y="1200"/>
                <a:ext cx="1008" cy="912"/>
                <a:chOff x="3456" y="1536"/>
                <a:chExt cx="1008" cy="912"/>
              </a:xfrm>
            </p:grpSpPr>
            <p:sp>
              <p:nvSpPr>
                <p:cNvPr id="120853" name="Rectangle 39">
                  <a:extLst>
                    <a:ext uri="{FF2B5EF4-FFF2-40B4-BE49-F238E27FC236}">
                      <a16:creationId xmlns:a16="http://schemas.microsoft.com/office/drawing/2014/main" id="{798D1209-5D41-E04F-8709-93F97564A07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48" y="1776"/>
                  <a:ext cx="816" cy="672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120000"/>
                    </a:lnSpc>
                    <a:spcAft>
                      <a:spcPct val="20000"/>
                    </a:spcAft>
                    <a:buClr>
                      <a:schemeClr val="folHlink"/>
                    </a:buClr>
                    <a:buSzPct val="60000"/>
                    <a:buFont typeface="Wingdings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lnSpc>
                      <a:spcPct val="120000"/>
                    </a:lnSpc>
                    <a:spcAft>
                      <a:spcPct val="20000"/>
                    </a:spcAft>
                    <a:buClr>
                      <a:srgbClr val="008000"/>
                    </a:buClr>
                    <a:buSzPct val="55000"/>
                    <a:buFont typeface="Wingdings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lnSpc>
                      <a:spcPct val="120000"/>
                    </a:lnSpc>
                    <a:spcAft>
                      <a:spcPct val="20000"/>
                    </a:spcAft>
                    <a:buClr>
                      <a:srgbClr val="FF3300"/>
                    </a:buClr>
                    <a:buSzPct val="50000"/>
                    <a:buFont typeface="Wingdings" pitchFamily="2" charset="2"/>
                    <a:buChar char="n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lnSpc>
                      <a:spcPct val="120000"/>
                    </a:lnSpc>
                    <a:spcAft>
                      <a:spcPct val="20000"/>
                    </a:spcAft>
                    <a:buClr>
                      <a:srgbClr val="006666"/>
                    </a:buClr>
                    <a:buSzPct val="55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lnSpc>
                      <a:spcPct val="120000"/>
                    </a:lnSpc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lnSpc>
                      <a:spcPct val="100000"/>
                    </a:lnSpc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lang="zh-CN" altLang="en-US" sz="2400">
                    <a:latin typeface="Tahoma" panose="020B0604030504040204" pitchFamily="34" charset="0"/>
                  </a:endParaRPr>
                </a:p>
              </p:txBody>
            </p:sp>
            <p:sp>
              <p:nvSpPr>
                <p:cNvPr id="120854" name="Line 40">
                  <a:extLst>
                    <a:ext uri="{FF2B5EF4-FFF2-40B4-BE49-F238E27FC236}">
                      <a16:creationId xmlns:a16="http://schemas.microsoft.com/office/drawing/2014/main" id="{71D73A1F-12A2-644D-A747-79C5E936EEC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648" y="2112"/>
                  <a:ext cx="81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20855" name="Line 41">
                  <a:extLst>
                    <a:ext uri="{FF2B5EF4-FFF2-40B4-BE49-F238E27FC236}">
                      <a16:creationId xmlns:a16="http://schemas.microsoft.com/office/drawing/2014/main" id="{010DCB1D-04E5-8343-82FC-A12B0CC518F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032" y="1776"/>
                  <a:ext cx="0" cy="67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20856" name="Line 42">
                  <a:extLst>
                    <a:ext uri="{FF2B5EF4-FFF2-40B4-BE49-F238E27FC236}">
                      <a16:creationId xmlns:a16="http://schemas.microsoft.com/office/drawing/2014/main" id="{22CB5F5F-FD09-AF40-B519-9E5143FB90E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3456" y="1536"/>
                  <a:ext cx="192" cy="24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120843" name="Text Box 43">
                <a:extLst>
                  <a:ext uri="{FF2B5EF4-FFF2-40B4-BE49-F238E27FC236}">
                    <a16:creationId xmlns:a16="http://schemas.microsoft.com/office/drawing/2014/main" id="{651E6DB3-0CF4-954E-89FC-B556BF2A130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060" y="1201"/>
                <a:ext cx="264" cy="3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lnSpc>
                    <a:spcPct val="120000"/>
                  </a:lnSpc>
                  <a:spcAft>
                    <a:spcPct val="20000"/>
                  </a:spcAft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Aft>
                    <a:spcPct val="20000"/>
                  </a:spcAft>
                  <a:buClr>
                    <a:srgbClr val="008000"/>
                  </a:buClr>
                  <a:buSzPct val="55000"/>
                  <a:buFont typeface="Wingdings" pitchFamily="2" charset="2"/>
                  <a:buChar char="n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FF3300"/>
                  </a:buClr>
                  <a:buSzPct val="50000"/>
                  <a:buFont typeface="Wingdings" pitchFamily="2" charset="2"/>
                  <a:buChar char="n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006666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zh-CN" sz="2400" b="1" i="1">
                    <a:solidFill>
                      <a:schemeClr val="tx2"/>
                    </a:solidFill>
                  </a:rPr>
                  <a:t>B</a:t>
                </a:r>
                <a:endParaRPr lang="en-US" altLang="zh-CN" sz="3600" b="1" i="1">
                  <a:solidFill>
                    <a:schemeClr val="tx2"/>
                  </a:solidFill>
                </a:endParaRPr>
              </a:p>
            </p:txBody>
          </p:sp>
          <p:sp>
            <p:nvSpPr>
              <p:cNvPr id="120844" name="Text Box 44">
                <a:extLst>
                  <a:ext uri="{FF2B5EF4-FFF2-40B4-BE49-F238E27FC236}">
                    <a16:creationId xmlns:a16="http://schemas.microsoft.com/office/drawing/2014/main" id="{ADA3EFEA-752E-1945-8CC5-C090AFB29DC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214" y="1009"/>
                <a:ext cx="264" cy="3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lnSpc>
                    <a:spcPct val="120000"/>
                  </a:lnSpc>
                  <a:spcAft>
                    <a:spcPct val="20000"/>
                  </a:spcAft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Aft>
                    <a:spcPct val="20000"/>
                  </a:spcAft>
                  <a:buClr>
                    <a:srgbClr val="008000"/>
                  </a:buClr>
                  <a:buSzPct val="55000"/>
                  <a:buFont typeface="Wingdings" pitchFamily="2" charset="2"/>
                  <a:buChar char="n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FF3300"/>
                  </a:buClr>
                  <a:buSzPct val="50000"/>
                  <a:buFont typeface="Wingdings" pitchFamily="2" charset="2"/>
                  <a:buChar char="n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006666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zh-CN" sz="2400" b="1" i="1">
                    <a:solidFill>
                      <a:schemeClr val="tx2"/>
                    </a:solidFill>
                  </a:rPr>
                  <a:t>A</a:t>
                </a:r>
                <a:endParaRPr lang="en-US" altLang="zh-CN" sz="3600" b="1" i="1">
                  <a:solidFill>
                    <a:schemeClr val="tx2"/>
                  </a:solidFill>
                </a:endParaRPr>
              </a:p>
            </p:txBody>
          </p:sp>
          <p:sp>
            <p:nvSpPr>
              <p:cNvPr id="120845" name="Text Box 45">
                <a:extLst>
                  <a:ext uri="{FF2B5EF4-FFF2-40B4-BE49-F238E27FC236}">
                    <a16:creationId xmlns:a16="http://schemas.microsoft.com/office/drawing/2014/main" id="{3E7D164E-E067-D34C-9155-41794576CE9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820" y="1153"/>
                <a:ext cx="230" cy="3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lnSpc>
                    <a:spcPct val="120000"/>
                  </a:lnSpc>
                  <a:spcAft>
                    <a:spcPct val="20000"/>
                  </a:spcAft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Aft>
                    <a:spcPct val="20000"/>
                  </a:spcAft>
                  <a:buClr>
                    <a:srgbClr val="008000"/>
                  </a:buClr>
                  <a:buSzPct val="55000"/>
                  <a:buFont typeface="Wingdings" pitchFamily="2" charset="2"/>
                  <a:buChar char="n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FF3300"/>
                  </a:buClr>
                  <a:buSzPct val="50000"/>
                  <a:buFont typeface="Wingdings" pitchFamily="2" charset="2"/>
                  <a:buChar char="n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006666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zh-CN" sz="2400" b="1">
                    <a:solidFill>
                      <a:schemeClr val="tx2"/>
                    </a:solidFill>
                  </a:rPr>
                  <a:t>1</a:t>
                </a:r>
                <a:endParaRPr lang="en-US" altLang="zh-CN" sz="3600" b="1">
                  <a:solidFill>
                    <a:schemeClr val="tx2"/>
                  </a:solidFill>
                </a:endParaRPr>
              </a:p>
            </p:txBody>
          </p:sp>
          <p:sp>
            <p:nvSpPr>
              <p:cNvPr id="120846" name="Text Box 46">
                <a:extLst>
                  <a:ext uri="{FF2B5EF4-FFF2-40B4-BE49-F238E27FC236}">
                    <a16:creationId xmlns:a16="http://schemas.microsoft.com/office/drawing/2014/main" id="{FDF73240-1884-1C4C-9BD3-5F92D5FD481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436" y="1153"/>
                <a:ext cx="230" cy="3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lnSpc>
                    <a:spcPct val="120000"/>
                  </a:lnSpc>
                  <a:spcAft>
                    <a:spcPct val="20000"/>
                  </a:spcAft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Aft>
                    <a:spcPct val="20000"/>
                  </a:spcAft>
                  <a:buClr>
                    <a:srgbClr val="008000"/>
                  </a:buClr>
                  <a:buSzPct val="55000"/>
                  <a:buFont typeface="Wingdings" pitchFamily="2" charset="2"/>
                  <a:buChar char="n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FF3300"/>
                  </a:buClr>
                  <a:buSzPct val="50000"/>
                  <a:buFont typeface="Wingdings" pitchFamily="2" charset="2"/>
                  <a:buChar char="n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006666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zh-CN" sz="2400" b="1">
                    <a:solidFill>
                      <a:schemeClr val="tx2"/>
                    </a:solidFill>
                  </a:rPr>
                  <a:t>0</a:t>
                </a:r>
                <a:endParaRPr lang="en-US" altLang="zh-CN" sz="3600" b="1">
                  <a:solidFill>
                    <a:schemeClr val="tx2"/>
                  </a:solidFill>
                </a:endParaRPr>
              </a:p>
            </p:txBody>
          </p:sp>
          <p:sp>
            <p:nvSpPr>
              <p:cNvPr id="120847" name="Text Box 47">
                <a:extLst>
                  <a:ext uri="{FF2B5EF4-FFF2-40B4-BE49-F238E27FC236}">
                    <a16:creationId xmlns:a16="http://schemas.microsoft.com/office/drawing/2014/main" id="{5B30D1E0-4703-E849-9C09-7C27A44CD96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073" y="1777"/>
                <a:ext cx="230" cy="3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lnSpc>
                    <a:spcPct val="120000"/>
                  </a:lnSpc>
                  <a:spcAft>
                    <a:spcPct val="20000"/>
                  </a:spcAft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Aft>
                    <a:spcPct val="20000"/>
                  </a:spcAft>
                  <a:buClr>
                    <a:srgbClr val="008000"/>
                  </a:buClr>
                  <a:buSzPct val="55000"/>
                  <a:buFont typeface="Wingdings" pitchFamily="2" charset="2"/>
                  <a:buChar char="n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FF3300"/>
                  </a:buClr>
                  <a:buSzPct val="50000"/>
                  <a:buFont typeface="Wingdings" pitchFamily="2" charset="2"/>
                  <a:buChar char="n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006666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zh-CN" sz="2400" b="1">
                    <a:solidFill>
                      <a:schemeClr val="tx2"/>
                    </a:solidFill>
                  </a:rPr>
                  <a:t>1</a:t>
                </a:r>
                <a:endParaRPr lang="en-US" altLang="zh-CN" sz="3600" b="1">
                  <a:solidFill>
                    <a:schemeClr val="tx2"/>
                  </a:solidFill>
                </a:endParaRPr>
              </a:p>
            </p:txBody>
          </p:sp>
          <p:sp>
            <p:nvSpPr>
              <p:cNvPr id="120848" name="Text Box 48">
                <a:extLst>
                  <a:ext uri="{FF2B5EF4-FFF2-40B4-BE49-F238E27FC236}">
                    <a16:creationId xmlns:a16="http://schemas.microsoft.com/office/drawing/2014/main" id="{1B9A7888-49A7-5442-83A1-D8CC271EEE6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073" y="1440"/>
                <a:ext cx="230" cy="3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lnSpc>
                    <a:spcPct val="120000"/>
                  </a:lnSpc>
                  <a:spcAft>
                    <a:spcPct val="20000"/>
                  </a:spcAft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Aft>
                    <a:spcPct val="20000"/>
                  </a:spcAft>
                  <a:buClr>
                    <a:srgbClr val="008000"/>
                  </a:buClr>
                  <a:buSzPct val="55000"/>
                  <a:buFont typeface="Wingdings" pitchFamily="2" charset="2"/>
                  <a:buChar char="n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FF3300"/>
                  </a:buClr>
                  <a:buSzPct val="50000"/>
                  <a:buFont typeface="Wingdings" pitchFamily="2" charset="2"/>
                  <a:buChar char="n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006666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zh-CN" sz="2400" b="1">
                    <a:solidFill>
                      <a:schemeClr val="tx2"/>
                    </a:solidFill>
                  </a:rPr>
                  <a:t>0</a:t>
                </a:r>
                <a:endParaRPr lang="en-US" altLang="zh-CN" sz="3600" b="1">
                  <a:solidFill>
                    <a:schemeClr val="tx2"/>
                  </a:solidFill>
                </a:endParaRPr>
              </a:p>
            </p:txBody>
          </p:sp>
          <p:sp>
            <p:nvSpPr>
              <p:cNvPr id="120849" name="Text Box 49">
                <a:extLst>
                  <a:ext uri="{FF2B5EF4-FFF2-40B4-BE49-F238E27FC236}">
                    <a16:creationId xmlns:a16="http://schemas.microsoft.com/office/drawing/2014/main" id="{BA3F0085-C342-454B-B5ED-25A9C61945A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422" y="1392"/>
                <a:ext cx="282" cy="3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lnSpc>
                    <a:spcPct val="120000"/>
                  </a:lnSpc>
                  <a:spcAft>
                    <a:spcPct val="20000"/>
                  </a:spcAft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Aft>
                    <a:spcPct val="20000"/>
                  </a:spcAft>
                  <a:buClr>
                    <a:srgbClr val="008000"/>
                  </a:buClr>
                  <a:buSzPct val="55000"/>
                  <a:buFont typeface="Wingdings" pitchFamily="2" charset="2"/>
                  <a:buChar char="n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FF3300"/>
                  </a:buClr>
                  <a:buSzPct val="50000"/>
                  <a:buFont typeface="Wingdings" pitchFamily="2" charset="2"/>
                  <a:buChar char="n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006666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zh-CN" sz="2400" b="1">
                    <a:solidFill>
                      <a:schemeClr val="tx2"/>
                    </a:solidFill>
                  </a:rPr>
                  <a:t> 1</a:t>
                </a:r>
                <a:endParaRPr lang="en-US" altLang="zh-CN" sz="3600" b="1">
                  <a:solidFill>
                    <a:schemeClr val="tx2"/>
                  </a:solidFill>
                </a:endParaRPr>
              </a:p>
            </p:txBody>
          </p:sp>
          <p:sp>
            <p:nvSpPr>
              <p:cNvPr id="120850" name="Text Box 50">
                <a:extLst>
                  <a:ext uri="{FF2B5EF4-FFF2-40B4-BE49-F238E27FC236}">
                    <a16:creationId xmlns:a16="http://schemas.microsoft.com/office/drawing/2014/main" id="{45059E80-311B-D344-8D24-C27E857E3CA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832" y="1392"/>
                <a:ext cx="229" cy="3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lnSpc>
                    <a:spcPct val="120000"/>
                  </a:lnSpc>
                  <a:spcAft>
                    <a:spcPct val="20000"/>
                  </a:spcAft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Aft>
                    <a:spcPct val="20000"/>
                  </a:spcAft>
                  <a:buClr>
                    <a:srgbClr val="008000"/>
                  </a:buClr>
                  <a:buSzPct val="55000"/>
                  <a:buFont typeface="Wingdings" pitchFamily="2" charset="2"/>
                  <a:buChar char="n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FF3300"/>
                  </a:buClr>
                  <a:buSzPct val="50000"/>
                  <a:buFont typeface="Wingdings" pitchFamily="2" charset="2"/>
                  <a:buChar char="n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006666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zh-CN" sz="2400" b="1">
                    <a:solidFill>
                      <a:schemeClr val="tx2"/>
                    </a:solidFill>
                  </a:rPr>
                  <a:t>0</a:t>
                </a:r>
                <a:endParaRPr lang="en-US" altLang="zh-CN" sz="3600" b="1">
                  <a:solidFill>
                    <a:schemeClr val="tx2"/>
                  </a:solidFill>
                </a:endParaRPr>
              </a:p>
            </p:txBody>
          </p:sp>
          <p:sp>
            <p:nvSpPr>
              <p:cNvPr id="120851" name="Text Box 51">
                <a:extLst>
                  <a:ext uri="{FF2B5EF4-FFF2-40B4-BE49-F238E27FC236}">
                    <a16:creationId xmlns:a16="http://schemas.microsoft.com/office/drawing/2014/main" id="{204D196C-36A3-AD42-B90F-BC594013B4A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422" y="1729"/>
                <a:ext cx="282" cy="3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lnSpc>
                    <a:spcPct val="120000"/>
                  </a:lnSpc>
                  <a:spcAft>
                    <a:spcPct val="20000"/>
                  </a:spcAft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Aft>
                    <a:spcPct val="20000"/>
                  </a:spcAft>
                  <a:buClr>
                    <a:srgbClr val="008000"/>
                  </a:buClr>
                  <a:buSzPct val="55000"/>
                  <a:buFont typeface="Wingdings" pitchFamily="2" charset="2"/>
                  <a:buChar char="n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FF3300"/>
                  </a:buClr>
                  <a:buSzPct val="50000"/>
                  <a:buFont typeface="Wingdings" pitchFamily="2" charset="2"/>
                  <a:buChar char="n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006666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zh-CN" sz="2400" b="1">
                    <a:solidFill>
                      <a:schemeClr val="tx2"/>
                    </a:solidFill>
                  </a:rPr>
                  <a:t> 0</a:t>
                </a:r>
                <a:endParaRPr lang="en-US" altLang="zh-CN" sz="3600" b="1">
                  <a:solidFill>
                    <a:schemeClr val="tx2"/>
                  </a:solidFill>
                </a:endParaRPr>
              </a:p>
            </p:txBody>
          </p:sp>
          <p:sp>
            <p:nvSpPr>
              <p:cNvPr id="120852" name="Text Box 52">
                <a:extLst>
                  <a:ext uri="{FF2B5EF4-FFF2-40B4-BE49-F238E27FC236}">
                    <a16:creationId xmlns:a16="http://schemas.microsoft.com/office/drawing/2014/main" id="{9D09DB60-2006-5D47-9686-0FFB3DB33E0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806" y="1729"/>
                <a:ext cx="282" cy="3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lnSpc>
                    <a:spcPct val="120000"/>
                  </a:lnSpc>
                  <a:spcAft>
                    <a:spcPct val="20000"/>
                  </a:spcAft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Aft>
                    <a:spcPct val="20000"/>
                  </a:spcAft>
                  <a:buClr>
                    <a:srgbClr val="008000"/>
                  </a:buClr>
                  <a:buSzPct val="55000"/>
                  <a:buFont typeface="Wingdings" pitchFamily="2" charset="2"/>
                  <a:buChar char="n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FF3300"/>
                  </a:buClr>
                  <a:buSzPct val="50000"/>
                  <a:buFont typeface="Wingdings" pitchFamily="2" charset="2"/>
                  <a:buChar char="n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006666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zh-CN" sz="2400" b="1">
                    <a:solidFill>
                      <a:schemeClr val="tx2"/>
                    </a:solidFill>
                  </a:rPr>
                  <a:t> 1</a:t>
                </a:r>
                <a:endParaRPr lang="en-US" altLang="zh-CN" sz="3600" b="1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120841" name="Text Box 53">
              <a:extLst>
                <a:ext uri="{FF2B5EF4-FFF2-40B4-BE49-F238E27FC236}">
                  <a16:creationId xmlns:a16="http://schemas.microsoft.com/office/drawing/2014/main" id="{23FD7437-BED4-B445-A3FD-553B1746A4C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04" y="1557"/>
              <a:ext cx="1637" cy="3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8000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FF3300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rgbClr val="006666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zh-CN" altLang="en-US" sz="2400" b="1">
                  <a:latin typeface="Tahoma" panose="020B0604030504040204" pitchFamily="34" charset="0"/>
                </a:rPr>
                <a:t>＋                  ＝</a:t>
              </a:r>
            </a:p>
          </p:txBody>
        </p:sp>
      </p:grpSp>
      <p:sp>
        <p:nvSpPr>
          <p:cNvPr id="549942" name="Rectangle 54">
            <a:extLst>
              <a:ext uri="{FF2B5EF4-FFF2-40B4-BE49-F238E27FC236}">
                <a16:creationId xmlns:a16="http://schemas.microsoft.com/office/drawing/2014/main" id="{55196FD6-15C3-BB43-9FB6-69066B190E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2688" y="4648200"/>
            <a:ext cx="5446712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8000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FF3300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rgbClr val="006666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lang="zh-CN" altLang="en-US" sz="2400" b="1">
                <a:solidFill>
                  <a:srgbClr val="FF3300"/>
                </a:solidFill>
                <a:ea typeface="隶书" panose="02010509060101010101" pitchFamily="49" charset="-122"/>
              </a:rPr>
              <a:t>卡诺图相乘</a:t>
            </a:r>
          </a:p>
          <a:p>
            <a:pPr lvl="1" eaLnBrk="1" hangingPunct="1">
              <a:lnSpc>
                <a:spcPct val="110000"/>
              </a:lnSpc>
            </a:pPr>
            <a:r>
              <a:rPr lang="zh-CN" altLang="en-US" sz="2200" b="1"/>
              <a:t>对应小方格中的</a:t>
            </a:r>
            <a:r>
              <a:rPr lang="en-US" altLang="zh-CN" sz="2200" b="1"/>
              <a:t>0, 1</a:t>
            </a:r>
            <a:r>
              <a:rPr lang="zh-CN" altLang="en-US" sz="2200" b="1"/>
              <a:t>进行逻辑乘</a:t>
            </a:r>
            <a:r>
              <a:rPr lang="en-US" altLang="zh-CN" sz="2200" b="1"/>
              <a:t>.</a:t>
            </a:r>
          </a:p>
          <a:p>
            <a:pPr lvl="1" eaLnBrk="1" hangingPunct="1">
              <a:lnSpc>
                <a:spcPct val="110000"/>
              </a:lnSpc>
            </a:pPr>
            <a:endParaRPr lang="en-US" altLang="zh-CN" sz="800" b="1"/>
          </a:p>
          <a:p>
            <a:pPr eaLnBrk="1" hangingPunct="1">
              <a:lnSpc>
                <a:spcPct val="110000"/>
              </a:lnSpc>
            </a:pPr>
            <a:r>
              <a:rPr lang="zh-CN" altLang="en-US" sz="2400" b="1">
                <a:solidFill>
                  <a:srgbClr val="FF3300"/>
                </a:solidFill>
                <a:ea typeface="隶书" panose="02010509060101010101" pitchFamily="49" charset="-122"/>
              </a:rPr>
              <a:t>卡诺图反演</a:t>
            </a:r>
          </a:p>
          <a:p>
            <a:pPr lvl="1" eaLnBrk="1" hangingPunct="1">
              <a:lnSpc>
                <a:spcPct val="110000"/>
              </a:lnSpc>
            </a:pPr>
            <a:r>
              <a:rPr lang="zh-CN" altLang="en-US" sz="2200" b="1"/>
              <a:t>对应小方格中的</a:t>
            </a:r>
            <a:r>
              <a:rPr lang="en-US" altLang="zh-CN" sz="2200" b="1"/>
              <a:t>0</a:t>
            </a:r>
            <a:r>
              <a:rPr lang="zh-CN" altLang="en-US" sz="2200" b="1"/>
              <a:t>、</a:t>
            </a:r>
            <a:r>
              <a:rPr lang="en-US" altLang="zh-CN" sz="2200" b="1"/>
              <a:t>1</a:t>
            </a:r>
            <a:r>
              <a:rPr lang="zh-CN" altLang="en-US" sz="2200" b="1"/>
              <a:t>取补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9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9942" grpId="0" autoUpdateAnimBg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2">
            <a:extLst>
              <a:ext uri="{FF2B5EF4-FFF2-40B4-BE49-F238E27FC236}">
                <a16:creationId xmlns:a16="http://schemas.microsoft.com/office/drawing/2014/main" id="{23A1C485-78A2-9242-A2C0-EFA4AD3FB3BC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b="1"/>
              <a:t>第二周实验要求</a:t>
            </a:r>
            <a:endParaRPr lang="zh-CN" altLang="en-US" sz="1600">
              <a:latin typeface="幼圆" pitchFamily="49" charset="-122"/>
              <a:ea typeface="幼圆" pitchFamily="49" charset="-122"/>
            </a:endParaRPr>
          </a:p>
        </p:txBody>
      </p:sp>
      <p:sp>
        <p:nvSpPr>
          <p:cNvPr id="14339" name="Rectangle 3">
            <a:extLst>
              <a:ext uri="{FF2B5EF4-FFF2-40B4-BE49-F238E27FC236}">
                <a16:creationId xmlns:a16="http://schemas.microsoft.com/office/drawing/2014/main" id="{15A238D3-A81E-374C-80CF-DEA4A50E2B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82688" y="1371600"/>
            <a:ext cx="7518400" cy="533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6600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996600"/>
              </a:buClr>
              <a:buSzPct val="50000"/>
              <a:buFont typeface="Wingdings" pitchFamily="2" charset="2"/>
              <a:buChar char="n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Aft>
                <a:spcPts val="900"/>
              </a:spcAft>
            </a:pPr>
            <a:r>
              <a:rPr lang="zh-CN" altLang="en-US" b="1" dirty="0">
                <a:solidFill>
                  <a:srgbClr val="FF33CC"/>
                </a:solidFill>
                <a:ea typeface="幼圆" pitchFamily="49" charset="-122"/>
              </a:rPr>
              <a:t>自学</a:t>
            </a:r>
            <a:r>
              <a:rPr lang="en-US" altLang="zh-CN" b="1" dirty="0">
                <a:solidFill>
                  <a:srgbClr val="FF33CC"/>
                </a:solidFill>
                <a:ea typeface="幼圆" pitchFamily="49" charset="-122"/>
              </a:rPr>
              <a:t>Verilog</a:t>
            </a:r>
            <a:r>
              <a:rPr lang="zh-CN" altLang="en-US" b="1" dirty="0">
                <a:solidFill>
                  <a:srgbClr val="FF33CC"/>
                </a:solidFill>
                <a:ea typeface="幼圆" pitchFamily="49" charset="-122"/>
              </a:rPr>
              <a:t>语法 </a:t>
            </a:r>
            <a:r>
              <a:rPr lang="en-US" altLang="zh-CN" sz="2000" b="1" dirty="0">
                <a:ea typeface="幼圆" pitchFamily="49" charset="-122"/>
              </a:rPr>
              <a:t>(</a:t>
            </a:r>
            <a:r>
              <a:rPr lang="zh-CN" altLang="en-US" sz="2000" b="1" dirty="0">
                <a:ea typeface="幼圆" pitchFamily="49" charset="-122"/>
              </a:rPr>
              <a:t>有电子版</a:t>
            </a:r>
            <a:r>
              <a:rPr lang="en-US" altLang="zh-CN" sz="2000" b="1" dirty="0">
                <a:ea typeface="幼圆" pitchFamily="49" charset="-122"/>
              </a:rPr>
              <a:t>)</a:t>
            </a:r>
            <a:endParaRPr lang="zh-CN" altLang="en-US" sz="2000" b="1" dirty="0">
              <a:ea typeface="幼圆" pitchFamily="49" charset="-122"/>
            </a:endParaRPr>
          </a:p>
          <a:p>
            <a:pPr lvl="1">
              <a:spcAft>
                <a:spcPts val="900"/>
              </a:spcAft>
              <a:buClr>
                <a:srgbClr val="008000"/>
              </a:buClr>
            </a:pPr>
            <a:r>
              <a:rPr lang="zh-CN" altLang="en-US" dirty="0">
                <a:ea typeface="幼圆" pitchFamily="49" charset="-122"/>
              </a:rPr>
              <a:t>第一章 – 第五章</a:t>
            </a:r>
            <a:endParaRPr lang="en-US" altLang="zh-CN" dirty="0">
              <a:ea typeface="幼圆" pitchFamily="49" charset="-122"/>
            </a:endParaRPr>
          </a:p>
          <a:p>
            <a:pPr lvl="1">
              <a:spcAft>
                <a:spcPts val="900"/>
              </a:spcAft>
              <a:buClr>
                <a:srgbClr val="008000"/>
              </a:buClr>
            </a:pPr>
            <a:r>
              <a:rPr lang="zh-CN" altLang="en-US" dirty="0">
                <a:ea typeface="幼圆" pitchFamily="49" charset="-122"/>
              </a:rPr>
              <a:t>第六章 6.1-6.2</a:t>
            </a:r>
            <a:endParaRPr lang="en-US" altLang="zh-CN" dirty="0">
              <a:ea typeface="幼圆" pitchFamily="49" charset="-122"/>
            </a:endParaRPr>
          </a:p>
          <a:p>
            <a:pPr lvl="1">
              <a:spcAft>
                <a:spcPts val="900"/>
              </a:spcAft>
              <a:buClr>
                <a:srgbClr val="008000"/>
              </a:buClr>
            </a:pPr>
            <a:r>
              <a:rPr lang="zh-CN" altLang="en-US" dirty="0">
                <a:ea typeface="幼圆" pitchFamily="49" charset="-122"/>
              </a:rPr>
              <a:t>第九章</a:t>
            </a:r>
            <a:endParaRPr lang="zh-CN" altLang="en-US" sz="1600" dirty="0">
              <a:ea typeface="幼圆" pitchFamily="49" charset="-122"/>
            </a:endParaRPr>
          </a:p>
          <a:p>
            <a:pPr>
              <a:spcAft>
                <a:spcPts val="900"/>
              </a:spcAft>
            </a:pPr>
            <a:r>
              <a:rPr lang="zh-CN" altLang="en-US" b="1" dirty="0">
                <a:solidFill>
                  <a:schemeClr val="folHlink"/>
                </a:solidFill>
                <a:ea typeface="幼圆" pitchFamily="49" charset="-122"/>
              </a:rPr>
              <a:t>了解</a:t>
            </a:r>
            <a:r>
              <a:rPr lang="en-US" altLang="zh-CN" b="1" dirty="0">
                <a:solidFill>
                  <a:schemeClr val="folHlink"/>
                </a:solidFill>
                <a:ea typeface="幼圆" pitchFamily="49" charset="-122"/>
              </a:rPr>
              <a:t>FPGA</a:t>
            </a:r>
            <a:r>
              <a:rPr lang="zh-CN" altLang="en-US" b="1" dirty="0">
                <a:solidFill>
                  <a:schemeClr val="folHlink"/>
                </a:solidFill>
                <a:ea typeface="幼圆" pitchFamily="49" charset="-122"/>
              </a:rPr>
              <a:t>内部结构</a:t>
            </a:r>
          </a:p>
          <a:p>
            <a:pPr lvl="1">
              <a:spcAft>
                <a:spcPts val="900"/>
              </a:spcAft>
              <a:buClr>
                <a:srgbClr val="008000"/>
              </a:buClr>
            </a:pPr>
            <a:r>
              <a:rPr lang="zh-CN" altLang="en-US" sz="2400" dirty="0">
                <a:ea typeface="幼圆" pitchFamily="49" charset="-122"/>
              </a:rPr>
              <a:t>自行查资料</a:t>
            </a:r>
          </a:p>
          <a:p>
            <a:pPr>
              <a:spcAft>
                <a:spcPts val="900"/>
              </a:spcAft>
            </a:pPr>
            <a:r>
              <a:rPr lang="zh-CN" altLang="en-US" b="1" dirty="0">
                <a:ea typeface="幼圆" pitchFamily="49" charset="-122"/>
              </a:rPr>
              <a:t> 熟悉板载资源，点亮</a:t>
            </a:r>
            <a:r>
              <a:rPr lang="en-US" altLang="zh-CN" b="1" dirty="0">
                <a:ea typeface="幼圆" pitchFamily="49" charset="-122"/>
              </a:rPr>
              <a:t>LED</a:t>
            </a:r>
            <a:endParaRPr lang="zh-CN" altLang="en-US" b="1" dirty="0">
              <a:ea typeface="幼圆" pitchFamily="49" charset="-122"/>
            </a:endParaRPr>
          </a:p>
          <a:p>
            <a:pPr lvl="1">
              <a:spcAft>
                <a:spcPts val="900"/>
              </a:spcAft>
              <a:buClr>
                <a:srgbClr val="008000"/>
              </a:buClr>
            </a:pPr>
            <a:r>
              <a:rPr lang="zh-CN" altLang="en-US" dirty="0">
                <a:ea typeface="幼圆" pitchFamily="49" charset="-122"/>
              </a:rPr>
              <a:t>参见  </a:t>
            </a:r>
            <a:r>
              <a:rPr lang="en-US" altLang="zh-CN" dirty="0">
                <a:ea typeface="幼圆" pitchFamily="49" charset="-122"/>
                <a:hlinkClick r:id="rId3"/>
              </a:rPr>
              <a:t>http://www.stepfpga.com/doc/altera_1led</a:t>
            </a:r>
            <a:endParaRPr lang="zh-CN" altLang="en-US" b="1" dirty="0">
              <a:ea typeface="幼圆" pitchFamily="49" charset="-122"/>
            </a:endParaRPr>
          </a:p>
          <a:p>
            <a:pPr>
              <a:spcAft>
                <a:spcPts val="900"/>
              </a:spcAft>
            </a:pPr>
            <a:r>
              <a:rPr lang="zh-CN" altLang="en-US" b="1" dirty="0">
                <a:ea typeface="幼圆" pitchFamily="49" charset="-122"/>
              </a:rPr>
              <a:t>熟悉板载资源，点亮七段数码管</a:t>
            </a:r>
            <a:endParaRPr lang="en-US" altLang="zh-CN" b="1" dirty="0">
              <a:ea typeface="幼圆" pitchFamily="49" charset="-122"/>
            </a:endParaRPr>
          </a:p>
          <a:p>
            <a:pPr lvl="1">
              <a:spcAft>
                <a:spcPts val="900"/>
              </a:spcAft>
              <a:buClr>
                <a:srgbClr val="008000"/>
              </a:buClr>
            </a:pPr>
            <a:r>
              <a:rPr lang="zh-CN" altLang="en-US" sz="1600" dirty="0">
                <a:ea typeface="幼圆" pitchFamily="49" charset="-122"/>
              </a:rPr>
              <a:t>参见  </a:t>
            </a:r>
            <a:r>
              <a:rPr lang="en-US" altLang="zh-CN" sz="1600" dirty="0">
                <a:ea typeface="幼圆" pitchFamily="49" charset="-122"/>
                <a:hlinkClick r:id="rId4"/>
              </a:rPr>
              <a:t>http://www.stepfpga.com/doc/altera_4seg</a:t>
            </a:r>
            <a:endParaRPr lang="en-US" altLang="zh-CN" sz="1600" dirty="0">
              <a:ea typeface="幼圆" pitchFamily="49" charset="-122"/>
            </a:endParaRPr>
          </a:p>
        </p:txBody>
      </p:sp>
      <p:pic>
        <p:nvPicPr>
          <p:cNvPr id="14341" name="Picture 11" descr="D:\verilog.jpg">
            <a:extLst>
              <a:ext uri="{FF2B5EF4-FFF2-40B4-BE49-F238E27FC236}">
                <a16:creationId xmlns:a16="http://schemas.microsoft.com/office/drawing/2014/main" id="{F303C277-B1E6-E349-B4E2-BF45E28648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1544" y="1371600"/>
            <a:ext cx="2832944" cy="36334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19474262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2">
            <a:extLst>
              <a:ext uri="{FF2B5EF4-FFF2-40B4-BE49-F238E27FC236}">
                <a16:creationId xmlns:a16="http://schemas.microsoft.com/office/drawing/2014/main" id="{0099BE8E-4AE7-9543-BA81-2D53546369F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1">
                <a:solidFill>
                  <a:schemeClr val="tx1"/>
                </a:solidFill>
              </a:rPr>
              <a:t>4. </a:t>
            </a:r>
            <a:r>
              <a:rPr lang="zh-CN" altLang="en-US" sz="3200" b="1">
                <a:solidFill>
                  <a:schemeClr val="tx1"/>
                </a:solidFill>
              </a:rPr>
              <a:t>用卡诺图合并最小项的规则</a:t>
            </a:r>
          </a:p>
        </p:txBody>
      </p:sp>
      <p:sp>
        <p:nvSpPr>
          <p:cNvPr id="121859" name="Rectangle 39">
            <a:extLst>
              <a:ext uri="{FF2B5EF4-FFF2-40B4-BE49-F238E27FC236}">
                <a16:creationId xmlns:a16="http://schemas.microsoft.com/office/drawing/2014/main" id="{7926389B-52D5-E748-AF4D-4C09E0169A3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295400"/>
            <a:ext cx="7656512" cy="1752600"/>
          </a:xfrm>
          <a:noFill/>
        </p:spPr>
        <p:txBody>
          <a:bodyPr/>
          <a:lstStyle/>
          <a:p>
            <a:pPr eaLnBrk="1" hangingPunct="1">
              <a:lnSpc>
                <a:spcPct val="160000"/>
              </a:lnSpc>
            </a:pPr>
            <a:r>
              <a:rPr lang="zh-CN" altLang="en-US" sz="2200" b="1">
                <a:latin typeface="幼圆" pitchFamily="49" charset="-122"/>
                <a:ea typeface="幼圆" pitchFamily="49" charset="-122"/>
              </a:rPr>
              <a:t>卡诺图中变量按</a:t>
            </a:r>
            <a:r>
              <a:rPr lang="zh-CN" altLang="en-US" sz="2200" b="1">
                <a:solidFill>
                  <a:schemeClr val="hlink"/>
                </a:solidFill>
                <a:latin typeface="幼圆" pitchFamily="49" charset="-122"/>
                <a:ea typeface="幼圆" pitchFamily="49" charset="-122"/>
              </a:rPr>
              <a:t>循环码</a:t>
            </a:r>
            <a:r>
              <a:rPr lang="zh-CN" altLang="en-US" sz="2200" b="1">
                <a:latin typeface="幼圆" pitchFamily="49" charset="-122"/>
                <a:ea typeface="幼圆" pitchFamily="49" charset="-122"/>
              </a:rPr>
              <a:t>排列，凡是</a:t>
            </a:r>
            <a:r>
              <a:rPr lang="zh-CN" altLang="en-US" sz="2200" b="1">
                <a:solidFill>
                  <a:schemeClr val="hlink"/>
                </a:solidFill>
                <a:latin typeface="幼圆" pitchFamily="49" charset="-122"/>
                <a:ea typeface="幼圆" pitchFamily="49" charset="-122"/>
              </a:rPr>
              <a:t>几何位置相邻</a:t>
            </a:r>
            <a:r>
              <a:rPr lang="zh-CN" altLang="en-US" sz="2200" b="1">
                <a:latin typeface="幼圆" pitchFamily="49" charset="-122"/>
                <a:ea typeface="幼圆" pitchFamily="49" charset="-122"/>
              </a:rPr>
              <a:t>的最小项均能合并</a:t>
            </a:r>
            <a:r>
              <a:rPr lang="en-US" altLang="zh-CN" sz="2200" b="1">
                <a:latin typeface="幼圆" pitchFamily="49" charset="-122"/>
                <a:ea typeface="幼圆" pitchFamily="49" charset="-122"/>
              </a:rPr>
              <a:t>.</a:t>
            </a:r>
          </a:p>
          <a:p>
            <a:pPr eaLnBrk="1" hangingPunct="1">
              <a:lnSpc>
                <a:spcPct val="160000"/>
              </a:lnSpc>
            </a:pPr>
            <a:r>
              <a:rPr lang="zh-CN" altLang="en-US" sz="2200" b="1">
                <a:latin typeface="幼圆" pitchFamily="49" charset="-122"/>
                <a:ea typeface="幼圆" pitchFamily="49" charset="-122"/>
              </a:rPr>
              <a:t>处于</a:t>
            </a:r>
            <a:r>
              <a:rPr lang="zh-CN" altLang="en-US" sz="2200" b="1">
                <a:solidFill>
                  <a:schemeClr val="hlink"/>
                </a:solidFill>
                <a:latin typeface="幼圆" pitchFamily="49" charset="-122"/>
                <a:ea typeface="幼圆" pitchFamily="49" charset="-122"/>
              </a:rPr>
              <a:t>轴对称</a:t>
            </a:r>
            <a:r>
              <a:rPr lang="zh-CN" altLang="en-US" sz="2200" b="1">
                <a:latin typeface="幼圆" pitchFamily="49" charset="-122"/>
                <a:ea typeface="幼圆" pitchFamily="49" charset="-122"/>
              </a:rPr>
              <a:t>位置的最小项也可以合并</a:t>
            </a:r>
            <a:r>
              <a:rPr lang="en-US" altLang="zh-CN" sz="2200" b="1">
                <a:latin typeface="幼圆" pitchFamily="49" charset="-122"/>
                <a:ea typeface="幼圆" pitchFamily="49" charset="-122"/>
              </a:rPr>
              <a:t>.</a:t>
            </a:r>
          </a:p>
        </p:txBody>
      </p:sp>
      <p:grpSp>
        <p:nvGrpSpPr>
          <p:cNvPr id="2" name="Group 44">
            <a:extLst>
              <a:ext uri="{FF2B5EF4-FFF2-40B4-BE49-F238E27FC236}">
                <a16:creationId xmlns:a16="http://schemas.microsoft.com/office/drawing/2014/main" id="{D6079753-93ED-B442-A566-5318DB97B71E}"/>
              </a:ext>
            </a:extLst>
          </p:cNvPr>
          <p:cNvGrpSpPr>
            <a:grpSpLocks/>
          </p:cNvGrpSpPr>
          <p:nvPr/>
        </p:nvGrpSpPr>
        <p:grpSpPr bwMode="auto">
          <a:xfrm>
            <a:off x="388938" y="3352800"/>
            <a:ext cx="3351212" cy="2667000"/>
            <a:chOff x="1681" y="2448"/>
            <a:chExt cx="2111" cy="1680"/>
          </a:xfrm>
        </p:grpSpPr>
        <p:sp>
          <p:nvSpPr>
            <p:cNvPr id="121865" name="Rectangle 45">
              <a:extLst>
                <a:ext uri="{FF2B5EF4-FFF2-40B4-BE49-F238E27FC236}">
                  <a16:creationId xmlns:a16="http://schemas.microsoft.com/office/drawing/2014/main" id="{10B55DDA-FF83-874A-9E47-922E09AACC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8" y="2880"/>
              <a:ext cx="1584" cy="12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8000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FF3300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rgbClr val="006666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endParaRPr lang="zh-CN" altLang="en-US" sz="2400">
                <a:latin typeface="Tahoma" panose="020B0604030504040204" pitchFamily="34" charset="0"/>
              </a:endParaRPr>
            </a:p>
          </p:txBody>
        </p:sp>
        <p:sp>
          <p:nvSpPr>
            <p:cNvPr id="121866" name="Line 46">
              <a:extLst>
                <a:ext uri="{FF2B5EF4-FFF2-40B4-BE49-F238E27FC236}">
                  <a16:creationId xmlns:a16="http://schemas.microsoft.com/office/drawing/2014/main" id="{E0D0AE5C-58BB-5F4E-8D4E-9502C58E72A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08" y="3456"/>
              <a:ext cx="158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1867" name="Line 47">
              <a:extLst>
                <a:ext uri="{FF2B5EF4-FFF2-40B4-BE49-F238E27FC236}">
                  <a16:creationId xmlns:a16="http://schemas.microsoft.com/office/drawing/2014/main" id="{5AB42626-8CE9-5A48-8E41-99A61F79FBA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08" y="3792"/>
              <a:ext cx="158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1868" name="Line 48">
              <a:extLst>
                <a:ext uri="{FF2B5EF4-FFF2-40B4-BE49-F238E27FC236}">
                  <a16:creationId xmlns:a16="http://schemas.microsoft.com/office/drawing/2014/main" id="{B664237B-45AA-C64B-91FF-284C88B4C5F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08" y="3168"/>
              <a:ext cx="158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1869" name="Line 49">
              <a:extLst>
                <a:ext uri="{FF2B5EF4-FFF2-40B4-BE49-F238E27FC236}">
                  <a16:creationId xmlns:a16="http://schemas.microsoft.com/office/drawing/2014/main" id="{2E1B5FA8-C6BA-1648-B16C-05A2210803D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24" y="2880"/>
              <a:ext cx="0" cy="12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1870" name="Line 50">
              <a:extLst>
                <a:ext uri="{FF2B5EF4-FFF2-40B4-BE49-F238E27FC236}">
                  <a16:creationId xmlns:a16="http://schemas.microsoft.com/office/drawing/2014/main" id="{6C1BA253-4CB6-0042-8458-09B678ABC12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8" y="2880"/>
              <a:ext cx="0" cy="12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1871" name="Line 51">
              <a:extLst>
                <a:ext uri="{FF2B5EF4-FFF2-40B4-BE49-F238E27FC236}">
                  <a16:creationId xmlns:a16="http://schemas.microsoft.com/office/drawing/2014/main" id="{3C179C3C-02FE-5B42-927A-DF6791AB7DE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40" y="2880"/>
              <a:ext cx="0" cy="12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1872" name="Line 52">
              <a:extLst>
                <a:ext uri="{FF2B5EF4-FFF2-40B4-BE49-F238E27FC236}">
                  <a16:creationId xmlns:a16="http://schemas.microsoft.com/office/drawing/2014/main" id="{957A5531-FD30-5A46-9EF0-8BAA659C91B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24" y="2640"/>
              <a:ext cx="384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1873" name="Text Box 53">
              <a:extLst>
                <a:ext uri="{FF2B5EF4-FFF2-40B4-BE49-F238E27FC236}">
                  <a16:creationId xmlns:a16="http://schemas.microsoft.com/office/drawing/2014/main" id="{8DCEF056-BC5B-4747-986A-5574E0488E9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84" y="2640"/>
              <a:ext cx="30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8000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FF3300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rgbClr val="006666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400" b="1"/>
                <a:t>00</a:t>
              </a:r>
              <a:endParaRPr lang="en-US" altLang="zh-CN" sz="3600" b="1"/>
            </a:p>
          </p:txBody>
        </p:sp>
        <p:sp>
          <p:nvSpPr>
            <p:cNvPr id="121874" name="Text Box 54">
              <a:extLst>
                <a:ext uri="{FF2B5EF4-FFF2-40B4-BE49-F238E27FC236}">
                  <a16:creationId xmlns:a16="http://schemas.microsoft.com/office/drawing/2014/main" id="{6067F6EF-CABF-1740-8A04-5DF36BD9E9B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68" y="2640"/>
              <a:ext cx="30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8000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FF3300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rgbClr val="006666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400" b="1"/>
                <a:t>01</a:t>
              </a:r>
              <a:endParaRPr lang="en-US" altLang="zh-CN" sz="3600" b="1"/>
            </a:p>
          </p:txBody>
        </p:sp>
        <p:sp>
          <p:nvSpPr>
            <p:cNvPr id="121875" name="Text Box 55">
              <a:extLst>
                <a:ext uri="{FF2B5EF4-FFF2-40B4-BE49-F238E27FC236}">
                  <a16:creationId xmlns:a16="http://schemas.microsoft.com/office/drawing/2014/main" id="{58089939-9D50-5841-A8B1-50D97101982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52" y="2640"/>
              <a:ext cx="30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8000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FF3300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rgbClr val="006666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400" b="1"/>
                <a:t>11</a:t>
              </a:r>
              <a:endParaRPr lang="en-US" altLang="zh-CN" sz="3600" b="1"/>
            </a:p>
          </p:txBody>
        </p:sp>
        <p:sp>
          <p:nvSpPr>
            <p:cNvPr id="121876" name="Text Box 56">
              <a:extLst>
                <a:ext uri="{FF2B5EF4-FFF2-40B4-BE49-F238E27FC236}">
                  <a16:creationId xmlns:a16="http://schemas.microsoft.com/office/drawing/2014/main" id="{457B6E15-EEE9-424F-B396-4862A1D48C1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36" y="2640"/>
              <a:ext cx="30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8000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FF3300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rgbClr val="006666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400" b="1"/>
                <a:t>10</a:t>
              </a:r>
              <a:endParaRPr lang="en-US" altLang="zh-CN" sz="3600" b="1"/>
            </a:p>
          </p:txBody>
        </p:sp>
        <p:sp>
          <p:nvSpPr>
            <p:cNvPr id="121877" name="Text Box 57">
              <a:extLst>
                <a:ext uri="{FF2B5EF4-FFF2-40B4-BE49-F238E27FC236}">
                  <a16:creationId xmlns:a16="http://schemas.microsoft.com/office/drawing/2014/main" id="{9BF26CCA-99C5-7A49-B61D-FEE6F769D39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880"/>
              <a:ext cx="30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8000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FF3300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rgbClr val="006666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400" b="1"/>
                <a:t>00</a:t>
              </a:r>
              <a:endParaRPr lang="en-US" altLang="zh-CN" sz="3600" b="1"/>
            </a:p>
          </p:txBody>
        </p:sp>
        <p:sp>
          <p:nvSpPr>
            <p:cNvPr id="121878" name="Text Box 58">
              <a:extLst>
                <a:ext uri="{FF2B5EF4-FFF2-40B4-BE49-F238E27FC236}">
                  <a16:creationId xmlns:a16="http://schemas.microsoft.com/office/drawing/2014/main" id="{6D1F0C72-ADEA-A24D-A568-2AC605DBFB1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3168"/>
              <a:ext cx="30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8000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FF3300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rgbClr val="006666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400" b="1"/>
                <a:t>01</a:t>
              </a:r>
              <a:endParaRPr lang="en-US" altLang="zh-CN" sz="3600" b="1"/>
            </a:p>
          </p:txBody>
        </p:sp>
        <p:sp>
          <p:nvSpPr>
            <p:cNvPr id="121879" name="Text Box 59">
              <a:extLst>
                <a:ext uri="{FF2B5EF4-FFF2-40B4-BE49-F238E27FC236}">
                  <a16:creationId xmlns:a16="http://schemas.microsoft.com/office/drawing/2014/main" id="{5574FB3A-513B-0E49-8766-057E4AF8A1B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52" y="3504"/>
              <a:ext cx="30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8000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FF3300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rgbClr val="006666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400" b="1"/>
                <a:t>11</a:t>
              </a:r>
              <a:endParaRPr lang="en-US" altLang="zh-CN" sz="3600" b="1"/>
            </a:p>
          </p:txBody>
        </p:sp>
        <p:sp>
          <p:nvSpPr>
            <p:cNvPr id="121880" name="Text Box 60">
              <a:extLst>
                <a:ext uri="{FF2B5EF4-FFF2-40B4-BE49-F238E27FC236}">
                  <a16:creationId xmlns:a16="http://schemas.microsoft.com/office/drawing/2014/main" id="{41CA5E08-6BAA-FD42-A2F8-EFCA3FFB417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52" y="3792"/>
              <a:ext cx="30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8000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FF3300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rgbClr val="006666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400" b="1"/>
                <a:t>10</a:t>
              </a:r>
              <a:endParaRPr lang="en-US" altLang="zh-CN" sz="3600" b="1"/>
            </a:p>
          </p:txBody>
        </p:sp>
        <p:sp>
          <p:nvSpPr>
            <p:cNvPr id="121881" name="Text Box 61">
              <a:extLst>
                <a:ext uri="{FF2B5EF4-FFF2-40B4-BE49-F238E27FC236}">
                  <a16:creationId xmlns:a16="http://schemas.microsoft.com/office/drawing/2014/main" id="{A8EA4B66-B078-6643-B010-72415D078C0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20" y="2880"/>
              <a:ext cx="26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8000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FF3300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rgbClr val="006666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400" b="1"/>
                <a:t> </a:t>
              </a:r>
              <a:r>
                <a:rPr lang="en-US" altLang="zh-CN" sz="2400" b="1">
                  <a:solidFill>
                    <a:schemeClr val="folHlink"/>
                  </a:solidFill>
                </a:rPr>
                <a:t>1</a:t>
              </a:r>
              <a:endParaRPr lang="en-US" altLang="zh-CN" sz="3600" b="1">
                <a:solidFill>
                  <a:schemeClr val="folHlink"/>
                </a:solidFill>
              </a:endParaRPr>
            </a:p>
          </p:txBody>
        </p:sp>
        <p:sp>
          <p:nvSpPr>
            <p:cNvPr id="121882" name="Text Box 62">
              <a:extLst>
                <a:ext uri="{FF2B5EF4-FFF2-40B4-BE49-F238E27FC236}">
                  <a16:creationId xmlns:a16="http://schemas.microsoft.com/office/drawing/2014/main" id="{D1AC6BF3-5176-E844-8457-220C669D05C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28" y="2880"/>
              <a:ext cx="21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8000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FF3300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rgbClr val="006666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400" b="1">
                  <a:solidFill>
                    <a:schemeClr val="folHlink"/>
                  </a:solidFill>
                </a:rPr>
                <a:t>1</a:t>
              </a:r>
              <a:endParaRPr lang="en-US" altLang="zh-CN" sz="3600" b="1">
                <a:solidFill>
                  <a:schemeClr val="folHlink"/>
                </a:solidFill>
              </a:endParaRPr>
            </a:p>
          </p:txBody>
        </p:sp>
        <p:sp>
          <p:nvSpPr>
            <p:cNvPr id="121883" name="Text Box 63">
              <a:extLst>
                <a:ext uri="{FF2B5EF4-FFF2-40B4-BE49-F238E27FC236}">
                  <a16:creationId xmlns:a16="http://schemas.microsoft.com/office/drawing/2014/main" id="{CEB44F5C-197F-8C44-B44C-74546751217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72" y="2880"/>
              <a:ext cx="26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8000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FF3300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rgbClr val="006666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400" b="1"/>
                <a:t> 0</a:t>
              </a:r>
            </a:p>
          </p:txBody>
        </p:sp>
        <p:sp>
          <p:nvSpPr>
            <p:cNvPr id="121884" name="Text Box 64">
              <a:extLst>
                <a:ext uri="{FF2B5EF4-FFF2-40B4-BE49-F238E27FC236}">
                  <a16:creationId xmlns:a16="http://schemas.microsoft.com/office/drawing/2014/main" id="{A96A8BAC-9CA5-FE4C-92EC-7B3095FFD8D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84" y="2880"/>
              <a:ext cx="26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8000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FF3300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rgbClr val="006666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400" b="1"/>
                <a:t> 0</a:t>
              </a:r>
              <a:endParaRPr lang="en-US" altLang="zh-CN" sz="3600" b="1"/>
            </a:p>
          </p:txBody>
        </p:sp>
        <p:sp>
          <p:nvSpPr>
            <p:cNvPr id="121885" name="Text Box 65">
              <a:extLst>
                <a:ext uri="{FF2B5EF4-FFF2-40B4-BE49-F238E27FC236}">
                  <a16:creationId xmlns:a16="http://schemas.microsoft.com/office/drawing/2014/main" id="{B4EB5BFF-3589-824F-B46F-360F23637C0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20" y="3168"/>
              <a:ext cx="26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8000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FF3300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rgbClr val="006666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400" b="1"/>
                <a:t> 1</a:t>
              </a:r>
            </a:p>
          </p:txBody>
        </p:sp>
        <p:sp>
          <p:nvSpPr>
            <p:cNvPr id="121886" name="Text Box 66">
              <a:extLst>
                <a:ext uri="{FF2B5EF4-FFF2-40B4-BE49-F238E27FC236}">
                  <a16:creationId xmlns:a16="http://schemas.microsoft.com/office/drawing/2014/main" id="{534961AA-F070-4740-AECC-A30D6AFF380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84" y="3168"/>
              <a:ext cx="26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8000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FF3300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rgbClr val="006666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400" b="1"/>
                <a:t> 1</a:t>
              </a:r>
            </a:p>
          </p:txBody>
        </p:sp>
        <p:sp>
          <p:nvSpPr>
            <p:cNvPr id="121887" name="Text Box 67">
              <a:extLst>
                <a:ext uri="{FF2B5EF4-FFF2-40B4-BE49-F238E27FC236}">
                  <a16:creationId xmlns:a16="http://schemas.microsoft.com/office/drawing/2014/main" id="{D4820F05-0496-0A4A-A9DC-03FA0F21312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72" y="3168"/>
              <a:ext cx="26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8000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FF3300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rgbClr val="006666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400" b="1"/>
                <a:t> 0</a:t>
              </a:r>
            </a:p>
          </p:txBody>
        </p:sp>
        <p:sp>
          <p:nvSpPr>
            <p:cNvPr id="121888" name="Text Box 68">
              <a:extLst>
                <a:ext uri="{FF2B5EF4-FFF2-40B4-BE49-F238E27FC236}">
                  <a16:creationId xmlns:a16="http://schemas.microsoft.com/office/drawing/2014/main" id="{D349FD57-55F8-9E41-8B73-A04CAB998EC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84" y="3168"/>
              <a:ext cx="26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8000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FF3300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rgbClr val="006666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400" b="1"/>
                <a:t> 0</a:t>
              </a:r>
            </a:p>
          </p:txBody>
        </p:sp>
        <p:sp>
          <p:nvSpPr>
            <p:cNvPr id="121889" name="Text Box 69">
              <a:extLst>
                <a:ext uri="{FF2B5EF4-FFF2-40B4-BE49-F238E27FC236}">
                  <a16:creationId xmlns:a16="http://schemas.microsoft.com/office/drawing/2014/main" id="{94DC2E1B-B511-3B48-9094-099EDBBCE23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20" y="3456"/>
              <a:ext cx="26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8000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FF3300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rgbClr val="006666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400" b="1"/>
                <a:t> 0</a:t>
              </a:r>
            </a:p>
          </p:txBody>
        </p:sp>
        <p:sp>
          <p:nvSpPr>
            <p:cNvPr id="121890" name="Text Box 70">
              <a:extLst>
                <a:ext uri="{FF2B5EF4-FFF2-40B4-BE49-F238E27FC236}">
                  <a16:creationId xmlns:a16="http://schemas.microsoft.com/office/drawing/2014/main" id="{8234E201-11DF-9C41-80F7-2256A713E87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84" y="3456"/>
              <a:ext cx="26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8000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FF3300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rgbClr val="006666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400" b="1"/>
                <a:t> 0</a:t>
              </a:r>
              <a:endParaRPr lang="en-US" altLang="zh-CN" sz="3600" b="1"/>
            </a:p>
          </p:txBody>
        </p:sp>
        <p:sp>
          <p:nvSpPr>
            <p:cNvPr id="121891" name="Text Box 71">
              <a:extLst>
                <a:ext uri="{FF2B5EF4-FFF2-40B4-BE49-F238E27FC236}">
                  <a16:creationId xmlns:a16="http://schemas.microsoft.com/office/drawing/2014/main" id="{6DE28D8F-DC54-5748-9EA9-15C7E436A37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72" y="3456"/>
              <a:ext cx="26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8000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FF3300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rgbClr val="006666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400" b="1"/>
                <a:t> 0</a:t>
              </a:r>
            </a:p>
          </p:txBody>
        </p:sp>
        <p:sp>
          <p:nvSpPr>
            <p:cNvPr id="121892" name="Text Box 72">
              <a:extLst>
                <a:ext uri="{FF2B5EF4-FFF2-40B4-BE49-F238E27FC236}">
                  <a16:creationId xmlns:a16="http://schemas.microsoft.com/office/drawing/2014/main" id="{7060C52D-1BF6-6F4D-B03D-93ED4504702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84" y="3456"/>
              <a:ext cx="26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8000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FF3300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rgbClr val="006666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400" b="1"/>
                <a:t> 0</a:t>
              </a:r>
              <a:endParaRPr lang="en-US" altLang="zh-CN" sz="3600" b="1"/>
            </a:p>
          </p:txBody>
        </p:sp>
        <p:sp>
          <p:nvSpPr>
            <p:cNvPr id="121893" name="Text Box 73">
              <a:extLst>
                <a:ext uri="{FF2B5EF4-FFF2-40B4-BE49-F238E27FC236}">
                  <a16:creationId xmlns:a16="http://schemas.microsoft.com/office/drawing/2014/main" id="{6BC1B944-FCF8-BB4F-8B0E-15B767670F5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28" y="3792"/>
              <a:ext cx="26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8000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FF3300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rgbClr val="006666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400" b="1"/>
                <a:t> </a:t>
              </a:r>
              <a:r>
                <a:rPr lang="en-US" altLang="zh-CN" sz="2400" b="1">
                  <a:solidFill>
                    <a:schemeClr val="hlink"/>
                  </a:solidFill>
                </a:rPr>
                <a:t>1</a:t>
              </a:r>
              <a:endParaRPr lang="en-US" altLang="zh-CN" sz="3600" b="1">
                <a:solidFill>
                  <a:schemeClr val="hlink"/>
                </a:solidFill>
              </a:endParaRPr>
            </a:p>
          </p:txBody>
        </p:sp>
        <p:sp>
          <p:nvSpPr>
            <p:cNvPr id="121894" name="Text Box 74">
              <a:extLst>
                <a:ext uri="{FF2B5EF4-FFF2-40B4-BE49-F238E27FC236}">
                  <a16:creationId xmlns:a16="http://schemas.microsoft.com/office/drawing/2014/main" id="{2872AC9E-9C90-2A4A-B0F7-049597F32E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00" y="3792"/>
              <a:ext cx="26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8000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FF3300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rgbClr val="006666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400" b="1"/>
                <a:t> 0</a:t>
              </a:r>
            </a:p>
          </p:txBody>
        </p:sp>
        <p:sp>
          <p:nvSpPr>
            <p:cNvPr id="121895" name="Text Box 75">
              <a:extLst>
                <a:ext uri="{FF2B5EF4-FFF2-40B4-BE49-F238E27FC236}">
                  <a16:creationId xmlns:a16="http://schemas.microsoft.com/office/drawing/2014/main" id="{9816D8F4-F729-F34D-B7E4-2A11F198E27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72" y="3792"/>
              <a:ext cx="26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8000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FF3300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rgbClr val="006666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400" b="1"/>
                <a:t> </a:t>
              </a:r>
              <a:r>
                <a:rPr lang="en-US" altLang="zh-CN" sz="2400" b="1">
                  <a:solidFill>
                    <a:schemeClr val="hlink"/>
                  </a:solidFill>
                </a:rPr>
                <a:t>1</a:t>
              </a:r>
              <a:endParaRPr lang="en-US" altLang="zh-CN" sz="3600" b="1">
                <a:solidFill>
                  <a:schemeClr val="hlink"/>
                </a:solidFill>
              </a:endParaRPr>
            </a:p>
          </p:txBody>
        </p:sp>
        <p:sp>
          <p:nvSpPr>
            <p:cNvPr id="121896" name="Text Box 76">
              <a:extLst>
                <a:ext uri="{FF2B5EF4-FFF2-40B4-BE49-F238E27FC236}">
                  <a16:creationId xmlns:a16="http://schemas.microsoft.com/office/drawing/2014/main" id="{842AD178-17CE-4643-85FB-35DDE724512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84" y="3792"/>
              <a:ext cx="26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8000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FF3300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rgbClr val="006666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400" b="1"/>
                <a:t> 0</a:t>
              </a:r>
            </a:p>
          </p:txBody>
        </p:sp>
        <p:sp>
          <p:nvSpPr>
            <p:cNvPr id="121897" name="Text Box 77">
              <a:extLst>
                <a:ext uri="{FF2B5EF4-FFF2-40B4-BE49-F238E27FC236}">
                  <a16:creationId xmlns:a16="http://schemas.microsoft.com/office/drawing/2014/main" id="{92F4135A-9440-D44C-8161-E686C480944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81" y="2688"/>
              <a:ext cx="383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8000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FF3300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rgbClr val="006666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400" b="1" i="1"/>
                <a:t>CD</a:t>
              </a:r>
            </a:p>
          </p:txBody>
        </p:sp>
        <p:sp>
          <p:nvSpPr>
            <p:cNvPr id="121898" name="Text Box 78">
              <a:extLst>
                <a:ext uri="{FF2B5EF4-FFF2-40B4-BE49-F238E27FC236}">
                  <a16:creationId xmlns:a16="http://schemas.microsoft.com/office/drawing/2014/main" id="{9A19FD25-438F-A54B-833F-91157BEB42A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34" y="2448"/>
              <a:ext cx="37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8000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FF3300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rgbClr val="006666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400" b="1" i="1"/>
                <a:t>AB</a:t>
              </a:r>
            </a:p>
          </p:txBody>
        </p:sp>
      </p:grpSp>
      <p:sp>
        <p:nvSpPr>
          <p:cNvPr id="550991" name="AutoShape 79">
            <a:extLst>
              <a:ext uri="{FF2B5EF4-FFF2-40B4-BE49-F238E27FC236}">
                <a16:creationId xmlns:a16="http://schemas.microsoft.com/office/drawing/2014/main" id="{0FCB3FFA-201B-6141-8F0D-2709F71250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7950" y="4114800"/>
            <a:ext cx="1066800" cy="762000"/>
          </a:xfrm>
          <a:prstGeom prst="flowChartAlternateProcess">
            <a:avLst/>
          </a:prstGeom>
          <a:noFill/>
          <a:ln w="28575">
            <a:solidFill>
              <a:schemeClr val="hlink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8000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FF3300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rgbClr val="006666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</a:pPr>
            <a:endParaRPr lang="zh-CN" altLang="en-US" sz="2400">
              <a:latin typeface="Tahoma" panose="020B0604030504040204" pitchFamily="34" charset="0"/>
            </a:endParaRPr>
          </a:p>
        </p:txBody>
      </p:sp>
      <p:graphicFrame>
        <p:nvGraphicFramePr>
          <p:cNvPr id="550992" name="Object 80">
            <a:extLst>
              <a:ext uri="{FF2B5EF4-FFF2-40B4-BE49-F238E27FC236}">
                <a16:creationId xmlns:a16="http://schemas.microsoft.com/office/drawing/2014/main" id="{EEF16BB8-E8A1-E64C-9B0C-DB5DBC90BF9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246563" y="3657600"/>
          <a:ext cx="3602037" cy="454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839" name="公式" r:id="rId3" imgW="39497000" imgH="4978400" progId="Equation.3">
                  <p:embed/>
                </p:oleObj>
              </mc:Choice>
              <mc:Fallback>
                <p:oleObj name="公式" r:id="rId3" imgW="39497000" imgH="4978400" progId="Equation.3">
                  <p:embed/>
                  <p:pic>
                    <p:nvPicPr>
                      <p:cNvPr id="0" name="Object 8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46563" y="3657600"/>
                        <a:ext cx="3602037" cy="454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0993" name="Object 81">
            <a:extLst>
              <a:ext uri="{FF2B5EF4-FFF2-40B4-BE49-F238E27FC236}">
                <a16:creationId xmlns:a16="http://schemas.microsoft.com/office/drawing/2014/main" id="{DE34812B-39F4-554B-BD7E-CFD1BAA903C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191000" y="5111750"/>
          <a:ext cx="4852988" cy="1517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840" name="公式" r:id="rId5" imgW="53251100" imgH="16675100" progId="Equation.3">
                  <p:embed/>
                </p:oleObj>
              </mc:Choice>
              <mc:Fallback>
                <p:oleObj name="公式" r:id="rId5" imgW="53251100" imgH="16675100" progId="Equation.3">
                  <p:embed/>
                  <p:pic>
                    <p:nvPicPr>
                      <p:cNvPr id="0" name="Object 8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91000" y="5111750"/>
                        <a:ext cx="4852988" cy="1517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0994" name="Object 82">
            <a:extLst>
              <a:ext uri="{FF2B5EF4-FFF2-40B4-BE49-F238E27FC236}">
                <a16:creationId xmlns:a16="http://schemas.microsoft.com/office/drawing/2014/main" id="{419E7FB7-DFC0-FD45-AB5E-65168DF84AB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227513" y="4346575"/>
          <a:ext cx="3254375" cy="454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841" name="公式" r:id="rId7" imgW="35699700" imgH="4978400" progId="Equation.3">
                  <p:embed/>
                </p:oleObj>
              </mc:Choice>
              <mc:Fallback>
                <p:oleObj name="公式" r:id="rId7" imgW="35699700" imgH="4978400" progId="Equation.3">
                  <p:embed/>
                  <p:pic>
                    <p:nvPicPr>
                      <p:cNvPr id="0" name="Object 8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27513" y="4346575"/>
                        <a:ext cx="3254375" cy="454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50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360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5509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41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360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5509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0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360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5509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0991" grpId="0" animBg="1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2">
            <a:extLst>
              <a:ext uri="{FF2B5EF4-FFF2-40B4-BE49-F238E27FC236}">
                <a16:creationId xmlns:a16="http://schemas.microsoft.com/office/drawing/2014/main" id="{663EA0A5-9CF4-F54F-9FAE-541F2DAC886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1">
                <a:solidFill>
                  <a:schemeClr val="tx1"/>
                </a:solidFill>
              </a:rPr>
              <a:t>4. </a:t>
            </a:r>
            <a:r>
              <a:rPr lang="zh-CN" altLang="en-US" sz="3200" b="1">
                <a:solidFill>
                  <a:schemeClr val="tx1"/>
                </a:solidFill>
              </a:rPr>
              <a:t>用卡诺图合并最小项的规则</a:t>
            </a:r>
          </a:p>
        </p:txBody>
      </p:sp>
      <p:grpSp>
        <p:nvGrpSpPr>
          <p:cNvPr id="2" name="Group 41">
            <a:extLst>
              <a:ext uri="{FF2B5EF4-FFF2-40B4-BE49-F238E27FC236}">
                <a16:creationId xmlns:a16="http://schemas.microsoft.com/office/drawing/2014/main" id="{D5F3B657-B9C4-FA41-A405-FB3A8FD66E52}"/>
              </a:ext>
            </a:extLst>
          </p:cNvPr>
          <p:cNvGrpSpPr>
            <a:grpSpLocks/>
          </p:cNvGrpSpPr>
          <p:nvPr/>
        </p:nvGrpSpPr>
        <p:grpSpPr bwMode="auto">
          <a:xfrm>
            <a:off x="769938" y="3733800"/>
            <a:ext cx="3351212" cy="2667000"/>
            <a:chOff x="1681" y="2448"/>
            <a:chExt cx="2111" cy="1680"/>
          </a:xfrm>
        </p:grpSpPr>
        <p:sp>
          <p:nvSpPr>
            <p:cNvPr id="122886" name="Rectangle 42">
              <a:extLst>
                <a:ext uri="{FF2B5EF4-FFF2-40B4-BE49-F238E27FC236}">
                  <a16:creationId xmlns:a16="http://schemas.microsoft.com/office/drawing/2014/main" id="{3A6CD57E-A8FF-E743-967B-F22F0AFCDB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8" y="2880"/>
              <a:ext cx="1584" cy="12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8000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FF3300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rgbClr val="006666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endParaRPr lang="zh-CN" altLang="en-US" sz="2400">
                <a:latin typeface="Tahoma" panose="020B0604030504040204" pitchFamily="34" charset="0"/>
              </a:endParaRPr>
            </a:p>
          </p:txBody>
        </p:sp>
        <p:sp>
          <p:nvSpPr>
            <p:cNvPr id="122887" name="Line 43">
              <a:extLst>
                <a:ext uri="{FF2B5EF4-FFF2-40B4-BE49-F238E27FC236}">
                  <a16:creationId xmlns:a16="http://schemas.microsoft.com/office/drawing/2014/main" id="{FDF183AF-CB8B-004C-9835-B9C47948E23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08" y="3456"/>
              <a:ext cx="158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2888" name="Line 44">
              <a:extLst>
                <a:ext uri="{FF2B5EF4-FFF2-40B4-BE49-F238E27FC236}">
                  <a16:creationId xmlns:a16="http://schemas.microsoft.com/office/drawing/2014/main" id="{1711DB59-B0A8-A04B-84EA-A7603D8B78A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08" y="3792"/>
              <a:ext cx="158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2889" name="Line 45">
              <a:extLst>
                <a:ext uri="{FF2B5EF4-FFF2-40B4-BE49-F238E27FC236}">
                  <a16:creationId xmlns:a16="http://schemas.microsoft.com/office/drawing/2014/main" id="{4161B4B8-223C-0A4B-9D0D-702A0A8612C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08" y="3168"/>
              <a:ext cx="158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2890" name="Line 46">
              <a:extLst>
                <a:ext uri="{FF2B5EF4-FFF2-40B4-BE49-F238E27FC236}">
                  <a16:creationId xmlns:a16="http://schemas.microsoft.com/office/drawing/2014/main" id="{F85B4529-00BB-3344-92A3-D750B4F2992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24" y="2880"/>
              <a:ext cx="0" cy="12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2891" name="Line 47">
              <a:extLst>
                <a:ext uri="{FF2B5EF4-FFF2-40B4-BE49-F238E27FC236}">
                  <a16:creationId xmlns:a16="http://schemas.microsoft.com/office/drawing/2014/main" id="{83A04459-6699-A943-B11A-5A3C78975EB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8" y="2880"/>
              <a:ext cx="0" cy="12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2892" name="Line 48">
              <a:extLst>
                <a:ext uri="{FF2B5EF4-FFF2-40B4-BE49-F238E27FC236}">
                  <a16:creationId xmlns:a16="http://schemas.microsoft.com/office/drawing/2014/main" id="{0972A811-AFD8-434E-9227-C67C9F86663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40" y="2880"/>
              <a:ext cx="0" cy="12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2893" name="Line 49">
              <a:extLst>
                <a:ext uri="{FF2B5EF4-FFF2-40B4-BE49-F238E27FC236}">
                  <a16:creationId xmlns:a16="http://schemas.microsoft.com/office/drawing/2014/main" id="{763CB226-38AC-2D44-B450-136EE2A6EF9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24" y="2640"/>
              <a:ext cx="384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2894" name="Text Box 50">
              <a:extLst>
                <a:ext uri="{FF2B5EF4-FFF2-40B4-BE49-F238E27FC236}">
                  <a16:creationId xmlns:a16="http://schemas.microsoft.com/office/drawing/2014/main" id="{F529FB0E-971A-0A4C-BDFE-0906D4953E8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84" y="2640"/>
              <a:ext cx="30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8000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FF3300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rgbClr val="006666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400" b="1"/>
                <a:t>00</a:t>
              </a:r>
              <a:endParaRPr lang="en-US" altLang="zh-CN" sz="3600" b="1"/>
            </a:p>
          </p:txBody>
        </p:sp>
        <p:sp>
          <p:nvSpPr>
            <p:cNvPr id="122895" name="Text Box 51">
              <a:extLst>
                <a:ext uri="{FF2B5EF4-FFF2-40B4-BE49-F238E27FC236}">
                  <a16:creationId xmlns:a16="http://schemas.microsoft.com/office/drawing/2014/main" id="{E36571F1-E294-434C-A93F-EF8272A2AA6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68" y="2640"/>
              <a:ext cx="30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8000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FF3300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rgbClr val="006666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400" b="1"/>
                <a:t>01</a:t>
              </a:r>
              <a:endParaRPr lang="en-US" altLang="zh-CN" sz="3600" b="1"/>
            </a:p>
          </p:txBody>
        </p:sp>
        <p:sp>
          <p:nvSpPr>
            <p:cNvPr id="122896" name="Text Box 52">
              <a:extLst>
                <a:ext uri="{FF2B5EF4-FFF2-40B4-BE49-F238E27FC236}">
                  <a16:creationId xmlns:a16="http://schemas.microsoft.com/office/drawing/2014/main" id="{0AEFC237-52A8-5746-8676-781B080F69D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52" y="2640"/>
              <a:ext cx="30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8000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FF3300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rgbClr val="006666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400" b="1"/>
                <a:t>11</a:t>
              </a:r>
              <a:endParaRPr lang="en-US" altLang="zh-CN" sz="3600" b="1"/>
            </a:p>
          </p:txBody>
        </p:sp>
        <p:sp>
          <p:nvSpPr>
            <p:cNvPr id="122897" name="Text Box 53">
              <a:extLst>
                <a:ext uri="{FF2B5EF4-FFF2-40B4-BE49-F238E27FC236}">
                  <a16:creationId xmlns:a16="http://schemas.microsoft.com/office/drawing/2014/main" id="{70CD622F-066B-FA47-8A77-41AD033C06E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36" y="2640"/>
              <a:ext cx="30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8000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FF3300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rgbClr val="006666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400" b="1"/>
                <a:t>10</a:t>
              </a:r>
              <a:endParaRPr lang="en-US" altLang="zh-CN" sz="3600" b="1"/>
            </a:p>
          </p:txBody>
        </p:sp>
        <p:sp>
          <p:nvSpPr>
            <p:cNvPr id="122898" name="Text Box 54">
              <a:extLst>
                <a:ext uri="{FF2B5EF4-FFF2-40B4-BE49-F238E27FC236}">
                  <a16:creationId xmlns:a16="http://schemas.microsoft.com/office/drawing/2014/main" id="{72EA02B3-18E4-FF48-B183-DFC65291B3C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880"/>
              <a:ext cx="30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8000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FF3300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rgbClr val="006666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400" b="1"/>
                <a:t>00</a:t>
              </a:r>
              <a:endParaRPr lang="en-US" altLang="zh-CN" sz="3600" b="1"/>
            </a:p>
          </p:txBody>
        </p:sp>
        <p:sp>
          <p:nvSpPr>
            <p:cNvPr id="122899" name="Text Box 55">
              <a:extLst>
                <a:ext uri="{FF2B5EF4-FFF2-40B4-BE49-F238E27FC236}">
                  <a16:creationId xmlns:a16="http://schemas.microsoft.com/office/drawing/2014/main" id="{3EC380CA-E622-654B-871E-1D3810A7C1C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3168"/>
              <a:ext cx="30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8000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FF3300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rgbClr val="006666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400" b="1"/>
                <a:t>01</a:t>
              </a:r>
              <a:endParaRPr lang="en-US" altLang="zh-CN" sz="3600" b="1"/>
            </a:p>
          </p:txBody>
        </p:sp>
        <p:sp>
          <p:nvSpPr>
            <p:cNvPr id="122900" name="Text Box 56">
              <a:extLst>
                <a:ext uri="{FF2B5EF4-FFF2-40B4-BE49-F238E27FC236}">
                  <a16:creationId xmlns:a16="http://schemas.microsoft.com/office/drawing/2014/main" id="{B996DB93-4150-2047-8986-E5B75F4CA76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52" y="3504"/>
              <a:ext cx="30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8000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FF3300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rgbClr val="006666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400" b="1"/>
                <a:t>11</a:t>
              </a:r>
              <a:endParaRPr lang="en-US" altLang="zh-CN" sz="3600" b="1"/>
            </a:p>
          </p:txBody>
        </p:sp>
        <p:sp>
          <p:nvSpPr>
            <p:cNvPr id="122901" name="Text Box 57">
              <a:extLst>
                <a:ext uri="{FF2B5EF4-FFF2-40B4-BE49-F238E27FC236}">
                  <a16:creationId xmlns:a16="http://schemas.microsoft.com/office/drawing/2014/main" id="{3F65D575-1D50-A54D-AE8A-66E56FC4641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52" y="3792"/>
              <a:ext cx="30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8000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FF3300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rgbClr val="006666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400" b="1"/>
                <a:t>10</a:t>
              </a:r>
              <a:endParaRPr lang="en-US" altLang="zh-CN" sz="3600" b="1"/>
            </a:p>
          </p:txBody>
        </p:sp>
        <p:sp>
          <p:nvSpPr>
            <p:cNvPr id="122902" name="Text Box 58">
              <a:extLst>
                <a:ext uri="{FF2B5EF4-FFF2-40B4-BE49-F238E27FC236}">
                  <a16:creationId xmlns:a16="http://schemas.microsoft.com/office/drawing/2014/main" id="{64ADBE13-9157-574F-90FF-2E1B4AC502B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20" y="2880"/>
              <a:ext cx="26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8000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FF3300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rgbClr val="006666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400" b="1"/>
                <a:t> 1</a:t>
              </a:r>
              <a:endParaRPr lang="en-US" altLang="zh-CN" sz="3600" b="1"/>
            </a:p>
          </p:txBody>
        </p:sp>
        <p:sp>
          <p:nvSpPr>
            <p:cNvPr id="122903" name="Text Box 59">
              <a:extLst>
                <a:ext uri="{FF2B5EF4-FFF2-40B4-BE49-F238E27FC236}">
                  <a16:creationId xmlns:a16="http://schemas.microsoft.com/office/drawing/2014/main" id="{DCF6298A-096A-3244-953A-1393008C7E7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28" y="2880"/>
              <a:ext cx="21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8000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FF3300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rgbClr val="006666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400" b="1"/>
                <a:t>1</a:t>
              </a:r>
              <a:endParaRPr lang="en-US" altLang="zh-CN" sz="3600" b="1"/>
            </a:p>
          </p:txBody>
        </p:sp>
        <p:sp>
          <p:nvSpPr>
            <p:cNvPr id="122904" name="Text Box 60">
              <a:extLst>
                <a:ext uri="{FF2B5EF4-FFF2-40B4-BE49-F238E27FC236}">
                  <a16:creationId xmlns:a16="http://schemas.microsoft.com/office/drawing/2014/main" id="{A06A4825-A123-944A-B70B-68130F7DF49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72" y="2880"/>
              <a:ext cx="26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8000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FF3300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rgbClr val="006666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400" b="1"/>
                <a:t> </a:t>
              </a:r>
              <a:r>
                <a:rPr lang="en-US" altLang="zh-CN" sz="2400" b="1">
                  <a:solidFill>
                    <a:schemeClr val="folHlink"/>
                  </a:solidFill>
                </a:rPr>
                <a:t>1</a:t>
              </a:r>
            </a:p>
          </p:txBody>
        </p:sp>
        <p:sp>
          <p:nvSpPr>
            <p:cNvPr id="122905" name="Text Box 61">
              <a:extLst>
                <a:ext uri="{FF2B5EF4-FFF2-40B4-BE49-F238E27FC236}">
                  <a16:creationId xmlns:a16="http://schemas.microsoft.com/office/drawing/2014/main" id="{79D07622-F701-B746-BB2B-982BE9A026C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84" y="2880"/>
              <a:ext cx="26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8000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FF3300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rgbClr val="006666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400" b="1"/>
                <a:t> 1</a:t>
              </a:r>
              <a:endParaRPr lang="en-US" altLang="zh-CN" sz="3600" b="1"/>
            </a:p>
          </p:txBody>
        </p:sp>
        <p:sp>
          <p:nvSpPr>
            <p:cNvPr id="122906" name="Text Box 62">
              <a:extLst>
                <a:ext uri="{FF2B5EF4-FFF2-40B4-BE49-F238E27FC236}">
                  <a16:creationId xmlns:a16="http://schemas.microsoft.com/office/drawing/2014/main" id="{B65CB498-3A19-BA49-B50B-4125A173197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20" y="3168"/>
              <a:ext cx="26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8000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FF3300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rgbClr val="006666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400" b="1"/>
                <a:t> 1</a:t>
              </a:r>
            </a:p>
          </p:txBody>
        </p:sp>
        <p:sp>
          <p:nvSpPr>
            <p:cNvPr id="122907" name="Text Box 63">
              <a:extLst>
                <a:ext uri="{FF2B5EF4-FFF2-40B4-BE49-F238E27FC236}">
                  <a16:creationId xmlns:a16="http://schemas.microsoft.com/office/drawing/2014/main" id="{CB835548-DC13-4D41-A771-25EA9B98B39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84" y="3168"/>
              <a:ext cx="26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8000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FF3300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rgbClr val="006666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400" b="1"/>
                <a:t> 0</a:t>
              </a:r>
            </a:p>
          </p:txBody>
        </p:sp>
        <p:sp>
          <p:nvSpPr>
            <p:cNvPr id="122908" name="Text Box 64">
              <a:extLst>
                <a:ext uri="{FF2B5EF4-FFF2-40B4-BE49-F238E27FC236}">
                  <a16:creationId xmlns:a16="http://schemas.microsoft.com/office/drawing/2014/main" id="{23BEF643-357B-894E-8990-ED928C59421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72" y="3168"/>
              <a:ext cx="26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8000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FF3300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rgbClr val="006666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400" b="1"/>
                <a:t> </a:t>
              </a:r>
              <a:r>
                <a:rPr lang="en-US" altLang="zh-CN" sz="2400" b="1">
                  <a:solidFill>
                    <a:schemeClr val="folHlink"/>
                  </a:solidFill>
                </a:rPr>
                <a:t>1</a:t>
              </a:r>
            </a:p>
          </p:txBody>
        </p:sp>
        <p:sp>
          <p:nvSpPr>
            <p:cNvPr id="122909" name="Text Box 65">
              <a:extLst>
                <a:ext uri="{FF2B5EF4-FFF2-40B4-BE49-F238E27FC236}">
                  <a16:creationId xmlns:a16="http://schemas.microsoft.com/office/drawing/2014/main" id="{A1EE8C6C-C4A3-B94B-BB8C-A2BD58BC14A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84" y="3168"/>
              <a:ext cx="26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8000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FF3300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rgbClr val="006666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400" b="1"/>
                <a:t> 1</a:t>
              </a:r>
            </a:p>
          </p:txBody>
        </p:sp>
        <p:sp>
          <p:nvSpPr>
            <p:cNvPr id="122910" name="Text Box 66">
              <a:extLst>
                <a:ext uri="{FF2B5EF4-FFF2-40B4-BE49-F238E27FC236}">
                  <a16:creationId xmlns:a16="http://schemas.microsoft.com/office/drawing/2014/main" id="{5B7F0AAA-6DC8-1244-B6D9-08B6C570A66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20" y="3456"/>
              <a:ext cx="26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8000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FF3300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rgbClr val="006666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400" b="1"/>
                <a:t> 0</a:t>
              </a:r>
            </a:p>
          </p:txBody>
        </p:sp>
        <p:sp>
          <p:nvSpPr>
            <p:cNvPr id="122911" name="Text Box 67">
              <a:extLst>
                <a:ext uri="{FF2B5EF4-FFF2-40B4-BE49-F238E27FC236}">
                  <a16:creationId xmlns:a16="http://schemas.microsoft.com/office/drawing/2014/main" id="{27E6CEC4-C723-6149-929F-1B4140C1FA7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84" y="3456"/>
              <a:ext cx="26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8000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FF3300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rgbClr val="006666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400" b="1"/>
                <a:t> 0</a:t>
              </a:r>
              <a:endParaRPr lang="en-US" altLang="zh-CN" sz="3600" b="1"/>
            </a:p>
          </p:txBody>
        </p:sp>
        <p:sp>
          <p:nvSpPr>
            <p:cNvPr id="122912" name="Text Box 68">
              <a:extLst>
                <a:ext uri="{FF2B5EF4-FFF2-40B4-BE49-F238E27FC236}">
                  <a16:creationId xmlns:a16="http://schemas.microsoft.com/office/drawing/2014/main" id="{693C8D6E-4DF9-CE4A-B9B3-BD36D5CE4D6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72" y="3456"/>
              <a:ext cx="26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8000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FF3300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rgbClr val="006666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400" b="1"/>
                <a:t> 0</a:t>
              </a:r>
            </a:p>
          </p:txBody>
        </p:sp>
        <p:sp>
          <p:nvSpPr>
            <p:cNvPr id="122913" name="Text Box 69">
              <a:extLst>
                <a:ext uri="{FF2B5EF4-FFF2-40B4-BE49-F238E27FC236}">
                  <a16:creationId xmlns:a16="http://schemas.microsoft.com/office/drawing/2014/main" id="{7E10D3DD-F464-D842-98FD-C6A2034A17C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84" y="3456"/>
              <a:ext cx="26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8000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FF3300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rgbClr val="006666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400" b="1"/>
                <a:t> </a:t>
              </a:r>
              <a:r>
                <a:rPr lang="en-US" altLang="zh-CN" sz="2400" b="1">
                  <a:solidFill>
                    <a:schemeClr val="hlink"/>
                  </a:solidFill>
                </a:rPr>
                <a:t>1</a:t>
              </a:r>
              <a:endParaRPr lang="en-US" altLang="zh-CN" sz="3600" b="1">
                <a:solidFill>
                  <a:schemeClr val="hlink"/>
                </a:solidFill>
              </a:endParaRPr>
            </a:p>
          </p:txBody>
        </p:sp>
        <p:sp>
          <p:nvSpPr>
            <p:cNvPr id="122914" name="Text Box 70">
              <a:extLst>
                <a:ext uri="{FF2B5EF4-FFF2-40B4-BE49-F238E27FC236}">
                  <a16:creationId xmlns:a16="http://schemas.microsoft.com/office/drawing/2014/main" id="{B79B94BE-EAC2-AD4F-90B5-976D54212BD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28" y="3792"/>
              <a:ext cx="26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8000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FF3300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rgbClr val="006666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400" b="1"/>
                <a:t> 1</a:t>
              </a:r>
              <a:endParaRPr lang="en-US" altLang="zh-CN" sz="3600" b="1"/>
            </a:p>
          </p:txBody>
        </p:sp>
        <p:sp>
          <p:nvSpPr>
            <p:cNvPr id="122915" name="Text Box 71">
              <a:extLst>
                <a:ext uri="{FF2B5EF4-FFF2-40B4-BE49-F238E27FC236}">
                  <a16:creationId xmlns:a16="http://schemas.microsoft.com/office/drawing/2014/main" id="{CF298924-EDFB-294D-A023-8AF2A91AAE8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00" y="3792"/>
              <a:ext cx="26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8000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FF3300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rgbClr val="006666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400" b="1"/>
                <a:t> 1</a:t>
              </a:r>
            </a:p>
          </p:txBody>
        </p:sp>
        <p:sp>
          <p:nvSpPr>
            <p:cNvPr id="122916" name="Text Box 72">
              <a:extLst>
                <a:ext uri="{FF2B5EF4-FFF2-40B4-BE49-F238E27FC236}">
                  <a16:creationId xmlns:a16="http://schemas.microsoft.com/office/drawing/2014/main" id="{76BE8AC3-D637-B744-8AE0-43755D2FF5A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72" y="3792"/>
              <a:ext cx="26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8000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FF3300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rgbClr val="006666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400" b="1"/>
                <a:t> 0</a:t>
              </a:r>
              <a:endParaRPr lang="en-US" altLang="zh-CN" sz="3600" b="1"/>
            </a:p>
          </p:txBody>
        </p:sp>
        <p:sp>
          <p:nvSpPr>
            <p:cNvPr id="122917" name="Text Box 73">
              <a:extLst>
                <a:ext uri="{FF2B5EF4-FFF2-40B4-BE49-F238E27FC236}">
                  <a16:creationId xmlns:a16="http://schemas.microsoft.com/office/drawing/2014/main" id="{E6A66D7C-F9EB-764C-A18F-174B8E25AC3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84" y="3792"/>
              <a:ext cx="26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8000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FF3300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rgbClr val="006666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400" b="1"/>
                <a:t> 1</a:t>
              </a:r>
            </a:p>
          </p:txBody>
        </p:sp>
        <p:sp>
          <p:nvSpPr>
            <p:cNvPr id="122918" name="Text Box 74">
              <a:extLst>
                <a:ext uri="{FF2B5EF4-FFF2-40B4-BE49-F238E27FC236}">
                  <a16:creationId xmlns:a16="http://schemas.microsoft.com/office/drawing/2014/main" id="{0F180C27-84F4-234D-B06E-E99597F014B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81" y="2688"/>
              <a:ext cx="383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8000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FF3300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rgbClr val="006666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400" b="1" i="1"/>
                <a:t>CD</a:t>
              </a:r>
            </a:p>
          </p:txBody>
        </p:sp>
        <p:sp>
          <p:nvSpPr>
            <p:cNvPr id="122919" name="Text Box 75">
              <a:extLst>
                <a:ext uri="{FF2B5EF4-FFF2-40B4-BE49-F238E27FC236}">
                  <a16:creationId xmlns:a16="http://schemas.microsoft.com/office/drawing/2014/main" id="{E9D915B6-9BBF-A346-8BCA-79DECD914F6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34" y="2448"/>
              <a:ext cx="37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8000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FF3300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rgbClr val="006666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400" b="1" i="1"/>
                <a:t>AB</a:t>
              </a:r>
            </a:p>
          </p:txBody>
        </p:sp>
      </p:grpSp>
      <p:sp>
        <p:nvSpPr>
          <p:cNvPr id="552013" name="Rectangle 77">
            <a:extLst>
              <a:ext uri="{FF2B5EF4-FFF2-40B4-BE49-F238E27FC236}">
                <a16:creationId xmlns:a16="http://schemas.microsoft.com/office/drawing/2014/main" id="{C2284C34-EE2D-B74E-9885-1808EB2F86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0" y="3962400"/>
            <a:ext cx="4379913" cy="2743200"/>
          </a:xfrm>
          <a:prstGeom prst="rect">
            <a:avLst/>
          </a:prstGeom>
          <a:solidFill>
            <a:srgbClr val="99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8000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FF3300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rgbClr val="006666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200" b="1"/>
              <a:t>本原蕴含项：</a:t>
            </a:r>
          </a:p>
          <a:p>
            <a:pPr lvl="1" eaLnBrk="1" hangingPunct="1">
              <a:spcAft>
                <a:spcPct val="70000"/>
              </a:spcAft>
            </a:pPr>
            <a:r>
              <a:rPr lang="zh-CN" altLang="en-US" sz="2200" b="1"/>
              <a:t>圈为最大的合并项</a:t>
            </a:r>
          </a:p>
          <a:p>
            <a:pPr eaLnBrk="1" hangingPunct="1"/>
            <a:r>
              <a:rPr lang="zh-CN" altLang="en-US" sz="2200" b="1"/>
              <a:t>本质蕴含项：</a:t>
            </a:r>
          </a:p>
          <a:p>
            <a:pPr lvl="1" eaLnBrk="1" hangingPunct="1"/>
            <a:r>
              <a:rPr lang="zh-CN" altLang="en-US" sz="2200" b="1"/>
              <a:t>本原蕴含项</a:t>
            </a:r>
          </a:p>
          <a:p>
            <a:pPr lvl="1" eaLnBrk="1" hangingPunct="1"/>
            <a:r>
              <a:rPr lang="zh-CN" altLang="en-US" sz="2200" b="1"/>
              <a:t>包含只有一种圈法的最小项</a:t>
            </a:r>
          </a:p>
        </p:txBody>
      </p:sp>
      <p:sp>
        <p:nvSpPr>
          <p:cNvPr id="122885" name="Rectangle 79">
            <a:extLst>
              <a:ext uri="{FF2B5EF4-FFF2-40B4-BE49-F238E27FC236}">
                <a16:creationId xmlns:a16="http://schemas.microsoft.com/office/drawing/2014/main" id="{21B6D56E-4767-C746-9448-0F70AFC7E69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066800" y="1371600"/>
            <a:ext cx="7772400" cy="2286000"/>
          </a:xfrm>
          <a:noFill/>
        </p:spPr>
        <p:txBody>
          <a:bodyPr/>
          <a:lstStyle/>
          <a:p>
            <a:pPr eaLnBrk="1" hangingPunct="1">
              <a:lnSpc>
                <a:spcPct val="110000"/>
              </a:lnSpc>
              <a:spcAft>
                <a:spcPct val="10000"/>
              </a:spcAft>
            </a:pPr>
            <a:r>
              <a:rPr lang="zh-CN" altLang="en-US" sz="2800" b="1">
                <a:ea typeface="黑体" panose="02010609060101010101" pitchFamily="49" charset="-122"/>
              </a:rPr>
              <a:t>最小项合并规律</a:t>
            </a:r>
          </a:p>
          <a:p>
            <a:pPr lvl="1" eaLnBrk="1" hangingPunct="1">
              <a:spcAft>
                <a:spcPct val="10000"/>
              </a:spcAft>
            </a:pPr>
            <a:r>
              <a:rPr lang="zh-CN" altLang="en-US" sz="2200" b="1">
                <a:ea typeface="幼圆" pitchFamily="49" charset="-122"/>
              </a:rPr>
              <a:t>圈中的</a:t>
            </a:r>
            <a:r>
              <a:rPr lang="en-US" altLang="zh-CN" sz="2200" b="1">
                <a:ea typeface="幼圆" pitchFamily="49" charset="-122"/>
              </a:rPr>
              <a:t>1</a:t>
            </a:r>
            <a:r>
              <a:rPr lang="zh-CN" altLang="en-US" sz="2200" b="1">
                <a:ea typeface="幼圆" pitchFamily="49" charset="-122"/>
              </a:rPr>
              <a:t>方格</a:t>
            </a:r>
            <a:r>
              <a:rPr lang="zh-CN" altLang="en-US" sz="2200" b="1">
                <a:solidFill>
                  <a:schemeClr val="hlink"/>
                </a:solidFill>
                <a:ea typeface="幼圆" pitchFamily="49" charset="-122"/>
              </a:rPr>
              <a:t>必须是</a:t>
            </a:r>
            <a:r>
              <a:rPr lang="en-US" altLang="zh-CN" sz="2200" b="1">
                <a:solidFill>
                  <a:schemeClr val="hlink"/>
                </a:solidFill>
                <a:ea typeface="幼圆" pitchFamily="49" charset="-122"/>
              </a:rPr>
              <a:t>2</a:t>
            </a:r>
            <a:r>
              <a:rPr lang="en-US" altLang="zh-CN" sz="2200" b="1" i="1" baseline="30000">
                <a:solidFill>
                  <a:schemeClr val="hlink"/>
                </a:solidFill>
                <a:ea typeface="幼圆" pitchFamily="49" charset="-122"/>
              </a:rPr>
              <a:t>i</a:t>
            </a:r>
            <a:r>
              <a:rPr lang="zh-CN" altLang="en-US" sz="2200" b="1">
                <a:solidFill>
                  <a:schemeClr val="hlink"/>
                </a:solidFill>
                <a:ea typeface="幼圆" pitchFamily="49" charset="-122"/>
              </a:rPr>
              <a:t>个</a:t>
            </a:r>
            <a:r>
              <a:rPr lang="en-US" altLang="zh-CN" sz="2200" b="1">
                <a:ea typeface="幼圆" pitchFamily="49" charset="-122"/>
              </a:rPr>
              <a:t>,  </a:t>
            </a:r>
            <a:r>
              <a:rPr lang="en-US" altLang="zh-CN" sz="2200" b="1" i="1">
                <a:ea typeface="幼圆" pitchFamily="49" charset="-122"/>
              </a:rPr>
              <a:t>i </a:t>
            </a:r>
            <a:r>
              <a:rPr lang="zh-CN" altLang="en-US" sz="2200" b="1">
                <a:ea typeface="幼圆" pitchFamily="49" charset="-122"/>
              </a:rPr>
              <a:t>为整数</a:t>
            </a:r>
            <a:r>
              <a:rPr lang="en-US" altLang="zh-CN" sz="2200" b="1">
                <a:ea typeface="幼圆" pitchFamily="49" charset="-122"/>
              </a:rPr>
              <a:t>.</a:t>
            </a:r>
          </a:p>
          <a:p>
            <a:pPr lvl="1" eaLnBrk="1" hangingPunct="1">
              <a:spcAft>
                <a:spcPct val="10000"/>
              </a:spcAft>
            </a:pPr>
            <a:r>
              <a:rPr lang="en-US" altLang="zh-CN" sz="2200" b="1">
                <a:ea typeface="幼圆" pitchFamily="49" charset="-122"/>
              </a:rPr>
              <a:t>2</a:t>
            </a:r>
            <a:r>
              <a:rPr lang="en-US" altLang="zh-CN" sz="2200" b="1" i="1" baseline="30000">
                <a:ea typeface="幼圆" pitchFamily="49" charset="-122"/>
              </a:rPr>
              <a:t>i </a:t>
            </a:r>
            <a:r>
              <a:rPr lang="zh-CN" altLang="en-US" sz="2200" b="1">
                <a:ea typeface="幼圆" pitchFamily="49" charset="-122"/>
              </a:rPr>
              <a:t>个相邻的 </a:t>
            </a:r>
            <a:r>
              <a:rPr lang="en-US" altLang="zh-CN" sz="2200" b="1">
                <a:ea typeface="幼圆" pitchFamily="49" charset="-122"/>
              </a:rPr>
              <a:t>1 </a:t>
            </a:r>
            <a:r>
              <a:rPr lang="zh-CN" altLang="en-US" sz="2200" b="1">
                <a:ea typeface="幼圆" pitchFamily="49" charset="-122"/>
              </a:rPr>
              <a:t>方格必须排列成</a:t>
            </a:r>
            <a:r>
              <a:rPr lang="zh-CN" altLang="en-US" sz="2200" b="1">
                <a:solidFill>
                  <a:schemeClr val="hlink"/>
                </a:solidFill>
                <a:ea typeface="幼圆" pitchFamily="49" charset="-122"/>
              </a:rPr>
              <a:t>矩阵</a:t>
            </a:r>
            <a:r>
              <a:rPr lang="zh-CN" altLang="en-US" sz="2200" b="1">
                <a:ea typeface="幼圆" pitchFamily="49" charset="-122"/>
              </a:rPr>
              <a:t>形式</a:t>
            </a:r>
          </a:p>
          <a:p>
            <a:pPr lvl="1" eaLnBrk="1" hangingPunct="1">
              <a:spcAft>
                <a:spcPct val="10000"/>
              </a:spcAft>
            </a:pPr>
            <a:r>
              <a:rPr lang="zh-CN" altLang="en-US" sz="2200" b="1">
                <a:ea typeface="幼圆" pitchFamily="49" charset="-122"/>
              </a:rPr>
              <a:t>在合并过程中，</a:t>
            </a:r>
            <a:r>
              <a:rPr lang="zh-CN" altLang="en-US" sz="2200" b="1">
                <a:solidFill>
                  <a:schemeClr val="hlink"/>
                </a:solidFill>
                <a:ea typeface="幼圆" pitchFamily="49" charset="-122"/>
              </a:rPr>
              <a:t>消去圈内变化的量</a:t>
            </a:r>
            <a:r>
              <a:rPr lang="zh-CN" altLang="en-US" sz="2200" b="1">
                <a:ea typeface="幼圆" pitchFamily="49" charset="-122"/>
              </a:rPr>
              <a:t>，</a:t>
            </a:r>
            <a:r>
              <a:rPr lang="en-US" altLang="zh-CN" sz="2200" b="1">
                <a:ea typeface="幼圆" pitchFamily="49" charset="-122"/>
              </a:rPr>
              <a:t>2</a:t>
            </a:r>
            <a:r>
              <a:rPr lang="en-US" altLang="zh-CN" sz="2200" b="1" i="1" baseline="30000">
                <a:ea typeface="幼圆" pitchFamily="49" charset="-122"/>
              </a:rPr>
              <a:t>i</a:t>
            </a:r>
            <a:r>
              <a:rPr lang="zh-CN" altLang="en-US" sz="2200" b="1">
                <a:ea typeface="幼圆" pitchFamily="49" charset="-122"/>
              </a:rPr>
              <a:t>个方格合并，消去 </a:t>
            </a:r>
            <a:r>
              <a:rPr lang="en-US" altLang="zh-CN" sz="2200" b="1" i="1">
                <a:ea typeface="幼圆" pitchFamily="49" charset="-122"/>
              </a:rPr>
              <a:t>i </a:t>
            </a:r>
            <a:r>
              <a:rPr lang="zh-CN" altLang="en-US" sz="2200" b="1">
                <a:ea typeface="幼圆" pitchFamily="49" charset="-122"/>
              </a:rPr>
              <a:t>个变量</a:t>
            </a:r>
            <a:r>
              <a:rPr lang="en-US" altLang="zh-CN" sz="2200" b="1">
                <a:ea typeface="幼圆" pitchFamily="49" charset="-122"/>
              </a:rPr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2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2013" grpId="0" animBg="1" autoUpdateAnimBg="0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2">
            <a:extLst>
              <a:ext uri="{FF2B5EF4-FFF2-40B4-BE49-F238E27FC236}">
                <a16:creationId xmlns:a16="http://schemas.microsoft.com/office/drawing/2014/main" id="{416FCF3B-0046-B044-87F1-A9DEB866E59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1">
                <a:solidFill>
                  <a:schemeClr val="tx1"/>
                </a:solidFill>
              </a:rPr>
              <a:t>5. </a:t>
            </a:r>
            <a:r>
              <a:rPr lang="zh-CN" altLang="en-US" sz="3200" b="1">
                <a:solidFill>
                  <a:schemeClr val="tx1"/>
                </a:solidFill>
              </a:rPr>
              <a:t>卡诺图法简化逻辑函数</a:t>
            </a:r>
          </a:p>
        </p:txBody>
      </p:sp>
      <p:sp>
        <p:nvSpPr>
          <p:cNvPr id="123907" name="Rectangle 6">
            <a:extLst>
              <a:ext uri="{FF2B5EF4-FFF2-40B4-BE49-F238E27FC236}">
                <a16:creationId xmlns:a16="http://schemas.microsoft.com/office/drawing/2014/main" id="{68FF910B-2F48-6549-B573-61602D55AC1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28600" y="1676400"/>
            <a:ext cx="4075113" cy="4800600"/>
          </a:xfrm>
          <a:solidFill>
            <a:srgbClr val="CCFFCC"/>
          </a:solidFill>
        </p:spPr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zh-CN" altLang="en-US" sz="2800" b="1"/>
              <a:t>原则</a:t>
            </a:r>
            <a:r>
              <a:rPr lang="en-US" altLang="zh-CN" sz="2800" b="1"/>
              <a:t>:  </a:t>
            </a:r>
            <a:r>
              <a:rPr lang="en-US" altLang="zh-CN" sz="1800"/>
              <a:t>(</a:t>
            </a:r>
            <a:r>
              <a:rPr lang="zh-CN" altLang="en-US" sz="1800"/>
              <a:t>假设圈1)</a:t>
            </a:r>
          </a:p>
          <a:p>
            <a:pPr lvl="1" eaLnBrk="1" hangingPunct="1">
              <a:spcAft>
                <a:spcPct val="50000"/>
              </a:spcAft>
              <a:buFont typeface="Wingdings" pitchFamily="2" charset="2"/>
              <a:buNone/>
            </a:pPr>
            <a:r>
              <a:rPr lang="en-US" altLang="zh-CN" sz="2200" b="1"/>
              <a:t>(1) </a:t>
            </a:r>
            <a:r>
              <a:rPr lang="zh-CN" altLang="en-US" sz="2200" b="1"/>
              <a:t>使圈尽可能大</a:t>
            </a:r>
          </a:p>
          <a:p>
            <a:pPr lvl="1" eaLnBrk="1" hangingPunct="1">
              <a:spcAft>
                <a:spcPct val="50000"/>
              </a:spcAft>
              <a:buFont typeface="Wingdings" pitchFamily="2" charset="2"/>
              <a:buNone/>
            </a:pPr>
            <a:r>
              <a:rPr lang="en-US" altLang="zh-CN" sz="2200" b="1"/>
              <a:t>(2) </a:t>
            </a:r>
            <a:r>
              <a:rPr lang="zh-CN" altLang="en-US" sz="2200" b="1"/>
              <a:t>合并的圈数尽可能少</a:t>
            </a:r>
          </a:p>
          <a:p>
            <a:pPr lvl="1" eaLnBrk="1" hangingPunct="1">
              <a:spcAft>
                <a:spcPct val="50000"/>
              </a:spcAft>
              <a:buFont typeface="Wingdings" pitchFamily="2" charset="2"/>
              <a:buNone/>
            </a:pPr>
            <a:r>
              <a:rPr lang="en-US" altLang="zh-CN" sz="2200" b="1"/>
              <a:t>(3) </a:t>
            </a:r>
            <a:r>
              <a:rPr lang="zh-CN" altLang="en-US" sz="2200" b="1"/>
              <a:t>任何</a:t>
            </a:r>
            <a:r>
              <a:rPr lang="en-US" altLang="zh-CN" sz="2200" b="1"/>
              <a:t>1</a:t>
            </a:r>
            <a:r>
              <a:rPr lang="zh-CN" altLang="en-US" sz="2200" b="1"/>
              <a:t>方格可多次被圈用</a:t>
            </a:r>
          </a:p>
          <a:p>
            <a:pPr lvl="1" eaLnBrk="1" hangingPunct="1">
              <a:spcAft>
                <a:spcPct val="50000"/>
              </a:spcAft>
              <a:buFont typeface="Wingdings" pitchFamily="2" charset="2"/>
              <a:buNone/>
            </a:pPr>
            <a:r>
              <a:rPr lang="en-US" altLang="zh-CN" sz="2200" b="1"/>
              <a:t>(4) </a:t>
            </a:r>
            <a:r>
              <a:rPr lang="zh-CN" altLang="en-US" sz="2200" b="1"/>
              <a:t>尽量去掉多余的圈</a:t>
            </a:r>
          </a:p>
          <a:p>
            <a:pPr lvl="1" eaLnBrk="1" hangingPunct="1">
              <a:spcAft>
                <a:spcPct val="50000"/>
              </a:spcAft>
              <a:buFont typeface="Wingdings" pitchFamily="2" charset="2"/>
              <a:buNone/>
            </a:pPr>
            <a:r>
              <a:rPr lang="en-US" altLang="zh-CN" sz="2200" b="1"/>
              <a:t>(5) </a:t>
            </a:r>
            <a:r>
              <a:rPr lang="zh-CN" altLang="en-US" sz="2200" b="1"/>
              <a:t>所有的</a:t>
            </a:r>
            <a:r>
              <a:rPr lang="en-US" altLang="zh-CN" sz="2200" b="1"/>
              <a:t>1</a:t>
            </a:r>
            <a:r>
              <a:rPr lang="zh-CN" altLang="en-US" sz="2200" b="1"/>
              <a:t>方格均被圈用</a:t>
            </a:r>
            <a:r>
              <a:rPr lang="en-US" altLang="zh-CN" sz="2200" b="1"/>
              <a:t>.</a:t>
            </a:r>
          </a:p>
        </p:txBody>
      </p:sp>
      <p:sp>
        <p:nvSpPr>
          <p:cNvPr id="123908" name="Rectangle 7">
            <a:extLst>
              <a:ext uri="{FF2B5EF4-FFF2-40B4-BE49-F238E27FC236}">
                <a16:creationId xmlns:a16="http://schemas.microsoft.com/office/drawing/2014/main" id="{58EF1269-93C9-9142-8FB2-6631FB2DC3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11688" y="1676400"/>
            <a:ext cx="4303712" cy="4800600"/>
          </a:xfrm>
          <a:prstGeom prst="rect">
            <a:avLst/>
          </a:prstGeom>
          <a:solidFill>
            <a:srgbClr val="99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8000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FF3300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rgbClr val="006666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2800" b="1"/>
              <a:t>步骤</a:t>
            </a:r>
            <a:r>
              <a:rPr lang="en-US" altLang="zh-CN" sz="2800" b="1"/>
              <a:t>:</a:t>
            </a:r>
          </a:p>
          <a:p>
            <a:pPr lvl="1" eaLnBrk="1" hangingPunct="1">
              <a:spcAft>
                <a:spcPct val="50000"/>
              </a:spcAft>
              <a:buFont typeface="Wingdings" pitchFamily="2" charset="2"/>
              <a:buNone/>
            </a:pPr>
            <a:r>
              <a:rPr lang="en-US" altLang="zh-CN" sz="2200" b="1"/>
              <a:t>(1)</a:t>
            </a:r>
            <a:r>
              <a:rPr lang="zh-CN" altLang="en-US" sz="2200" b="1">
                <a:latin typeface="宋体" panose="02010600030101010101" pitchFamily="2" charset="-122"/>
              </a:rPr>
              <a:t>作出函数的卡诺图</a:t>
            </a:r>
            <a:endParaRPr lang="en-US" altLang="zh-CN" sz="2200" b="1"/>
          </a:p>
          <a:p>
            <a:pPr lvl="1" eaLnBrk="1" hangingPunct="1">
              <a:spcAft>
                <a:spcPct val="50000"/>
              </a:spcAft>
              <a:buFont typeface="Wingdings" pitchFamily="2" charset="2"/>
              <a:buNone/>
            </a:pPr>
            <a:r>
              <a:rPr lang="en-US" altLang="zh-CN" sz="2200" b="1"/>
              <a:t>(2)</a:t>
            </a:r>
            <a:r>
              <a:rPr lang="zh-CN" altLang="en-US" sz="2200" b="1"/>
              <a:t>根据设计要求，决定是圈</a:t>
            </a:r>
            <a:r>
              <a:rPr lang="en-US" altLang="zh-CN" sz="2200" b="1"/>
              <a:t>1</a:t>
            </a:r>
            <a:r>
              <a:rPr lang="zh-CN" altLang="en-US" sz="2200" b="1"/>
              <a:t>写最简“与或”式，还是圈</a:t>
            </a:r>
            <a:r>
              <a:rPr lang="en-US" altLang="zh-CN" sz="2200" b="1"/>
              <a:t>0</a:t>
            </a:r>
            <a:r>
              <a:rPr lang="zh-CN" altLang="en-US" sz="2200" b="1"/>
              <a:t>写最简“或与”式 </a:t>
            </a:r>
            <a:endParaRPr lang="en-US" altLang="zh-CN" sz="2200" b="1"/>
          </a:p>
          <a:p>
            <a:pPr lvl="1" eaLnBrk="1" hangingPunct="1">
              <a:spcAft>
                <a:spcPct val="50000"/>
              </a:spcAft>
              <a:buFont typeface="Wingdings" pitchFamily="2" charset="2"/>
              <a:buNone/>
            </a:pPr>
            <a:r>
              <a:rPr lang="en-US" altLang="zh-CN" sz="2200" b="1"/>
              <a:t>(3)</a:t>
            </a:r>
            <a:r>
              <a:rPr lang="zh-CN" altLang="en-US" sz="2200" b="1">
                <a:latin typeface="宋体" panose="02010600030101010101" pitchFamily="2" charset="-122"/>
              </a:rPr>
              <a:t>用最大圈将</a:t>
            </a:r>
            <a:r>
              <a:rPr lang="zh-CN" altLang="en-US" sz="2200" b="1">
                <a:solidFill>
                  <a:schemeClr val="hlink"/>
                </a:solidFill>
                <a:latin typeface="宋体" panose="02010600030101010101" pitchFamily="2" charset="-122"/>
              </a:rPr>
              <a:t>全部</a:t>
            </a:r>
            <a:r>
              <a:rPr lang="en-US" altLang="zh-CN" sz="2200" b="1"/>
              <a:t>1</a:t>
            </a:r>
            <a:r>
              <a:rPr lang="zh-CN" altLang="en-US" sz="2200" b="1">
                <a:latin typeface="宋体" panose="02010600030101010101" pitchFamily="2" charset="-122"/>
              </a:rPr>
              <a:t>格(或0格</a:t>
            </a:r>
            <a:r>
              <a:rPr lang="en-US" altLang="zh-CN" sz="2200" b="1">
                <a:latin typeface="宋体" panose="02010600030101010101" pitchFamily="2" charset="-122"/>
              </a:rPr>
              <a:t>)</a:t>
            </a:r>
            <a:r>
              <a:rPr lang="zh-CN" altLang="en-US" sz="2200" b="1">
                <a:latin typeface="宋体" panose="02010600030101010101" pitchFamily="2" charset="-122"/>
              </a:rPr>
              <a:t>圈起来，且</a:t>
            </a:r>
            <a:r>
              <a:rPr lang="zh-CN" altLang="en-US" sz="2200" b="1">
                <a:solidFill>
                  <a:schemeClr val="hlink"/>
                </a:solidFill>
                <a:latin typeface="宋体" panose="02010600030101010101" pitchFamily="2" charset="-122"/>
              </a:rPr>
              <a:t>总圈数最少</a:t>
            </a:r>
            <a:endParaRPr lang="en-US" altLang="zh-CN" sz="2200" b="1">
              <a:latin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2">
            <a:extLst>
              <a:ext uri="{FF2B5EF4-FFF2-40B4-BE49-F238E27FC236}">
                <a16:creationId xmlns:a16="http://schemas.microsoft.com/office/drawing/2014/main" id="{81DA7CCC-43EF-8045-9F94-FD1D5A18F87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3200" b="1">
                <a:solidFill>
                  <a:schemeClr val="tx1"/>
                </a:solidFill>
              </a:rPr>
              <a:t>完全确定的逻辑函数的化简</a:t>
            </a:r>
          </a:p>
        </p:txBody>
      </p:sp>
      <p:sp>
        <p:nvSpPr>
          <p:cNvPr id="124931" name="Text Box 6">
            <a:extLst>
              <a:ext uri="{FF2B5EF4-FFF2-40B4-BE49-F238E27FC236}">
                <a16:creationId xmlns:a16="http://schemas.microsoft.com/office/drawing/2014/main" id="{EEBCE87D-4DFB-9E46-BFB9-00DA50C9CE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2325" y="2190750"/>
            <a:ext cx="29146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8000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FF3300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rgbClr val="006666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000" b="1"/>
              <a:t>解</a:t>
            </a:r>
            <a:r>
              <a:rPr lang="en-US" altLang="zh-CN" sz="2000" b="1"/>
              <a:t>: </a:t>
            </a:r>
            <a:r>
              <a:rPr lang="zh-CN" altLang="en-US" sz="2000" b="1"/>
              <a:t>将函数 </a:t>
            </a:r>
            <a:r>
              <a:rPr lang="en-US" altLang="zh-CN" sz="2000" b="1"/>
              <a:t>F </a:t>
            </a:r>
            <a:r>
              <a:rPr lang="zh-CN" altLang="en-US" sz="2000" b="1"/>
              <a:t>填入卡诺图</a:t>
            </a:r>
          </a:p>
        </p:txBody>
      </p:sp>
      <p:grpSp>
        <p:nvGrpSpPr>
          <p:cNvPr id="2" name="Group 7">
            <a:extLst>
              <a:ext uri="{FF2B5EF4-FFF2-40B4-BE49-F238E27FC236}">
                <a16:creationId xmlns:a16="http://schemas.microsoft.com/office/drawing/2014/main" id="{E46B752D-B9C1-EB4B-891A-2546CD4927A6}"/>
              </a:ext>
            </a:extLst>
          </p:cNvPr>
          <p:cNvGrpSpPr>
            <a:grpSpLocks/>
          </p:cNvGrpSpPr>
          <p:nvPr/>
        </p:nvGrpSpPr>
        <p:grpSpPr bwMode="auto">
          <a:xfrm>
            <a:off x="1068388" y="2819400"/>
            <a:ext cx="3351212" cy="2667000"/>
            <a:chOff x="1681" y="2448"/>
            <a:chExt cx="2111" cy="1680"/>
          </a:xfrm>
        </p:grpSpPr>
        <p:sp>
          <p:nvSpPr>
            <p:cNvPr id="124939" name="Rectangle 8">
              <a:extLst>
                <a:ext uri="{FF2B5EF4-FFF2-40B4-BE49-F238E27FC236}">
                  <a16:creationId xmlns:a16="http://schemas.microsoft.com/office/drawing/2014/main" id="{AA270B85-75C7-8F4A-9A81-CDD3FC00AC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8" y="2880"/>
              <a:ext cx="1584" cy="12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8000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FF3300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rgbClr val="006666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endParaRPr lang="zh-CN" altLang="en-US" sz="2400">
                <a:latin typeface="Tahoma" panose="020B0604030504040204" pitchFamily="34" charset="0"/>
              </a:endParaRPr>
            </a:p>
          </p:txBody>
        </p:sp>
        <p:sp>
          <p:nvSpPr>
            <p:cNvPr id="124940" name="Line 9">
              <a:extLst>
                <a:ext uri="{FF2B5EF4-FFF2-40B4-BE49-F238E27FC236}">
                  <a16:creationId xmlns:a16="http://schemas.microsoft.com/office/drawing/2014/main" id="{D58ACED9-8611-044D-9621-B234625CE1C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08" y="3456"/>
              <a:ext cx="158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4941" name="Line 10">
              <a:extLst>
                <a:ext uri="{FF2B5EF4-FFF2-40B4-BE49-F238E27FC236}">
                  <a16:creationId xmlns:a16="http://schemas.microsoft.com/office/drawing/2014/main" id="{7EFCD003-569A-4044-86FF-AE1A1181A95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08" y="3792"/>
              <a:ext cx="158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4942" name="Line 11">
              <a:extLst>
                <a:ext uri="{FF2B5EF4-FFF2-40B4-BE49-F238E27FC236}">
                  <a16:creationId xmlns:a16="http://schemas.microsoft.com/office/drawing/2014/main" id="{DD89A01E-6480-5742-91A1-9E7EEAB5101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08" y="3168"/>
              <a:ext cx="158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4943" name="Line 12">
              <a:extLst>
                <a:ext uri="{FF2B5EF4-FFF2-40B4-BE49-F238E27FC236}">
                  <a16:creationId xmlns:a16="http://schemas.microsoft.com/office/drawing/2014/main" id="{CD7DA9C7-8B79-854F-9645-246959737C5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24" y="2880"/>
              <a:ext cx="0" cy="12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4944" name="Line 13">
              <a:extLst>
                <a:ext uri="{FF2B5EF4-FFF2-40B4-BE49-F238E27FC236}">
                  <a16:creationId xmlns:a16="http://schemas.microsoft.com/office/drawing/2014/main" id="{9F79CCB7-1AB1-4646-AA8E-CFF616F825A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8" y="2880"/>
              <a:ext cx="0" cy="12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4945" name="Line 14">
              <a:extLst>
                <a:ext uri="{FF2B5EF4-FFF2-40B4-BE49-F238E27FC236}">
                  <a16:creationId xmlns:a16="http://schemas.microsoft.com/office/drawing/2014/main" id="{8C132E5F-A5CC-5445-BE07-F4C5C7F5C24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40" y="2880"/>
              <a:ext cx="0" cy="12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4946" name="Line 15">
              <a:extLst>
                <a:ext uri="{FF2B5EF4-FFF2-40B4-BE49-F238E27FC236}">
                  <a16:creationId xmlns:a16="http://schemas.microsoft.com/office/drawing/2014/main" id="{6FE9B1C8-D305-7E4F-A38E-8C514B3215E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24" y="2640"/>
              <a:ext cx="384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4947" name="Text Box 16">
              <a:extLst>
                <a:ext uri="{FF2B5EF4-FFF2-40B4-BE49-F238E27FC236}">
                  <a16:creationId xmlns:a16="http://schemas.microsoft.com/office/drawing/2014/main" id="{BB5D176C-FA5E-544C-98BA-EFB75860288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84" y="2640"/>
              <a:ext cx="30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8000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FF3300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rgbClr val="006666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400" b="1"/>
                <a:t>00</a:t>
              </a:r>
              <a:endParaRPr lang="en-US" altLang="zh-CN" sz="3600" b="1"/>
            </a:p>
          </p:txBody>
        </p:sp>
        <p:sp>
          <p:nvSpPr>
            <p:cNvPr id="124948" name="Text Box 17">
              <a:extLst>
                <a:ext uri="{FF2B5EF4-FFF2-40B4-BE49-F238E27FC236}">
                  <a16:creationId xmlns:a16="http://schemas.microsoft.com/office/drawing/2014/main" id="{2944E602-3161-A640-AD1E-2A3F005B666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68" y="2640"/>
              <a:ext cx="30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8000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FF3300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rgbClr val="006666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400" b="1"/>
                <a:t>01</a:t>
              </a:r>
              <a:endParaRPr lang="en-US" altLang="zh-CN" sz="3600" b="1"/>
            </a:p>
          </p:txBody>
        </p:sp>
        <p:sp>
          <p:nvSpPr>
            <p:cNvPr id="124949" name="Text Box 18">
              <a:extLst>
                <a:ext uri="{FF2B5EF4-FFF2-40B4-BE49-F238E27FC236}">
                  <a16:creationId xmlns:a16="http://schemas.microsoft.com/office/drawing/2014/main" id="{6B005249-6AD8-CC48-B657-6995BCA51BE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52" y="2640"/>
              <a:ext cx="30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8000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FF3300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rgbClr val="006666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400" b="1"/>
                <a:t>11</a:t>
              </a:r>
              <a:endParaRPr lang="en-US" altLang="zh-CN" sz="3600" b="1"/>
            </a:p>
          </p:txBody>
        </p:sp>
        <p:sp>
          <p:nvSpPr>
            <p:cNvPr id="124950" name="Text Box 19">
              <a:extLst>
                <a:ext uri="{FF2B5EF4-FFF2-40B4-BE49-F238E27FC236}">
                  <a16:creationId xmlns:a16="http://schemas.microsoft.com/office/drawing/2014/main" id="{CECC19AB-1A5A-724B-A316-12B40DC3D29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36" y="2640"/>
              <a:ext cx="30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8000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FF3300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rgbClr val="006666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400" b="1"/>
                <a:t>10</a:t>
              </a:r>
              <a:endParaRPr lang="en-US" altLang="zh-CN" sz="3600" b="1"/>
            </a:p>
          </p:txBody>
        </p:sp>
        <p:sp>
          <p:nvSpPr>
            <p:cNvPr id="124951" name="Text Box 20">
              <a:extLst>
                <a:ext uri="{FF2B5EF4-FFF2-40B4-BE49-F238E27FC236}">
                  <a16:creationId xmlns:a16="http://schemas.microsoft.com/office/drawing/2014/main" id="{34DCB070-8837-B849-8CA6-BC4D367E911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880"/>
              <a:ext cx="30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8000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FF3300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rgbClr val="006666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400" b="1"/>
                <a:t>00</a:t>
              </a:r>
              <a:endParaRPr lang="en-US" altLang="zh-CN" sz="3600" b="1"/>
            </a:p>
          </p:txBody>
        </p:sp>
        <p:sp>
          <p:nvSpPr>
            <p:cNvPr id="124952" name="Text Box 21">
              <a:extLst>
                <a:ext uri="{FF2B5EF4-FFF2-40B4-BE49-F238E27FC236}">
                  <a16:creationId xmlns:a16="http://schemas.microsoft.com/office/drawing/2014/main" id="{8E777BB2-C5EA-7641-A0CD-D9EC8D0A003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3168"/>
              <a:ext cx="30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8000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FF3300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rgbClr val="006666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400" b="1"/>
                <a:t>01</a:t>
              </a:r>
              <a:endParaRPr lang="en-US" altLang="zh-CN" sz="3600" b="1"/>
            </a:p>
          </p:txBody>
        </p:sp>
        <p:sp>
          <p:nvSpPr>
            <p:cNvPr id="124953" name="Text Box 22">
              <a:extLst>
                <a:ext uri="{FF2B5EF4-FFF2-40B4-BE49-F238E27FC236}">
                  <a16:creationId xmlns:a16="http://schemas.microsoft.com/office/drawing/2014/main" id="{A829FEC0-177A-6645-B240-3B440DA5EB6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52" y="3504"/>
              <a:ext cx="30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8000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FF3300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rgbClr val="006666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400" b="1"/>
                <a:t>11</a:t>
              </a:r>
              <a:endParaRPr lang="en-US" altLang="zh-CN" sz="3600" b="1"/>
            </a:p>
          </p:txBody>
        </p:sp>
        <p:sp>
          <p:nvSpPr>
            <p:cNvPr id="124954" name="Text Box 23">
              <a:extLst>
                <a:ext uri="{FF2B5EF4-FFF2-40B4-BE49-F238E27FC236}">
                  <a16:creationId xmlns:a16="http://schemas.microsoft.com/office/drawing/2014/main" id="{1509B456-3DF5-2E43-B988-99304B8B850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52" y="3792"/>
              <a:ext cx="30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8000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FF3300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rgbClr val="006666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400" b="1"/>
                <a:t>10</a:t>
              </a:r>
              <a:endParaRPr lang="en-US" altLang="zh-CN" sz="3600" b="1"/>
            </a:p>
          </p:txBody>
        </p:sp>
        <p:sp>
          <p:nvSpPr>
            <p:cNvPr id="124955" name="Text Box 24">
              <a:extLst>
                <a:ext uri="{FF2B5EF4-FFF2-40B4-BE49-F238E27FC236}">
                  <a16:creationId xmlns:a16="http://schemas.microsoft.com/office/drawing/2014/main" id="{B8724B39-65D5-2142-B7A6-E5136171ED1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20" y="2880"/>
              <a:ext cx="26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8000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FF3300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rgbClr val="006666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400" b="1"/>
                <a:t> 0</a:t>
              </a:r>
              <a:endParaRPr lang="en-US" altLang="zh-CN" sz="3600" b="1"/>
            </a:p>
          </p:txBody>
        </p:sp>
        <p:sp>
          <p:nvSpPr>
            <p:cNvPr id="124956" name="Text Box 25">
              <a:extLst>
                <a:ext uri="{FF2B5EF4-FFF2-40B4-BE49-F238E27FC236}">
                  <a16:creationId xmlns:a16="http://schemas.microsoft.com/office/drawing/2014/main" id="{AF7DBBA7-ABDB-7845-91F4-7DF4F435EAF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28" y="2880"/>
              <a:ext cx="21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8000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FF3300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rgbClr val="006666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400" b="1"/>
                <a:t>0</a:t>
              </a:r>
              <a:endParaRPr lang="en-US" altLang="zh-CN" sz="3600" b="1"/>
            </a:p>
          </p:txBody>
        </p:sp>
        <p:sp>
          <p:nvSpPr>
            <p:cNvPr id="124957" name="Text Box 26">
              <a:extLst>
                <a:ext uri="{FF2B5EF4-FFF2-40B4-BE49-F238E27FC236}">
                  <a16:creationId xmlns:a16="http://schemas.microsoft.com/office/drawing/2014/main" id="{71465785-55EC-7D4B-9CA7-3F87461ED32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72" y="2880"/>
              <a:ext cx="26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8000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FF3300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rgbClr val="006666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400" b="1"/>
                <a:t> </a:t>
              </a:r>
              <a:r>
                <a:rPr lang="en-US" altLang="zh-CN" sz="2400" b="1">
                  <a:solidFill>
                    <a:schemeClr val="folHlink"/>
                  </a:solidFill>
                </a:rPr>
                <a:t>1</a:t>
              </a:r>
            </a:p>
          </p:txBody>
        </p:sp>
        <p:sp>
          <p:nvSpPr>
            <p:cNvPr id="124958" name="Text Box 27">
              <a:extLst>
                <a:ext uri="{FF2B5EF4-FFF2-40B4-BE49-F238E27FC236}">
                  <a16:creationId xmlns:a16="http://schemas.microsoft.com/office/drawing/2014/main" id="{1C96A09A-5AF0-6849-ADF6-F4BA82F1051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84" y="2880"/>
              <a:ext cx="26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8000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FF3300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rgbClr val="006666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400" b="1"/>
                <a:t> 0</a:t>
              </a:r>
              <a:endParaRPr lang="en-US" altLang="zh-CN" sz="3600" b="1"/>
            </a:p>
          </p:txBody>
        </p:sp>
        <p:sp>
          <p:nvSpPr>
            <p:cNvPr id="124959" name="Text Box 28">
              <a:extLst>
                <a:ext uri="{FF2B5EF4-FFF2-40B4-BE49-F238E27FC236}">
                  <a16:creationId xmlns:a16="http://schemas.microsoft.com/office/drawing/2014/main" id="{465932E6-1436-E94B-A7BE-CA53DE92262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20" y="3168"/>
              <a:ext cx="26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8000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FF3300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rgbClr val="006666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400" b="1"/>
                <a:t> </a:t>
              </a:r>
              <a:r>
                <a:rPr lang="en-US" altLang="zh-CN" sz="2400" b="1">
                  <a:solidFill>
                    <a:schemeClr val="folHlink"/>
                  </a:solidFill>
                </a:rPr>
                <a:t>1</a:t>
              </a:r>
            </a:p>
          </p:txBody>
        </p:sp>
        <p:sp>
          <p:nvSpPr>
            <p:cNvPr id="124960" name="Text Box 29">
              <a:extLst>
                <a:ext uri="{FF2B5EF4-FFF2-40B4-BE49-F238E27FC236}">
                  <a16:creationId xmlns:a16="http://schemas.microsoft.com/office/drawing/2014/main" id="{4E6CBB31-4A0E-6F4E-B0E8-C2DB6ADB594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84" y="3168"/>
              <a:ext cx="26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8000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FF3300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rgbClr val="006666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400" b="1"/>
                <a:t> </a:t>
              </a:r>
              <a:r>
                <a:rPr lang="en-US" altLang="zh-CN" sz="2400" b="1">
                  <a:solidFill>
                    <a:schemeClr val="folHlink"/>
                  </a:solidFill>
                </a:rPr>
                <a:t>1</a:t>
              </a:r>
            </a:p>
          </p:txBody>
        </p:sp>
        <p:sp>
          <p:nvSpPr>
            <p:cNvPr id="124961" name="Text Box 30">
              <a:extLst>
                <a:ext uri="{FF2B5EF4-FFF2-40B4-BE49-F238E27FC236}">
                  <a16:creationId xmlns:a16="http://schemas.microsoft.com/office/drawing/2014/main" id="{71AD24BC-F41F-7244-B313-4F868D68140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72" y="3168"/>
              <a:ext cx="26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8000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FF3300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rgbClr val="006666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400" b="1"/>
                <a:t> </a:t>
              </a:r>
              <a:r>
                <a:rPr lang="en-US" altLang="zh-CN" sz="2400" b="1">
                  <a:solidFill>
                    <a:schemeClr val="folHlink"/>
                  </a:solidFill>
                </a:rPr>
                <a:t>1</a:t>
              </a:r>
            </a:p>
          </p:txBody>
        </p:sp>
        <p:sp>
          <p:nvSpPr>
            <p:cNvPr id="124962" name="Text Box 31">
              <a:extLst>
                <a:ext uri="{FF2B5EF4-FFF2-40B4-BE49-F238E27FC236}">
                  <a16:creationId xmlns:a16="http://schemas.microsoft.com/office/drawing/2014/main" id="{4F84C698-10B3-764F-94B8-0ED622E3881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84" y="3168"/>
              <a:ext cx="26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8000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FF3300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rgbClr val="006666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400" b="1"/>
                <a:t> 0</a:t>
              </a:r>
            </a:p>
          </p:txBody>
        </p:sp>
        <p:sp>
          <p:nvSpPr>
            <p:cNvPr id="124963" name="Text Box 32">
              <a:extLst>
                <a:ext uri="{FF2B5EF4-FFF2-40B4-BE49-F238E27FC236}">
                  <a16:creationId xmlns:a16="http://schemas.microsoft.com/office/drawing/2014/main" id="{9041CF48-9C96-AC4F-A45B-EB2DB65A123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20" y="3456"/>
              <a:ext cx="26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8000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FF3300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rgbClr val="006666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400" b="1"/>
                <a:t> 0</a:t>
              </a:r>
            </a:p>
          </p:txBody>
        </p:sp>
        <p:sp>
          <p:nvSpPr>
            <p:cNvPr id="124964" name="Text Box 33">
              <a:extLst>
                <a:ext uri="{FF2B5EF4-FFF2-40B4-BE49-F238E27FC236}">
                  <a16:creationId xmlns:a16="http://schemas.microsoft.com/office/drawing/2014/main" id="{A356151B-AE9D-024A-B303-8C50404EBB8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84" y="3456"/>
              <a:ext cx="26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8000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FF3300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rgbClr val="006666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400" b="1"/>
                <a:t> </a:t>
              </a:r>
              <a:r>
                <a:rPr lang="en-US" altLang="zh-CN" sz="2400" b="1">
                  <a:solidFill>
                    <a:schemeClr val="folHlink"/>
                  </a:solidFill>
                </a:rPr>
                <a:t>1</a:t>
              </a:r>
            </a:p>
          </p:txBody>
        </p:sp>
        <p:sp>
          <p:nvSpPr>
            <p:cNvPr id="124965" name="Text Box 34">
              <a:extLst>
                <a:ext uri="{FF2B5EF4-FFF2-40B4-BE49-F238E27FC236}">
                  <a16:creationId xmlns:a16="http://schemas.microsoft.com/office/drawing/2014/main" id="{2CC2DD7E-F76E-4A4A-B3A3-13CB2EAA3C6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72" y="3456"/>
              <a:ext cx="26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8000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FF3300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rgbClr val="006666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400" b="1"/>
                <a:t> </a:t>
              </a:r>
              <a:r>
                <a:rPr lang="en-US" altLang="zh-CN" sz="2400" b="1">
                  <a:solidFill>
                    <a:schemeClr val="folHlink"/>
                  </a:solidFill>
                </a:rPr>
                <a:t>1</a:t>
              </a:r>
            </a:p>
          </p:txBody>
        </p:sp>
        <p:sp>
          <p:nvSpPr>
            <p:cNvPr id="124966" name="Text Box 35">
              <a:extLst>
                <a:ext uri="{FF2B5EF4-FFF2-40B4-BE49-F238E27FC236}">
                  <a16:creationId xmlns:a16="http://schemas.microsoft.com/office/drawing/2014/main" id="{F6985F17-5438-5847-8BE2-E3056393AA3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84" y="3456"/>
              <a:ext cx="26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8000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FF3300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rgbClr val="006666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400" b="1"/>
                <a:t> </a:t>
              </a:r>
              <a:r>
                <a:rPr lang="en-US" altLang="zh-CN" sz="2400" b="1">
                  <a:solidFill>
                    <a:schemeClr val="folHlink"/>
                  </a:solidFill>
                </a:rPr>
                <a:t>1</a:t>
              </a:r>
            </a:p>
          </p:txBody>
        </p:sp>
        <p:sp>
          <p:nvSpPr>
            <p:cNvPr id="124967" name="Text Box 36">
              <a:extLst>
                <a:ext uri="{FF2B5EF4-FFF2-40B4-BE49-F238E27FC236}">
                  <a16:creationId xmlns:a16="http://schemas.microsoft.com/office/drawing/2014/main" id="{E0E00474-EAB5-184F-9B60-1A52B55B64C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28" y="3792"/>
              <a:ext cx="26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8000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FF3300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rgbClr val="006666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400" b="1"/>
                <a:t> 0</a:t>
              </a:r>
              <a:endParaRPr lang="en-US" altLang="zh-CN" sz="3600" b="1"/>
            </a:p>
          </p:txBody>
        </p:sp>
        <p:sp>
          <p:nvSpPr>
            <p:cNvPr id="124968" name="Text Box 37">
              <a:extLst>
                <a:ext uri="{FF2B5EF4-FFF2-40B4-BE49-F238E27FC236}">
                  <a16:creationId xmlns:a16="http://schemas.microsoft.com/office/drawing/2014/main" id="{44E2292C-4988-5641-8FFB-E99447696F7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00" y="3792"/>
              <a:ext cx="26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8000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FF3300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rgbClr val="006666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400" b="1"/>
                <a:t> 0</a:t>
              </a:r>
            </a:p>
          </p:txBody>
        </p:sp>
        <p:sp>
          <p:nvSpPr>
            <p:cNvPr id="124969" name="Text Box 38">
              <a:extLst>
                <a:ext uri="{FF2B5EF4-FFF2-40B4-BE49-F238E27FC236}">
                  <a16:creationId xmlns:a16="http://schemas.microsoft.com/office/drawing/2014/main" id="{9C2951CF-9E60-5346-98C5-C8E55BC876F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72" y="3792"/>
              <a:ext cx="26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8000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FF3300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rgbClr val="006666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400" b="1"/>
                <a:t> </a:t>
              </a:r>
              <a:r>
                <a:rPr lang="en-US" altLang="zh-CN" sz="2400" b="1">
                  <a:solidFill>
                    <a:schemeClr val="folHlink"/>
                  </a:solidFill>
                </a:rPr>
                <a:t>1</a:t>
              </a:r>
            </a:p>
          </p:txBody>
        </p:sp>
        <p:sp>
          <p:nvSpPr>
            <p:cNvPr id="124970" name="Text Box 39">
              <a:extLst>
                <a:ext uri="{FF2B5EF4-FFF2-40B4-BE49-F238E27FC236}">
                  <a16:creationId xmlns:a16="http://schemas.microsoft.com/office/drawing/2014/main" id="{8D8D42A0-C3AC-2A4B-A7CF-1408E660EA4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84" y="3792"/>
              <a:ext cx="26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8000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FF3300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rgbClr val="006666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400" b="1"/>
                <a:t> </a:t>
              </a:r>
              <a:r>
                <a:rPr lang="en-US" altLang="zh-CN" sz="2400" b="1">
                  <a:solidFill>
                    <a:schemeClr val="folHlink"/>
                  </a:solidFill>
                </a:rPr>
                <a:t>1</a:t>
              </a:r>
            </a:p>
          </p:txBody>
        </p:sp>
        <p:sp>
          <p:nvSpPr>
            <p:cNvPr id="124971" name="Text Box 40">
              <a:extLst>
                <a:ext uri="{FF2B5EF4-FFF2-40B4-BE49-F238E27FC236}">
                  <a16:creationId xmlns:a16="http://schemas.microsoft.com/office/drawing/2014/main" id="{B9DCABB7-9A22-3A45-8AF3-23FE20AAE57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81" y="2688"/>
              <a:ext cx="383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8000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FF3300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rgbClr val="006666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400" b="1" i="1"/>
                <a:t>CD</a:t>
              </a:r>
            </a:p>
          </p:txBody>
        </p:sp>
        <p:sp>
          <p:nvSpPr>
            <p:cNvPr id="124972" name="Text Box 41">
              <a:extLst>
                <a:ext uri="{FF2B5EF4-FFF2-40B4-BE49-F238E27FC236}">
                  <a16:creationId xmlns:a16="http://schemas.microsoft.com/office/drawing/2014/main" id="{BF28960C-DA4B-5F4B-B2E5-F0267D1BFC8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34" y="2448"/>
              <a:ext cx="37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8000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FF3300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rgbClr val="006666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400" b="1" i="1"/>
                <a:t>AB</a:t>
              </a:r>
            </a:p>
          </p:txBody>
        </p:sp>
      </p:grpSp>
      <p:graphicFrame>
        <p:nvGraphicFramePr>
          <p:cNvPr id="554026" name="Object 42">
            <a:extLst>
              <a:ext uri="{FF2B5EF4-FFF2-40B4-BE49-F238E27FC236}">
                <a16:creationId xmlns:a16="http://schemas.microsoft.com/office/drawing/2014/main" id="{725E2291-6483-E24B-8C09-CA9B06CBDFC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867275" y="3352800"/>
          <a:ext cx="4178300" cy="417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868" name="公式" r:id="rId4" imgW="55587900" imgH="5562600" progId="Equation.3">
                  <p:embed/>
                </p:oleObj>
              </mc:Choice>
              <mc:Fallback>
                <p:oleObj name="公式" r:id="rId4" imgW="55587900" imgH="5562600" progId="Equation.3">
                  <p:embed/>
                  <p:pic>
                    <p:nvPicPr>
                      <p:cNvPr id="0" name="Object 4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67275" y="3352800"/>
                        <a:ext cx="4178300" cy="417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4027" name="Object 43">
            <a:extLst>
              <a:ext uri="{FF2B5EF4-FFF2-40B4-BE49-F238E27FC236}">
                <a16:creationId xmlns:a16="http://schemas.microsoft.com/office/drawing/2014/main" id="{B7300D3E-093E-234F-8DDD-483B75AF0F4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876800" y="3886200"/>
          <a:ext cx="4176713" cy="417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869" name="公式" r:id="rId6" imgW="55587900" imgH="5562600" progId="Equation.3">
                  <p:embed/>
                </p:oleObj>
              </mc:Choice>
              <mc:Fallback>
                <p:oleObj name="公式" r:id="rId6" imgW="55587900" imgH="5562600" progId="Equation.3">
                  <p:embed/>
                  <p:pic>
                    <p:nvPicPr>
                      <p:cNvPr id="0" name="Object 4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76800" y="3886200"/>
                        <a:ext cx="4176713" cy="417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4028" name="Object 44">
            <a:extLst>
              <a:ext uri="{FF2B5EF4-FFF2-40B4-BE49-F238E27FC236}">
                <a16:creationId xmlns:a16="http://schemas.microsoft.com/office/drawing/2014/main" id="{E74D0389-C347-4747-BD1C-12F77B2DE44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891088" y="4419600"/>
          <a:ext cx="4176712" cy="417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870" name="公式" r:id="rId8" imgW="55587900" imgH="5562600" progId="Equation.3">
                  <p:embed/>
                </p:oleObj>
              </mc:Choice>
              <mc:Fallback>
                <p:oleObj name="公式" r:id="rId8" imgW="55587900" imgH="5562600" progId="Equation.3">
                  <p:embed/>
                  <p:pic>
                    <p:nvPicPr>
                      <p:cNvPr id="0" name="Object 4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91088" y="4419600"/>
                        <a:ext cx="4176712" cy="417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54029" name="Text Box 45">
            <a:extLst>
              <a:ext uri="{FF2B5EF4-FFF2-40B4-BE49-F238E27FC236}">
                <a16:creationId xmlns:a16="http://schemas.microsoft.com/office/drawing/2014/main" id="{D173922E-D190-CB44-B905-7C639C0F1F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76800" y="5105400"/>
            <a:ext cx="350678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8000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FF3300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rgbClr val="006666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000" b="1"/>
              <a:t>可见，函数的最简式不唯一。</a:t>
            </a:r>
          </a:p>
        </p:txBody>
      </p:sp>
      <p:sp>
        <p:nvSpPr>
          <p:cNvPr id="124937" name="Text Box 48">
            <a:extLst>
              <a:ext uri="{FF2B5EF4-FFF2-40B4-BE49-F238E27FC236}">
                <a16:creationId xmlns:a16="http://schemas.microsoft.com/office/drawing/2014/main" id="{940AE4D3-75E9-2240-879F-8CB2CF9711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" y="1624013"/>
            <a:ext cx="813911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8000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FF3300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rgbClr val="006666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000" b="1"/>
              <a:t>例</a:t>
            </a:r>
            <a:r>
              <a:rPr lang="en-US" altLang="zh-CN" sz="2000" b="1"/>
              <a:t>1 </a:t>
            </a:r>
            <a:r>
              <a:rPr lang="zh-CN" altLang="en-US" sz="2000" b="1"/>
              <a:t>化简函数                                                                             为最简</a:t>
            </a:r>
            <a:r>
              <a:rPr lang="zh-CN" altLang="en-US" sz="2000" b="1">
                <a:solidFill>
                  <a:schemeClr val="hlink"/>
                </a:solidFill>
              </a:rPr>
              <a:t>与或式</a:t>
            </a:r>
            <a:r>
              <a:rPr lang="en-US" altLang="zh-CN" sz="2000" b="1"/>
              <a:t>.</a:t>
            </a:r>
          </a:p>
        </p:txBody>
      </p:sp>
      <p:graphicFrame>
        <p:nvGraphicFramePr>
          <p:cNvPr id="124938" name="Object 49">
            <a:extLst>
              <a:ext uri="{FF2B5EF4-FFF2-40B4-BE49-F238E27FC236}">
                <a16:creationId xmlns:a16="http://schemas.microsoft.com/office/drawing/2014/main" id="{00840A2C-F42D-034A-9B70-8522E79426B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500313" y="1600200"/>
          <a:ext cx="4565650" cy="46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871" name="公式" r:id="rId10" imgW="57048400" imgH="5854700" progId="Equation.3">
                  <p:embed/>
                </p:oleObj>
              </mc:Choice>
              <mc:Fallback>
                <p:oleObj name="公式" r:id="rId10" imgW="57048400" imgH="5854700" progId="Equation.3">
                  <p:embed/>
                  <p:pic>
                    <p:nvPicPr>
                      <p:cNvPr id="0" name="Object 4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00313" y="1600200"/>
                        <a:ext cx="4565650" cy="466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120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4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12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110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4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2315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60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4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2920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4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4029" grpId="0" autoUpdateAnimBg="0"/>
    </p:bld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2">
            <a:extLst>
              <a:ext uri="{FF2B5EF4-FFF2-40B4-BE49-F238E27FC236}">
                <a16:creationId xmlns:a16="http://schemas.microsoft.com/office/drawing/2014/main" id="{AAE146A8-8C54-5544-A83A-C1D84E6287B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3200" b="1">
                <a:solidFill>
                  <a:schemeClr val="tx1"/>
                </a:solidFill>
              </a:rPr>
              <a:t>完全确定的逻辑函数的化简</a:t>
            </a:r>
          </a:p>
        </p:txBody>
      </p:sp>
      <p:sp>
        <p:nvSpPr>
          <p:cNvPr id="126979" name="Text Box 5">
            <a:extLst>
              <a:ext uri="{FF2B5EF4-FFF2-40B4-BE49-F238E27FC236}">
                <a16:creationId xmlns:a16="http://schemas.microsoft.com/office/drawing/2014/main" id="{620E9A62-710F-B44B-9DFD-D37F326D73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2325" y="2190750"/>
            <a:ext cx="29289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8000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FF3300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rgbClr val="006666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000" b="1"/>
              <a:t>解</a:t>
            </a:r>
            <a:r>
              <a:rPr lang="en-US" altLang="zh-CN" sz="2000" b="1"/>
              <a:t>: </a:t>
            </a:r>
            <a:r>
              <a:rPr lang="zh-CN" altLang="en-US" sz="2000" b="1"/>
              <a:t>将函数 </a:t>
            </a:r>
            <a:r>
              <a:rPr lang="en-US" altLang="zh-CN" sz="2000" b="1" i="1"/>
              <a:t>F</a:t>
            </a:r>
            <a:r>
              <a:rPr lang="en-US" altLang="zh-CN" sz="2000" b="1"/>
              <a:t> </a:t>
            </a:r>
            <a:r>
              <a:rPr lang="zh-CN" altLang="en-US" sz="2000" b="1"/>
              <a:t>填入卡诺图</a:t>
            </a:r>
          </a:p>
        </p:txBody>
      </p:sp>
      <p:grpSp>
        <p:nvGrpSpPr>
          <p:cNvPr id="126980" name="Group 6">
            <a:extLst>
              <a:ext uri="{FF2B5EF4-FFF2-40B4-BE49-F238E27FC236}">
                <a16:creationId xmlns:a16="http://schemas.microsoft.com/office/drawing/2014/main" id="{3E8BC0D8-D4D5-7242-8DFB-494226424CB5}"/>
              </a:ext>
            </a:extLst>
          </p:cNvPr>
          <p:cNvGrpSpPr>
            <a:grpSpLocks/>
          </p:cNvGrpSpPr>
          <p:nvPr/>
        </p:nvGrpSpPr>
        <p:grpSpPr bwMode="auto">
          <a:xfrm>
            <a:off x="1144588" y="2971800"/>
            <a:ext cx="3351212" cy="2667000"/>
            <a:chOff x="1681" y="2448"/>
            <a:chExt cx="2111" cy="1680"/>
          </a:xfrm>
        </p:grpSpPr>
        <p:sp>
          <p:nvSpPr>
            <p:cNvPr id="126984" name="Rectangle 7">
              <a:extLst>
                <a:ext uri="{FF2B5EF4-FFF2-40B4-BE49-F238E27FC236}">
                  <a16:creationId xmlns:a16="http://schemas.microsoft.com/office/drawing/2014/main" id="{95ACE3B4-F6FB-F64B-94EE-64148269C1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8" y="2880"/>
              <a:ext cx="1584" cy="12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8000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FF3300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rgbClr val="006666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endParaRPr lang="zh-CN" altLang="en-US" sz="2400">
                <a:latin typeface="Tahoma" panose="020B0604030504040204" pitchFamily="34" charset="0"/>
              </a:endParaRPr>
            </a:p>
          </p:txBody>
        </p:sp>
        <p:sp>
          <p:nvSpPr>
            <p:cNvPr id="126985" name="Line 8">
              <a:extLst>
                <a:ext uri="{FF2B5EF4-FFF2-40B4-BE49-F238E27FC236}">
                  <a16:creationId xmlns:a16="http://schemas.microsoft.com/office/drawing/2014/main" id="{42217CC2-24A3-7448-BE9E-C47AA5E4AED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08" y="3456"/>
              <a:ext cx="158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6986" name="Line 9">
              <a:extLst>
                <a:ext uri="{FF2B5EF4-FFF2-40B4-BE49-F238E27FC236}">
                  <a16:creationId xmlns:a16="http://schemas.microsoft.com/office/drawing/2014/main" id="{EAD3BA0B-D9E5-0747-BE42-8090637C393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08" y="3792"/>
              <a:ext cx="158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6987" name="Line 10">
              <a:extLst>
                <a:ext uri="{FF2B5EF4-FFF2-40B4-BE49-F238E27FC236}">
                  <a16:creationId xmlns:a16="http://schemas.microsoft.com/office/drawing/2014/main" id="{6716180F-C0E0-6443-B01C-2EF26A3F9A9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08" y="3168"/>
              <a:ext cx="158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6988" name="Line 11">
              <a:extLst>
                <a:ext uri="{FF2B5EF4-FFF2-40B4-BE49-F238E27FC236}">
                  <a16:creationId xmlns:a16="http://schemas.microsoft.com/office/drawing/2014/main" id="{F38AFDE6-C76F-3245-8A3A-E5A231A55B1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24" y="2880"/>
              <a:ext cx="0" cy="12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6989" name="Line 12">
              <a:extLst>
                <a:ext uri="{FF2B5EF4-FFF2-40B4-BE49-F238E27FC236}">
                  <a16:creationId xmlns:a16="http://schemas.microsoft.com/office/drawing/2014/main" id="{9D968047-4624-A643-8375-8F01B50C9CB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8" y="2880"/>
              <a:ext cx="0" cy="12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6990" name="Line 13">
              <a:extLst>
                <a:ext uri="{FF2B5EF4-FFF2-40B4-BE49-F238E27FC236}">
                  <a16:creationId xmlns:a16="http://schemas.microsoft.com/office/drawing/2014/main" id="{07A709BD-0717-944B-9E00-14ABCC4AE22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40" y="2880"/>
              <a:ext cx="0" cy="12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6991" name="Line 14">
              <a:extLst>
                <a:ext uri="{FF2B5EF4-FFF2-40B4-BE49-F238E27FC236}">
                  <a16:creationId xmlns:a16="http://schemas.microsoft.com/office/drawing/2014/main" id="{82BCE74D-E03E-544B-A72B-E3400C1C96C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24" y="2640"/>
              <a:ext cx="384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6992" name="Text Box 15">
              <a:extLst>
                <a:ext uri="{FF2B5EF4-FFF2-40B4-BE49-F238E27FC236}">
                  <a16:creationId xmlns:a16="http://schemas.microsoft.com/office/drawing/2014/main" id="{67792793-610E-1744-91E4-EA8C3B6073B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84" y="2640"/>
              <a:ext cx="30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8000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FF3300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rgbClr val="006666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400" b="1"/>
                <a:t>00</a:t>
              </a:r>
              <a:endParaRPr lang="en-US" altLang="zh-CN" sz="3600" b="1"/>
            </a:p>
          </p:txBody>
        </p:sp>
        <p:sp>
          <p:nvSpPr>
            <p:cNvPr id="126993" name="Text Box 16">
              <a:extLst>
                <a:ext uri="{FF2B5EF4-FFF2-40B4-BE49-F238E27FC236}">
                  <a16:creationId xmlns:a16="http://schemas.microsoft.com/office/drawing/2014/main" id="{1037190F-E2AE-2B4D-9BA4-CD257F1C62D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68" y="2640"/>
              <a:ext cx="30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8000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FF3300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rgbClr val="006666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400" b="1"/>
                <a:t>01</a:t>
              </a:r>
              <a:endParaRPr lang="en-US" altLang="zh-CN" sz="3600" b="1"/>
            </a:p>
          </p:txBody>
        </p:sp>
        <p:sp>
          <p:nvSpPr>
            <p:cNvPr id="126994" name="Text Box 17">
              <a:extLst>
                <a:ext uri="{FF2B5EF4-FFF2-40B4-BE49-F238E27FC236}">
                  <a16:creationId xmlns:a16="http://schemas.microsoft.com/office/drawing/2014/main" id="{8E688AAA-6E12-7E4C-B44D-ECA8B4557C2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52" y="2640"/>
              <a:ext cx="30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8000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FF3300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rgbClr val="006666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400" b="1"/>
                <a:t>11</a:t>
              </a:r>
              <a:endParaRPr lang="en-US" altLang="zh-CN" sz="3600" b="1"/>
            </a:p>
          </p:txBody>
        </p:sp>
        <p:sp>
          <p:nvSpPr>
            <p:cNvPr id="126995" name="Text Box 18">
              <a:extLst>
                <a:ext uri="{FF2B5EF4-FFF2-40B4-BE49-F238E27FC236}">
                  <a16:creationId xmlns:a16="http://schemas.microsoft.com/office/drawing/2014/main" id="{B1EE00A1-09C9-9F47-A4A7-B59B9295925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36" y="2640"/>
              <a:ext cx="30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8000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FF3300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rgbClr val="006666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400" b="1"/>
                <a:t>10</a:t>
              </a:r>
              <a:endParaRPr lang="en-US" altLang="zh-CN" sz="3600" b="1"/>
            </a:p>
          </p:txBody>
        </p:sp>
        <p:sp>
          <p:nvSpPr>
            <p:cNvPr id="126996" name="Text Box 19">
              <a:extLst>
                <a:ext uri="{FF2B5EF4-FFF2-40B4-BE49-F238E27FC236}">
                  <a16:creationId xmlns:a16="http://schemas.microsoft.com/office/drawing/2014/main" id="{AE16819B-DB3F-D048-9788-69B041D25AD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880"/>
              <a:ext cx="30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8000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FF3300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rgbClr val="006666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400" b="1"/>
                <a:t>00</a:t>
              </a:r>
              <a:endParaRPr lang="en-US" altLang="zh-CN" sz="3600" b="1"/>
            </a:p>
          </p:txBody>
        </p:sp>
        <p:sp>
          <p:nvSpPr>
            <p:cNvPr id="126997" name="Text Box 20">
              <a:extLst>
                <a:ext uri="{FF2B5EF4-FFF2-40B4-BE49-F238E27FC236}">
                  <a16:creationId xmlns:a16="http://schemas.microsoft.com/office/drawing/2014/main" id="{76209EF7-931C-9041-B050-AAE7A9E6D95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3168"/>
              <a:ext cx="30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8000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FF3300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rgbClr val="006666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400" b="1"/>
                <a:t>01</a:t>
              </a:r>
              <a:endParaRPr lang="en-US" altLang="zh-CN" sz="3600" b="1"/>
            </a:p>
          </p:txBody>
        </p:sp>
        <p:sp>
          <p:nvSpPr>
            <p:cNvPr id="126998" name="Text Box 21">
              <a:extLst>
                <a:ext uri="{FF2B5EF4-FFF2-40B4-BE49-F238E27FC236}">
                  <a16:creationId xmlns:a16="http://schemas.microsoft.com/office/drawing/2014/main" id="{8B1D06FF-FCD4-2C4A-88AE-DA9FEFA3BB6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52" y="3504"/>
              <a:ext cx="30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8000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FF3300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rgbClr val="006666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400" b="1"/>
                <a:t>11</a:t>
              </a:r>
              <a:endParaRPr lang="en-US" altLang="zh-CN" sz="3600" b="1"/>
            </a:p>
          </p:txBody>
        </p:sp>
        <p:sp>
          <p:nvSpPr>
            <p:cNvPr id="126999" name="Text Box 22">
              <a:extLst>
                <a:ext uri="{FF2B5EF4-FFF2-40B4-BE49-F238E27FC236}">
                  <a16:creationId xmlns:a16="http://schemas.microsoft.com/office/drawing/2014/main" id="{70747F51-E1DA-7240-B166-0A96B9BC816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52" y="3792"/>
              <a:ext cx="30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8000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FF3300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rgbClr val="006666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400" b="1"/>
                <a:t>10</a:t>
              </a:r>
              <a:endParaRPr lang="en-US" altLang="zh-CN" sz="3600" b="1"/>
            </a:p>
          </p:txBody>
        </p:sp>
        <p:sp>
          <p:nvSpPr>
            <p:cNvPr id="127000" name="Text Box 23">
              <a:extLst>
                <a:ext uri="{FF2B5EF4-FFF2-40B4-BE49-F238E27FC236}">
                  <a16:creationId xmlns:a16="http://schemas.microsoft.com/office/drawing/2014/main" id="{59836D82-0175-C84A-B582-8D7BBCDB3E8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20" y="2880"/>
              <a:ext cx="26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8000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FF3300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rgbClr val="006666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400" b="1"/>
                <a:t> </a:t>
              </a:r>
              <a:r>
                <a:rPr lang="en-US" altLang="zh-CN" sz="2400" b="1">
                  <a:solidFill>
                    <a:schemeClr val="folHlink"/>
                  </a:solidFill>
                </a:rPr>
                <a:t>0</a:t>
              </a:r>
            </a:p>
          </p:txBody>
        </p:sp>
        <p:sp>
          <p:nvSpPr>
            <p:cNvPr id="127001" name="Text Box 24">
              <a:extLst>
                <a:ext uri="{FF2B5EF4-FFF2-40B4-BE49-F238E27FC236}">
                  <a16:creationId xmlns:a16="http://schemas.microsoft.com/office/drawing/2014/main" id="{D0B0B075-5D52-FF47-982F-4E4002A3B80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28" y="2880"/>
              <a:ext cx="21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8000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FF3300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rgbClr val="006666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400" b="1">
                  <a:solidFill>
                    <a:schemeClr val="folHlink"/>
                  </a:solidFill>
                </a:rPr>
                <a:t>0</a:t>
              </a:r>
            </a:p>
          </p:txBody>
        </p:sp>
        <p:sp>
          <p:nvSpPr>
            <p:cNvPr id="127002" name="Text Box 25">
              <a:extLst>
                <a:ext uri="{FF2B5EF4-FFF2-40B4-BE49-F238E27FC236}">
                  <a16:creationId xmlns:a16="http://schemas.microsoft.com/office/drawing/2014/main" id="{66B04A5A-BA25-554B-AE8D-F6B45186E22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72" y="2880"/>
              <a:ext cx="26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8000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FF3300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rgbClr val="006666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400" b="1"/>
                <a:t> 1</a:t>
              </a:r>
            </a:p>
          </p:txBody>
        </p:sp>
        <p:sp>
          <p:nvSpPr>
            <p:cNvPr id="127003" name="Text Box 26">
              <a:extLst>
                <a:ext uri="{FF2B5EF4-FFF2-40B4-BE49-F238E27FC236}">
                  <a16:creationId xmlns:a16="http://schemas.microsoft.com/office/drawing/2014/main" id="{E8A983AF-757B-734A-B7B8-953E62CB484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84" y="2880"/>
              <a:ext cx="26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8000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FF3300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rgbClr val="006666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400" b="1"/>
                <a:t> </a:t>
              </a:r>
              <a:r>
                <a:rPr lang="en-US" altLang="zh-CN" sz="2400" b="1">
                  <a:solidFill>
                    <a:schemeClr val="folHlink"/>
                  </a:solidFill>
                </a:rPr>
                <a:t>0</a:t>
              </a:r>
            </a:p>
          </p:txBody>
        </p:sp>
        <p:sp>
          <p:nvSpPr>
            <p:cNvPr id="127004" name="Text Box 27">
              <a:extLst>
                <a:ext uri="{FF2B5EF4-FFF2-40B4-BE49-F238E27FC236}">
                  <a16:creationId xmlns:a16="http://schemas.microsoft.com/office/drawing/2014/main" id="{D7F7FE50-2FE3-414E-8483-71B785ECD52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20" y="3168"/>
              <a:ext cx="26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8000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FF3300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rgbClr val="006666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400" b="1"/>
                <a:t> 1</a:t>
              </a:r>
            </a:p>
          </p:txBody>
        </p:sp>
        <p:sp>
          <p:nvSpPr>
            <p:cNvPr id="127005" name="Text Box 28">
              <a:extLst>
                <a:ext uri="{FF2B5EF4-FFF2-40B4-BE49-F238E27FC236}">
                  <a16:creationId xmlns:a16="http://schemas.microsoft.com/office/drawing/2014/main" id="{03558FA3-A157-8E49-A80D-567F743D63D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84" y="3168"/>
              <a:ext cx="26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8000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FF3300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rgbClr val="006666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400" b="1"/>
                <a:t> 1</a:t>
              </a:r>
            </a:p>
          </p:txBody>
        </p:sp>
        <p:sp>
          <p:nvSpPr>
            <p:cNvPr id="127006" name="Text Box 29">
              <a:extLst>
                <a:ext uri="{FF2B5EF4-FFF2-40B4-BE49-F238E27FC236}">
                  <a16:creationId xmlns:a16="http://schemas.microsoft.com/office/drawing/2014/main" id="{23E323FD-96D4-4645-ACFE-80E97E86596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72" y="3168"/>
              <a:ext cx="26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8000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FF3300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rgbClr val="006666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400" b="1"/>
                <a:t> 1</a:t>
              </a:r>
            </a:p>
          </p:txBody>
        </p:sp>
        <p:sp>
          <p:nvSpPr>
            <p:cNvPr id="127007" name="Text Box 30">
              <a:extLst>
                <a:ext uri="{FF2B5EF4-FFF2-40B4-BE49-F238E27FC236}">
                  <a16:creationId xmlns:a16="http://schemas.microsoft.com/office/drawing/2014/main" id="{E430B6B0-865C-794A-A127-4A4709827EA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84" y="3168"/>
              <a:ext cx="26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8000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FF3300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rgbClr val="006666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400" b="1"/>
                <a:t> </a:t>
              </a:r>
              <a:r>
                <a:rPr lang="en-US" altLang="zh-CN" sz="2400" b="1">
                  <a:solidFill>
                    <a:schemeClr val="folHlink"/>
                  </a:solidFill>
                </a:rPr>
                <a:t>0</a:t>
              </a:r>
            </a:p>
          </p:txBody>
        </p:sp>
        <p:sp>
          <p:nvSpPr>
            <p:cNvPr id="127008" name="Text Box 31">
              <a:extLst>
                <a:ext uri="{FF2B5EF4-FFF2-40B4-BE49-F238E27FC236}">
                  <a16:creationId xmlns:a16="http://schemas.microsoft.com/office/drawing/2014/main" id="{A73C1628-C1ED-9B47-A0C2-EA35F26DF91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20" y="3456"/>
              <a:ext cx="26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8000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FF3300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rgbClr val="006666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400" b="1"/>
                <a:t> </a:t>
              </a:r>
              <a:r>
                <a:rPr lang="en-US" altLang="zh-CN" sz="2400" b="1">
                  <a:solidFill>
                    <a:schemeClr val="folHlink"/>
                  </a:solidFill>
                </a:rPr>
                <a:t>0</a:t>
              </a:r>
            </a:p>
          </p:txBody>
        </p:sp>
        <p:sp>
          <p:nvSpPr>
            <p:cNvPr id="127009" name="Text Box 32">
              <a:extLst>
                <a:ext uri="{FF2B5EF4-FFF2-40B4-BE49-F238E27FC236}">
                  <a16:creationId xmlns:a16="http://schemas.microsoft.com/office/drawing/2014/main" id="{4490CB44-5C7A-FC4B-9D6F-0D90D86028F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84" y="3456"/>
              <a:ext cx="26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8000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FF3300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rgbClr val="006666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400" b="1"/>
                <a:t> 1</a:t>
              </a:r>
            </a:p>
          </p:txBody>
        </p:sp>
        <p:sp>
          <p:nvSpPr>
            <p:cNvPr id="127010" name="Text Box 33">
              <a:extLst>
                <a:ext uri="{FF2B5EF4-FFF2-40B4-BE49-F238E27FC236}">
                  <a16:creationId xmlns:a16="http://schemas.microsoft.com/office/drawing/2014/main" id="{B45207EB-2712-7641-A264-7195389160D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72" y="3456"/>
              <a:ext cx="26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8000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FF3300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rgbClr val="006666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400" b="1"/>
                <a:t> 1</a:t>
              </a:r>
            </a:p>
          </p:txBody>
        </p:sp>
        <p:sp>
          <p:nvSpPr>
            <p:cNvPr id="127011" name="Text Box 34">
              <a:extLst>
                <a:ext uri="{FF2B5EF4-FFF2-40B4-BE49-F238E27FC236}">
                  <a16:creationId xmlns:a16="http://schemas.microsoft.com/office/drawing/2014/main" id="{8E6A3601-CCDD-AF40-BC01-C5EFA606B1E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84" y="3456"/>
              <a:ext cx="26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8000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FF3300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rgbClr val="006666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400" b="1"/>
                <a:t> 1</a:t>
              </a:r>
              <a:endParaRPr lang="en-US" altLang="zh-CN" sz="3600" b="1"/>
            </a:p>
          </p:txBody>
        </p:sp>
        <p:sp>
          <p:nvSpPr>
            <p:cNvPr id="127012" name="Text Box 35">
              <a:extLst>
                <a:ext uri="{FF2B5EF4-FFF2-40B4-BE49-F238E27FC236}">
                  <a16:creationId xmlns:a16="http://schemas.microsoft.com/office/drawing/2014/main" id="{D3B8409A-78B0-504B-BEFA-7493F1C61C5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28" y="3792"/>
              <a:ext cx="26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8000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FF3300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rgbClr val="006666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400" b="1"/>
                <a:t> </a:t>
              </a:r>
              <a:r>
                <a:rPr lang="en-US" altLang="zh-CN" sz="2400" b="1">
                  <a:solidFill>
                    <a:schemeClr val="folHlink"/>
                  </a:solidFill>
                </a:rPr>
                <a:t>0</a:t>
              </a:r>
            </a:p>
          </p:txBody>
        </p:sp>
        <p:sp>
          <p:nvSpPr>
            <p:cNvPr id="127013" name="Text Box 36">
              <a:extLst>
                <a:ext uri="{FF2B5EF4-FFF2-40B4-BE49-F238E27FC236}">
                  <a16:creationId xmlns:a16="http://schemas.microsoft.com/office/drawing/2014/main" id="{E13EBDF7-63CB-AC43-89F3-39D4A055291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00" y="3792"/>
              <a:ext cx="26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8000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FF3300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rgbClr val="006666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400" b="1"/>
                <a:t> </a:t>
              </a:r>
              <a:r>
                <a:rPr lang="en-US" altLang="zh-CN" sz="2400" b="1">
                  <a:solidFill>
                    <a:schemeClr val="folHlink"/>
                  </a:solidFill>
                </a:rPr>
                <a:t>0</a:t>
              </a:r>
            </a:p>
          </p:txBody>
        </p:sp>
        <p:sp>
          <p:nvSpPr>
            <p:cNvPr id="127014" name="Text Box 37">
              <a:extLst>
                <a:ext uri="{FF2B5EF4-FFF2-40B4-BE49-F238E27FC236}">
                  <a16:creationId xmlns:a16="http://schemas.microsoft.com/office/drawing/2014/main" id="{94AB8F10-8FC6-D44C-A89A-A8B9D80FA96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72" y="3792"/>
              <a:ext cx="26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8000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FF3300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rgbClr val="006666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400" b="1"/>
                <a:t> 1</a:t>
              </a:r>
              <a:endParaRPr lang="en-US" altLang="zh-CN" sz="3600" b="1"/>
            </a:p>
          </p:txBody>
        </p:sp>
        <p:sp>
          <p:nvSpPr>
            <p:cNvPr id="127015" name="Text Box 38">
              <a:extLst>
                <a:ext uri="{FF2B5EF4-FFF2-40B4-BE49-F238E27FC236}">
                  <a16:creationId xmlns:a16="http://schemas.microsoft.com/office/drawing/2014/main" id="{A42E3237-76E5-014A-92D3-80218056233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84" y="3792"/>
              <a:ext cx="26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8000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FF3300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rgbClr val="006666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400" b="1"/>
                <a:t> 1</a:t>
              </a:r>
            </a:p>
          </p:txBody>
        </p:sp>
        <p:sp>
          <p:nvSpPr>
            <p:cNvPr id="127016" name="Text Box 39">
              <a:extLst>
                <a:ext uri="{FF2B5EF4-FFF2-40B4-BE49-F238E27FC236}">
                  <a16:creationId xmlns:a16="http://schemas.microsoft.com/office/drawing/2014/main" id="{C3619642-76A7-A34C-8209-0D270D8DDDC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81" y="2688"/>
              <a:ext cx="383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8000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FF3300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rgbClr val="006666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400" b="1" i="1"/>
                <a:t>CD</a:t>
              </a:r>
            </a:p>
          </p:txBody>
        </p:sp>
        <p:sp>
          <p:nvSpPr>
            <p:cNvPr id="127017" name="Text Box 40">
              <a:extLst>
                <a:ext uri="{FF2B5EF4-FFF2-40B4-BE49-F238E27FC236}">
                  <a16:creationId xmlns:a16="http://schemas.microsoft.com/office/drawing/2014/main" id="{F6381678-D8C8-D74F-9F09-6F22DF44085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34" y="2448"/>
              <a:ext cx="37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8000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FF3300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rgbClr val="006666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400" b="1" i="1"/>
                <a:t>AB</a:t>
              </a:r>
            </a:p>
          </p:txBody>
        </p:sp>
      </p:grpSp>
      <p:graphicFrame>
        <p:nvGraphicFramePr>
          <p:cNvPr id="555049" name="Object 41">
            <a:extLst>
              <a:ext uri="{FF2B5EF4-FFF2-40B4-BE49-F238E27FC236}">
                <a16:creationId xmlns:a16="http://schemas.microsoft.com/office/drawing/2014/main" id="{FF1E7E4B-566D-2947-A815-237C1A16651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126038" y="3733800"/>
          <a:ext cx="3629025" cy="879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7028" name="公式" r:id="rId4" imgW="48272700" imgH="11696700" progId="Equation.3">
                  <p:embed/>
                </p:oleObj>
              </mc:Choice>
              <mc:Fallback>
                <p:oleObj name="公式" r:id="rId4" imgW="48272700" imgH="11696700" progId="Equation.3">
                  <p:embed/>
                  <p:pic>
                    <p:nvPicPr>
                      <p:cNvPr id="0" name="Object 4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26038" y="3733800"/>
                        <a:ext cx="3629025" cy="879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6982" name="Text Box 43">
            <a:extLst>
              <a:ext uri="{FF2B5EF4-FFF2-40B4-BE49-F238E27FC236}">
                <a16:creationId xmlns:a16="http://schemas.microsoft.com/office/drawing/2014/main" id="{A3CD6766-943E-E548-8D51-CC23FD493C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8825" y="1624013"/>
            <a:ext cx="744061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8000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FF3300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rgbClr val="006666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000" b="1"/>
              <a:t>例</a:t>
            </a:r>
            <a:r>
              <a:rPr lang="en-US" altLang="zh-CN" sz="2000" b="1"/>
              <a:t>2 </a:t>
            </a:r>
            <a:r>
              <a:rPr lang="zh-CN" altLang="en-US" sz="2000" b="1"/>
              <a:t>化简函数                                                                  为最简</a:t>
            </a:r>
            <a:r>
              <a:rPr lang="zh-CN" altLang="en-US" sz="2000" b="1">
                <a:solidFill>
                  <a:schemeClr val="hlink"/>
                </a:solidFill>
              </a:rPr>
              <a:t>或与式</a:t>
            </a:r>
            <a:r>
              <a:rPr lang="en-US" altLang="zh-CN" sz="2000" b="1"/>
              <a:t>.</a:t>
            </a:r>
          </a:p>
        </p:txBody>
      </p:sp>
      <p:graphicFrame>
        <p:nvGraphicFramePr>
          <p:cNvPr id="126983" name="Object 44">
            <a:extLst>
              <a:ext uri="{FF2B5EF4-FFF2-40B4-BE49-F238E27FC236}">
                <a16:creationId xmlns:a16="http://schemas.microsoft.com/office/drawing/2014/main" id="{77E76861-8C94-DD42-85CB-32C2384D29C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362200" y="1600200"/>
          <a:ext cx="4143375" cy="46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7029" name="公式" r:id="rId6" imgW="51790600" imgH="5854700" progId="Equation.3">
                  <p:embed/>
                </p:oleObj>
              </mc:Choice>
              <mc:Fallback>
                <p:oleObj name="公式" r:id="rId6" imgW="51790600" imgH="5854700" progId="Equation.3">
                  <p:embed/>
                  <p:pic>
                    <p:nvPicPr>
                      <p:cNvPr id="0" name="Object 4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62200" y="1600200"/>
                        <a:ext cx="4143375" cy="466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5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2">
            <a:extLst>
              <a:ext uri="{FF2B5EF4-FFF2-40B4-BE49-F238E27FC236}">
                <a16:creationId xmlns:a16="http://schemas.microsoft.com/office/drawing/2014/main" id="{C1825C6B-421D-CC4E-80AC-A514F374253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3200" b="1">
                <a:solidFill>
                  <a:schemeClr val="tx1"/>
                </a:solidFill>
              </a:rPr>
              <a:t>完全确定的逻辑函数的化简</a:t>
            </a:r>
          </a:p>
        </p:txBody>
      </p:sp>
      <p:sp>
        <p:nvSpPr>
          <p:cNvPr id="129027" name="Text Box 3">
            <a:extLst>
              <a:ext uri="{FF2B5EF4-FFF2-40B4-BE49-F238E27FC236}">
                <a16:creationId xmlns:a16="http://schemas.microsoft.com/office/drawing/2014/main" id="{6FDD14C6-D73D-9E49-B046-04DAE0FE44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8825" y="1624013"/>
            <a:ext cx="826611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8000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FF3300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rgbClr val="006666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000" b="1"/>
              <a:t>例</a:t>
            </a:r>
            <a:r>
              <a:rPr lang="en-US" altLang="zh-CN" sz="2000" b="1"/>
              <a:t>3 </a:t>
            </a:r>
            <a:r>
              <a:rPr lang="zh-CN" altLang="en-US" sz="2000" b="1"/>
              <a:t>化简函数                                                                                为最简</a:t>
            </a:r>
            <a:r>
              <a:rPr lang="zh-CN" altLang="en-US" sz="2000" b="1">
                <a:solidFill>
                  <a:schemeClr val="hlink"/>
                </a:solidFill>
              </a:rPr>
              <a:t>或与式</a:t>
            </a:r>
            <a:endParaRPr lang="en-US" altLang="zh-CN" sz="2000" b="1"/>
          </a:p>
        </p:txBody>
      </p:sp>
      <p:graphicFrame>
        <p:nvGraphicFramePr>
          <p:cNvPr id="129028" name="Object 4">
            <a:extLst>
              <a:ext uri="{FF2B5EF4-FFF2-40B4-BE49-F238E27FC236}">
                <a16:creationId xmlns:a16="http://schemas.microsoft.com/office/drawing/2014/main" id="{EB39A646-9DBB-C54F-BFBF-3720EA5A80A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320925" y="1524000"/>
          <a:ext cx="5008563" cy="490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892" name="公式" r:id="rId3" imgW="62611000" imgH="6146800" progId="Equation.3">
                  <p:embed/>
                </p:oleObj>
              </mc:Choice>
              <mc:Fallback>
                <p:oleObj name="公式" r:id="rId3" imgW="62611000" imgH="61468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20925" y="1524000"/>
                        <a:ext cx="5008563" cy="4905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56037" name="Text Box 5">
            <a:extLst>
              <a:ext uri="{FF2B5EF4-FFF2-40B4-BE49-F238E27FC236}">
                <a16:creationId xmlns:a16="http://schemas.microsoft.com/office/drawing/2014/main" id="{7E403E4D-3A25-5546-8CBF-F25D26AF0B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2325" y="2190750"/>
            <a:ext cx="265906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8000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FF3300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rgbClr val="006666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000" b="1"/>
              <a:t>解</a:t>
            </a:r>
            <a:r>
              <a:rPr lang="en-US" altLang="zh-CN" sz="2000" b="1"/>
              <a:t>: </a:t>
            </a:r>
            <a:r>
              <a:rPr lang="zh-CN" altLang="en-US" sz="2000" b="1"/>
              <a:t>函数 </a:t>
            </a:r>
            <a:r>
              <a:rPr lang="en-US" altLang="zh-CN" sz="2000" b="1"/>
              <a:t>F </a:t>
            </a:r>
            <a:r>
              <a:rPr lang="zh-CN" altLang="en-US" sz="2000" b="1"/>
              <a:t>的反函数为</a:t>
            </a:r>
          </a:p>
        </p:txBody>
      </p:sp>
      <p:graphicFrame>
        <p:nvGraphicFramePr>
          <p:cNvPr id="556040" name="Object 8">
            <a:extLst>
              <a:ext uri="{FF2B5EF4-FFF2-40B4-BE49-F238E27FC236}">
                <a16:creationId xmlns:a16="http://schemas.microsoft.com/office/drawing/2014/main" id="{BAD997BB-CE6A-204A-977A-694B34B3C25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893888" y="2590800"/>
          <a:ext cx="3838575" cy="396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893" name="公式" r:id="rId5" imgW="47980600" imgH="4978400" progId="Equation.3">
                  <p:embed/>
                </p:oleObj>
              </mc:Choice>
              <mc:Fallback>
                <p:oleObj name="公式" r:id="rId5" imgW="47980600" imgH="497840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93888" y="2590800"/>
                        <a:ext cx="3838575" cy="396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6077" name="Object 45">
            <a:extLst>
              <a:ext uri="{FF2B5EF4-FFF2-40B4-BE49-F238E27FC236}">
                <a16:creationId xmlns:a16="http://schemas.microsoft.com/office/drawing/2014/main" id="{23645F08-579B-3848-B8F6-AEBBC949585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824413" y="4191000"/>
          <a:ext cx="4243387" cy="879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894" name="公式" r:id="rId7" imgW="56464200" imgH="11696700" progId="Equation.3">
                  <p:embed/>
                </p:oleObj>
              </mc:Choice>
              <mc:Fallback>
                <p:oleObj name="公式" r:id="rId7" imgW="56464200" imgH="11696700" progId="Equation.3">
                  <p:embed/>
                  <p:pic>
                    <p:nvPicPr>
                      <p:cNvPr id="0" name="Object 4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24413" y="4191000"/>
                        <a:ext cx="4243387" cy="879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56078" name="Text Box 46">
            <a:extLst>
              <a:ext uri="{FF2B5EF4-FFF2-40B4-BE49-F238E27FC236}">
                <a16:creationId xmlns:a16="http://schemas.microsoft.com/office/drawing/2014/main" id="{3EEC1897-8322-3B42-AE02-D5C0101F5A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1600" y="3124200"/>
            <a:ext cx="6477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8000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FF3300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rgbClr val="006666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000" b="1"/>
              <a:t>填 原函数</a:t>
            </a:r>
            <a:r>
              <a:rPr lang="en-US" altLang="zh-CN" sz="2000" b="1"/>
              <a:t>F </a:t>
            </a:r>
            <a:r>
              <a:rPr lang="zh-CN" altLang="en-US" sz="2000" b="1"/>
              <a:t>的卡诺图时，其反函数所包含的最小项应填</a:t>
            </a:r>
            <a:r>
              <a:rPr lang="en-US" altLang="zh-CN" sz="2000" b="1"/>
              <a:t>0</a:t>
            </a:r>
            <a:r>
              <a:rPr lang="zh-CN" altLang="en-US" sz="2000" b="1"/>
              <a:t>。 </a:t>
            </a:r>
          </a:p>
        </p:txBody>
      </p:sp>
      <p:grpSp>
        <p:nvGrpSpPr>
          <p:cNvPr id="2" name="Group 47">
            <a:extLst>
              <a:ext uri="{FF2B5EF4-FFF2-40B4-BE49-F238E27FC236}">
                <a16:creationId xmlns:a16="http://schemas.microsoft.com/office/drawing/2014/main" id="{C519215C-0126-E24D-BD2A-D22D15E644AC}"/>
              </a:ext>
            </a:extLst>
          </p:cNvPr>
          <p:cNvGrpSpPr>
            <a:grpSpLocks/>
          </p:cNvGrpSpPr>
          <p:nvPr/>
        </p:nvGrpSpPr>
        <p:grpSpPr bwMode="auto">
          <a:xfrm>
            <a:off x="1303338" y="3733800"/>
            <a:ext cx="3351212" cy="2667000"/>
            <a:chOff x="1681" y="2448"/>
            <a:chExt cx="2111" cy="1680"/>
          </a:xfrm>
        </p:grpSpPr>
        <p:sp>
          <p:nvSpPr>
            <p:cNvPr id="129035" name="Rectangle 48">
              <a:extLst>
                <a:ext uri="{FF2B5EF4-FFF2-40B4-BE49-F238E27FC236}">
                  <a16:creationId xmlns:a16="http://schemas.microsoft.com/office/drawing/2014/main" id="{1A47823B-D250-114C-8029-0D572AB955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8" y="2880"/>
              <a:ext cx="1584" cy="12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8000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FF3300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rgbClr val="006666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endParaRPr lang="zh-CN" altLang="en-US" sz="2400">
                <a:latin typeface="Tahoma" panose="020B0604030504040204" pitchFamily="34" charset="0"/>
              </a:endParaRPr>
            </a:p>
          </p:txBody>
        </p:sp>
        <p:sp>
          <p:nvSpPr>
            <p:cNvPr id="129036" name="Line 49">
              <a:extLst>
                <a:ext uri="{FF2B5EF4-FFF2-40B4-BE49-F238E27FC236}">
                  <a16:creationId xmlns:a16="http://schemas.microsoft.com/office/drawing/2014/main" id="{17A34331-08F2-0C4C-B624-96C36D32008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08" y="3456"/>
              <a:ext cx="158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9037" name="Line 50">
              <a:extLst>
                <a:ext uri="{FF2B5EF4-FFF2-40B4-BE49-F238E27FC236}">
                  <a16:creationId xmlns:a16="http://schemas.microsoft.com/office/drawing/2014/main" id="{E08F1998-5F9D-E740-BB43-F38E5E7C759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08" y="3792"/>
              <a:ext cx="158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9038" name="Line 51">
              <a:extLst>
                <a:ext uri="{FF2B5EF4-FFF2-40B4-BE49-F238E27FC236}">
                  <a16:creationId xmlns:a16="http://schemas.microsoft.com/office/drawing/2014/main" id="{0AE7262D-4529-4449-8A76-1CB2FDABD42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08" y="3168"/>
              <a:ext cx="158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9039" name="Line 52">
              <a:extLst>
                <a:ext uri="{FF2B5EF4-FFF2-40B4-BE49-F238E27FC236}">
                  <a16:creationId xmlns:a16="http://schemas.microsoft.com/office/drawing/2014/main" id="{897B5927-E04B-B747-8D73-4C5DB0EF8A8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24" y="2880"/>
              <a:ext cx="0" cy="12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9040" name="Line 53">
              <a:extLst>
                <a:ext uri="{FF2B5EF4-FFF2-40B4-BE49-F238E27FC236}">
                  <a16:creationId xmlns:a16="http://schemas.microsoft.com/office/drawing/2014/main" id="{82FF6178-7BB5-A941-A6BE-454D1453A41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8" y="2880"/>
              <a:ext cx="0" cy="12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9041" name="Line 54">
              <a:extLst>
                <a:ext uri="{FF2B5EF4-FFF2-40B4-BE49-F238E27FC236}">
                  <a16:creationId xmlns:a16="http://schemas.microsoft.com/office/drawing/2014/main" id="{60606AFD-AE8B-8247-B7F4-E820A45F1AD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40" y="2880"/>
              <a:ext cx="0" cy="12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9042" name="Line 55">
              <a:extLst>
                <a:ext uri="{FF2B5EF4-FFF2-40B4-BE49-F238E27FC236}">
                  <a16:creationId xmlns:a16="http://schemas.microsoft.com/office/drawing/2014/main" id="{109E0F86-B7FD-C642-BE56-06DC5994D03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24" y="2640"/>
              <a:ext cx="384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9043" name="Text Box 56">
              <a:extLst>
                <a:ext uri="{FF2B5EF4-FFF2-40B4-BE49-F238E27FC236}">
                  <a16:creationId xmlns:a16="http://schemas.microsoft.com/office/drawing/2014/main" id="{C76494E0-8F77-A449-93FE-602C8992450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84" y="2640"/>
              <a:ext cx="30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8000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FF3300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rgbClr val="006666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400" b="1"/>
                <a:t>00</a:t>
              </a:r>
              <a:endParaRPr lang="en-US" altLang="zh-CN" sz="3600" b="1"/>
            </a:p>
          </p:txBody>
        </p:sp>
        <p:sp>
          <p:nvSpPr>
            <p:cNvPr id="129044" name="Text Box 57">
              <a:extLst>
                <a:ext uri="{FF2B5EF4-FFF2-40B4-BE49-F238E27FC236}">
                  <a16:creationId xmlns:a16="http://schemas.microsoft.com/office/drawing/2014/main" id="{CBCCC0E8-889B-8142-921D-BE0160884A1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68" y="2640"/>
              <a:ext cx="30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8000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FF3300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rgbClr val="006666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400" b="1"/>
                <a:t>01</a:t>
              </a:r>
              <a:endParaRPr lang="en-US" altLang="zh-CN" sz="3600" b="1"/>
            </a:p>
          </p:txBody>
        </p:sp>
        <p:sp>
          <p:nvSpPr>
            <p:cNvPr id="129045" name="Text Box 58">
              <a:extLst>
                <a:ext uri="{FF2B5EF4-FFF2-40B4-BE49-F238E27FC236}">
                  <a16:creationId xmlns:a16="http://schemas.microsoft.com/office/drawing/2014/main" id="{003CF243-3255-5644-AA28-99977D40E00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52" y="2640"/>
              <a:ext cx="30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8000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FF3300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rgbClr val="006666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400" b="1"/>
                <a:t>11</a:t>
              </a:r>
              <a:endParaRPr lang="en-US" altLang="zh-CN" sz="3600" b="1"/>
            </a:p>
          </p:txBody>
        </p:sp>
        <p:sp>
          <p:nvSpPr>
            <p:cNvPr id="129046" name="Text Box 59">
              <a:extLst>
                <a:ext uri="{FF2B5EF4-FFF2-40B4-BE49-F238E27FC236}">
                  <a16:creationId xmlns:a16="http://schemas.microsoft.com/office/drawing/2014/main" id="{AA5C6A7A-ECC1-1C45-8560-306ACAFF6FF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36" y="2640"/>
              <a:ext cx="30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8000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FF3300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rgbClr val="006666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400" b="1"/>
                <a:t>10</a:t>
              </a:r>
              <a:endParaRPr lang="en-US" altLang="zh-CN" sz="3600" b="1"/>
            </a:p>
          </p:txBody>
        </p:sp>
        <p:sp>
          <p:nvSpPr>
            <p:cNvPr id="129047" name="Text Box 60">
              <a:extLst>
                <a:ext uri="{FF2B5EF4-FFF2-40B4-BE49-F238E27FC236}">
                  <a16:creationId xmlns:a16="http://schemas.microsoft.com/office/drawing/2014/main" id="{7DC2BC4B-FD07-104A-8538-55C4B4D9FA2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880"/>
              <a:ext cx="30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8000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FF3300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rgbClr val="006666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400" b="1"/>
                <a:t>00</a:t>
              </a:r>
              <a:endParaRPr lang="en-US" altLang="zh-CN" sz="3600" b="1"/>
            </a:p>
          </p:txBody>
        </p:sp>
        <p:sp>
          <p:nvSpPr>
            <p:cNvPr id="129048" name="Text Box 61">
              <a:extLst>
                <a:ext uri="{FF2B5EF4-FFF2-40B4-BE49-F238E27FC236}">
                  <a16:creationId xmlns:a16="http://schemas.microsoft.com/office/drawing/2014/main" id="{FB890B7E-4DBA-664E-A62F-556E7C2FB89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3168"/>
              <a:ext cx="30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8000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FF3300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rgbClr val="006666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400" b="1"/>
                <a:t>01</a:t>
              </a:r>
              <a:endParaRPr lang="en-US" altLang="zh-CN" sz="3600" b="1"/>
            </a:p>
          </p:txBody>
        </p:sp>
        <p:sp>
          <p:nvSpPr>
            <p:cNvPr id="129049" name="Text Box 62">
              <a:extLst>
                <a:ext uri="{FF2B5EF4-FFF2-40B4-BE49-F238E27FC236}">
                  <a16:creationId xmlns:a16="http://schemas.microsoft.com/office/drawing/2014/main" id="{EAADDD58-C35A-AE46-A862-BAF3C04012A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52" y="3504"/>
              <a:ext cx="30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8000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FF3300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rgbClr val="006666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400" b="1"/>
                <a:t>11</a:t>
              </a:r>
              <a:endParaRPr lang="en-US" altLang="zh-CN" sz="3600" b="1"/>
            </a:p>
          </p:txBody>
        </p:sp>
        <p:sp>
          <p:nvSpPr>
            <p:cNvPr id="129050" name="Text Box 63">
              <a:extLst>
                <a:ext uri="{FF2B5EF4-FFF2-40B4-BE49-F238E27FC236}">
                  <a16:creationId xmlns:a16="http://schemas.microsoft.com/office/drawing/2014/main" id="{80E08024-8D36-2747-A7CC-EE59C9D0419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52" y="3792"/>
              <a:ext cx="30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8000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FF3300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rgbClr val="006666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400" b="1"/>
                <a:t>10</a:t>
              </a:r>
              <a:endParaRPr lang="en-US" altLang="zh-CN" sz="3600" b="1"/>
            </a:p>
          </p:txBody>
        </p:sp>
        <p:sp>
          <p:nvSpPr>
            <p:cNvPr id="129051" name="Text Box 64">
              <a:extLst>
                <a:ext uri="{FF2B5EF4-FFF2-40B4-BE49-F238E27FC236}">
                  <a16:creationId xmlns:a16="http://schemas.microsoft.com/office/drawing/2014/main" id="{9BE79322-26AF-B041-8B9E-624C9D4183C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20" y="2880"/>
              <a:ext cx="26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8000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FF3300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rgbClr val="006666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400" b="1"/>
                <a:t> 0</a:t>
              </a:r>
              <a:endParaRPr lang="en-US" altLang="zh-CN" sz="3600" b="1"/>
            </a:p>
          </p:txBody>
        </p:sp>
        <p:sp>
          <p:nvSpPr>
            <p:cNvPr id="129052" name="Text Box 65">
              <a:extLst>
                <a:ext uri="{FF2B5EF4-FFF2-40B4-BE49-F238E27FC236}">
                  <a16:creationId xmlns:a16="http://schemas.microsoft.com/office/drawing/2014/main" id="{EEE8B942-2A10-D64A-B32D-4A44CFBA123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28" y="2880"/>
              <a:ext cx="21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8000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FF3300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rgbClr val="006666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400" b="1"/>
                <a:t>0</a:t>
              </a:r>
              <a:endParaRPr lang="en-US" altLang="zh-CN" sz="3600" b="1"/>
            </a:p>
          </p:txBody>
        </p:sp>
        <p:sp>
          <p:nvSpPr>
            <p:cNvPr id="129053" name="Text Box 66">
              <a:extLst>
                <a:ext uri="{FF2B5EF4-FFF2-40B4-BE49-F238E27FC236}">
                  <a16:creationId xmlns:a16="http://schemas.microsoft.com/office/drawing/2014/main" id="{F36AD1A5-5198-3E4D-876D-1DAA63AB35B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20" y="2880"/>
              <a:ext cx="16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8000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FF3300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rgbClr val="006666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400" b="1"/>
                <a:t> </a:t>
              </a:r>
            </a:p>
          </p:txBody>
        </p:sp>
        <p:sp>
          <p:nvSpPr>
            <p:cNvPr id="129054" name="Text Box 67">
              <a:extLst>
                <a:ext uri="{FF2B5EF4-FFF2-40B4-BE49-F238E27FC236}">
                  <a16:creationId xmlns:a16="http://schemas.microsoft.com/office/drawing/2014/main" id="{B2A5AE88-B347-C341-9E20-21BC3A2CF31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84" y="2880"/>
              <a:ext cx="26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8000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FF3300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rgbClr val="006666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400" b="1"/>
                <a:t> 0</a:t>
              </a:r>
              <a:endParaRPr lang="en-US" altLang="zh-CN" sz="3600" b="1"/>
            </a:p>
          </p:txBody>
        </p:sp>
        <p:sp>
          <p:nvSpPr>
            <p:cNvPr id="129055" name="Text Box 68">
              <a:extLst>
                <a:ext uri="{FF2B5EF4-FFF2-40B4-BE49-F238E27FC236}">
                  <a16:creationId xmlns:a16="http://schemas.microsoft.com/office/drawing/2014/main" id="{FEB91DFA-D0E0-9A48-87C2-1B835DC849A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20" y="3168"/>
              <a:ext cx="26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8000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FF3300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rgbClr val="006666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400" b="1"/>
                <a:t> 0</a:t>
              </a:r>
            </a:p>
          </p:txBody>
        </p:sp>
        <p:sp>
          <p:nvSpPr>
            <p:cNvPr id="129056" name="Text Box 69">
              <a:extLst>
                <a:ext uri="{FF2B5EF4-FFF2-40B4-BE49-F238E27FC236}">
                  <a16:creationId xmlns:a16="http://schemas.microsoft.com/office/drawing/2014/main" id="{5C8FE5AC-D8D6-4848-9C31-BA2675E96D8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32" y="3168"/>
              <a:ext cx="16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8000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FF3300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rgbClr val="006666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400" b="1"/>
                <a:t> </a:t>
              </a:r>
            </a:p>
          </p:txBody>
        </p:sp>
        <p:sp>
          <p:nvSpPr>
            <p:cNvPr id="129057" name="Text Box 70">
              <a:extLst>
                <a:ext uri="{FF2B5EF4-FFF2-40B4-BE49-F238E27FC236}">
                  <a16:creationId xmlns:a16="http://schemas.microsoft.com/office/drawing/2014/main" id="{F19254CE-2E54-E346-9F73-83E320C5322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20" y="3168"/>
              <a:ext cx="16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8000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FF3300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rgbClr val="006666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400" b="1"/>
                <a:t> </a:t>
              </a:r>
            </a:p>
          </p:txBody>
        </p:sp>
        <p:sp>
          <p:nvSpPr>
            <p:cNvPr id="129058" name="Text Box 71">
              <a:extLst>
                <a:ext uri="{FF2B5EF4-FFF2-40B4-BE49-F238E27FC236}">
                  <a16:creationId xmlns:a16="http://schemas.microsoft.com/office/drawing/2014/main" id="{3D471D17-B0AA-E64D-8F60-082A7D4CE0C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32" y="3168"/>
              <a:ext cx="16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8000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FF3300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rgbClr val="006666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400" b="1"/>
                <a:t> </a:t>
              </a:r>
            </a:p>
          </p:txBody>
        </p:sp>
        <p:sp>
          <p:nvSpPr>
            <p:cNvPr id="129059" name="Text Box 72">
              <a:extLst>
                <a:ext uri="{FF2B5EF4-FFF2-40B4-BE49-F238E27FC236}">
                  <a16:creationId xmlns:a16="http://schemas.microsoft.com/office/drawing/2014/main" id="{5A79C345-1F26-0C48-9CEA-E340406C6CA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20" y="3456"/>
              <a:ext cx="26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8000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FF3300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rgbClr val="006666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400" b="1"/>
                <a:t> 0</a:t>
              </a:r>
            </a:p>
          </p:txBody>
        </p:sp>
        <p:sp>
          <p:nvSpPr>
            <p:cNvPr id="129060" name="Text Box 73">
              <a:extLst>
                <a:ext uri="{FF2B5EF4-FFF2-40B4-BE49-F238E27FC236}">
                  <a16:creationId xmlns:a16="http://schemas.microsoft.com/office/drawing/2014/main" id="{4EF1B540-AA69-AF42-8358-1E0B7499539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84" y="3456"/>
              <a:ext cx="26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8000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FF3300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rgbClr val="006666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400" b="1"/>
                <a:t> 0</a:t>
              </a:r>
              <a:endParaRPr lang="en-US" altLang="zh-CN" sz="3600" b="1"/>
            </a:p>
          </p:txBody>
        </p:sp>
        <p:sp>
          <p:nvSpPr>
            <p:cNvPr id="129061" name="Text Box 74">
              <a:extLst>
                <a:ext uri="{FF2B5EF4-FFF2-40B4-BE49-F238E27FC236}">
                  <a16:creationId xmlns:a16="http://schemas.microsoft.com/office/drawing/2014/main" id="{A73AC537-F4DD-1540-889E-2E820191D9E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20" y="3456"/>
              <a:ext cx="16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8000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FF3300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rgbClr val="006666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400" b="1"/>
                <a:t> </a:t>
              </a:r>
            </a:p>
          </p:txBody>
        </p:sp>
        <p:sp>
          <p:nvSpPr>
            <p:cNvPr id="129062" name="Text Box 75">
              <a:extLst>
                <a:ext uri="{FF2B5EF4-FFF2-40B4-BE49-F238E27FC236}">
                  <a16:creationId xmlns:a16="http://schemas.microsoft.com/office/drawing/2014/main" id="{B130F7CC-1A64-B343-BD01-642A7F13260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32" y="3456"/>
              <a:ext cx="16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8000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FF3300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rgbClr val="006666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400" b="1"/>
                <a:t> </a:t>
              </a:r>
              <a:endParaRPr lang="en-US" altLang="zh-CN" sz="3600" b="1"/>
            </a:p>
          </p:txBody>
        </p:sp>
        <p:sp>
          <p:nvSpPr>
            <p:cNvPr id="129063" name="Text Box 76">
              <a:extLst>
                <a:ext uri="{FF2B5EF4-FFF2-40B4-BE49-F238E27FC236}">
                  <a16:creationId xmlns:a16="http://schemas.microsoft.com/office/drawing/2014/main" id="{10636F71-CCD0-5D4A-98EB-DBF5AA25D86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28" y="3792"/>
              <a:ext cx="26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8000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FF3300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rgbClr val="006666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400" b="1"/>
                <a:t> 0</a:t>
              </a:r>
              <a:endParaRPr lang="en-US" altLang="zh-CN" sz="3600" b="1"/>
            </a:p>
          </p:txBody>
        </p:sp>
        <p:sp>
          <p:nvSpPr>
            <p:cNvPr id="129064" name="Text Box 77">
              <a:extLst>
                <a:ext uri="{FF2B5EF4-FFF2-40B4-BE49-F238E27FC236}">
                  <a16:creationId xmlns:a16="http://schemas.microsoft.com/office/drawing/2014/main" id="{F8BAAC48-6D80-7345-8FBC-4B7F1692AF9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48" y="3792"/>
              <a:ext cx="16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8000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FF3300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rgbClr val="006666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400" b="1"/>
                <a:t> </a:t>
              </a:r>
            </a:p>
          </p:txBody>
        </p:sp>
        <p:sp>
          <p:nvSpPr>
            <p:cNvPr id="129065" name="Text Box 78">
              <a:extLst>
                <a:ext uri="{FF2B5EF4-FFF2-40B4-BE49-F238E27FC236}">
                  <a16:creationId xmlns:a16="http://schemas.microsoft.com/office/drawing/2014/main" id="{ACCA6CB9-250D-9D4A-8CB7-0391166AE6C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20" y="3792"/>
              <a:ext cx="16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8000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FF3300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rgbClr val="006666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400" b="1"/>
                <a:t> </a:t>
              </a:r>
              <a:endParaRPr lang="en-US" altLang="zh-CN" sz="3600" b="1"/>
            </a:p>
          </p:txBody>
        </p:sp>
        <p:sp>
          <p:nvSpPr>
            <p:cNvPr id="129066" name="Text Box 79">
              <a:extLst>
                <a:ext uri="{FF2B5EF4-FFF2-40B4-BE49-F238E27FC236}">
                  <a16:creationId xmlns:a16="http://schemas.microsoft.com/office/drawing/2014/main" id="{79D310C7-E861-134C-8D27-F3AC1D827EB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84" y="3792"/>
              <a:ext cx="26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8000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FF3300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rgbClr val="006666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400" b="1"/>
                <a:t> 0</a:t>
              </a:r>
            </a:p>
          </p:txBody>
        </p:sp>
        <p:sp>
          <p:nvSpPr>
            <p:cNvPr id="129067" name="Text Box 80">
              <a:extLst>
                <a:ext uri="{FF2B5EF4-FFF2-40B4-BE49-F238E27FC236}">
                  <a16:creationId xmlns:a16="http://schemas.microsoft.com/office/drawing/2014/main" id="{E0E6ECDC-87E5-FE49-9FBA-995BE7283A0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81" y="2688"/>
              <a:ext cx="383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8000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FF3300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rgbClr val="006666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400" b="1" i="1"/>
                <a:t>CD</a:t>
              </a:r>
            </a:p>
          </p:txBody>
        </p:sp>
        <p:sp>
          <p:nvSpPr>
            <p:cNvPr id="129068" name="Text Box 81">
              <a:extLst>
                <a:ext uri="{FF2B5EF4-FFF2-40B4-BE49-F238E27FC236}">
                  <a16:creationId xmlns:a16="http://schemas.microsoft.com/office/drawing/2014/main" id="{20773DB6-399E-1443-B38B-49439C3A19F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34" y="2448"/>
              <a:ext cx="37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8000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FF3300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rgbClr val="006666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400" b="1" i="1"/>
                <a:t>AB</a:t>
              </a:r>
            </a:p>
          </p:txBody>
        </p:sp>
      </p:grpSp>
      <p:graphicFrame>
        <p:nvGraphicFramePr>
          <p:cNvPr id="556114" name="Object 82">
            <a:extLst>
              <a:ext uri="{FF2B5EF4-FFF2-40B4-BE49-F238E27FC236}">
                <a16:creationId xmlns:a16="http://schemas.microsoft.com/office/drawing/2014/main" id="{47230BBC-7FC1-1041-B035-6A09BBBC0A2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826000" y="5410200"/>
          <a:ext cx="4241800" cy="879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895" name="公式" r:id="rId9" imgW="56464200" imgH="11696700" progId="Equation.3">
                  <p:embed/>
                </p:oleObj>
              </mc:Choice>
              <mc:Fallback>
                <p:oleObj name="公式" r:id="rId9" imgW="56464200" imgH="11696700" progId="Equation.3">
                  <p:embed/>
                  <p:pic>
                    <p:nvPicPr>
                      <p:cNvPr id="0" name="Object 8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26000" y="5410200"/>
                        <a:ext cx="4241800" cy="879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56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556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556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556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556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6037" grpId="0" autoUpdateAnimBg="0"/>
      <p:bldP spid="556078" grpId="0" autoUpdateAnimBg="0"/>
    </p:bld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2">
            <a:extLst>
              <a:ext uri="{FF2B5EF4-FFF2-40B4-BE49-F238E27FC236}">
                <a16:creationId xmlns:a16="http://schemas.microsoft.com/office/drawing/2014/main" id="{660CFB34-80FC-BB4D-AE18-E22E17BEB9D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3200" b="1">
                <a:solidFill>
                  <a:schemeClr val="tx1"/>
                </a:solidFill>
              </a:rPr>
              <a:t>完全确定的逻辑函数的化简</a:t>
            </a:r>
          </a:p>
        </p:txBody>
      </p:sp>
      <p:sp>
        <p:nvSpPr>
          <p:cNvPr id="130051" name="Text Box 3">
            <a:extLst>
              <a:ext uri="{FF2B5EF4-FFF2-40B4-BE49-F238E27FC236}">
                <a16:creationId xmlns:a16="http://schemas.microsoft.com/office/drawing/2014/main" id="{EC91365E-C63D-674C-9C5E-B55C49BB18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8825" y="1624013"/>
            <a:ext cx="165258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8000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FF3300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rgbClr val="006666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000" b="1"/>
              <a:t>例</a:t>
            </a:r>
            <a:r>
              <a:rPr lang="en-US" altLang="zh-CN" sz="2000" b="1"/>
              <a:t>4 </a:t>
            </a:r>
            <a:r>
              <a:rPr lang="zh-CN" altLang="en-US" sz="2000" b="1"/>
              <a:t>化简函数</a:t>
            </a:r>
          </a:p>
        </p:txBody>
      </p:sp>
      <p:graphicFrame>
        <p:nvGraphicFramePr>
          <p:cNvPr id="130052" name="Object 4">
            <a:extLst>
              <a:ext uri="{FF2B5EF4-FFF2-40B4-BE49-F238E27FC236}">
                <a16:creationId xmlns:a16="http://schemas.microsoft.com/office/drawing/2014/main" id="{8264A2BF-4E8A-B24B-B5C5-AB7982B9445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362200" y="1600200"/>
          <a:ext cx="5791200" cy="906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906" name="公式" r:id="rId3" imgW="71094600" imgH="11112500" progId="Equation.3">
                  <p:embed/>
                </p:oleObj>
              </mc:Choice>
              <mc:Fallback>
                <p:oleObj name="公式" r:id="rId3" imgW="71094600" imgH="111125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62200" y="1600200"/>
                        <a:ext cx="5791200" cy="906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30053" name="Group 5">
            <a:extLst>
              <a:ext uri="{FF2B5EF4-FFF2-40B4-BE49-F238E27FC236}">
                <a16:creationId xmlns:a16="http://schemas.microsoft.com/office/drawing/2014/main" id="{330207E2-D6CC-F74F-8AED-CB0893A18622}"/>
              </a:ext>
            </a:extLst>
          </p:cNvPr>
          <p:cNvGrpSpPr>
            <a:grpSpLocks/>
          </p:cNvGrpSpPr>
          <p:nvPr/>
        </p:nvGrpSpPr>
        <p:grpSpPr bwMode="auto">
          <a:xfrm>
            <a:off x="1303338" y="3073400"/>
            <a:ext cx="3351212" cy="2667000"/>
            <a:chOff x="821" y="1872"/>
            <a:chExt cx="2111" cy="1680"/>
          </a:xfrm>
        </p:grpSpPr>
        <p:sp>
          <p:nvSpPr>
            <p:cNvPr id="130085" name="Rectangle 6">
              <a:extLst>
                <a:ext uri="{FF2B5EF4-FFF2-40B4-BE49-F238E27FC236}">
                  <a16:creationId xmlns:a16="http://schemas.microsoft.com/office/drawing/2014/main" id="{6AD979D6-AB54-3044-945D-21E4817C86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48" y="2304"/>
              <a:ext cx="1584" cy="12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8000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FF3300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rgbClr val="006666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endParaRPr lang="zh-CN" altLang="en-US" sz="2400">
                <a:latin typeface="Tahoma" panose="020B0604030504040204" pitchFamily="34" charset="0"/>
              </a:endParaRPr>
            </a:p>
          </p:txBody>
        </p:sp>
        <p:sp>
          <p:nvSpPr>
            <p:cNvPr id="130086" name="Line 7">
              <a:extLst>
                <a:ext uri="{FF2B5EF4-FFF2-40B4-BE49-F238E27FC236}">
                  <a16:creationId xmlns:a16="http://schemas.microsoft.com/office/drawing/2014/main" id="{0AC28A64-C32F-1246-B373-7942346DB87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48" y="2880"/>
              <a:ext cx="158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0087" name="Line 8">
              <a:extLst>
                <a:ext uri="{FF2B5EF4-FFF2-40B4-BE49-F238E27FC236}">
                  <a16:creationId xmlns:a16="http://schemas.microsoft.com/office/drawing/2014/main" id="{97A09381-B6FA-1740-A8B4-050224D5536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48" y="3216"/>
              <a:ext cx="158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0088" name="Line 9">
              <a:extLst>
                <a:ext uri="{FF2B5EF4-FFF2-40B4-BE49-F238E27FC236}">
                  <a16:creationId xmlns:a16="http://schemas.microsoft.com/office/drawing/2014/main" id="{3FA8011B-7ABD-1C4C-8DD6-A7418410963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48" y="2592"/>
              <a:ext cx="158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0089" name="Line 10">
              <a:extLst>
                <a:ext uri="{FF2B5EF4-FFF2-40B4-BE49-F238E27FC236}">
                  <a16:creationId xmlns:a16="http://schemas.microsoft.com/office/drawing/2014/main" id="{2B5E5498-EE38-D144-8A39-7EB938B6E2D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64" y="2304"/>
              <a:ext cx="0" cy="12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0090" name="Line 11">
              <a:extLst>
                <a:ext uri="{FF2B5EF4-FFF2-40B4-BE49-F238E27FC236}">
                  <a16:creationId xmlns:a16="http://schemas.microsoft.com/office/drawing/2014/main" id="{47E3A403-405F-4546-861C-390E7531AB0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48" y="2304"/>
              <a:ext cx="0" cy="12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0091" name="Line 12">
              <a:extLst>
                <a:ext uri="{FF2B5EF4-FFF2-40B4-BE49-F238E27FC236}">
                  <a16:creationId xmlns:a16="http://schemas.microsoft.com/office/drawing/2014/main" id="{B912665B-9C98-EF4C-91A7-20E1C5EF02F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80" y="2304"/>
              <a:ext cx="0" cy="12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0092" name="Line 13">
              <a:extLst>
                <a:ext uri="{FF2B5EF4-FFF2-40B4-BE49-F238E27FC236}">
                  <a16:creationId xmlns:a16="http://schemas.microsoft.com/office/drawing/2014/main" id="{AD4ECC57-C651-AA43-9EEA-0FB3C3FE408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64" y="2064"/>
              <a:ext cx="384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0093" name="Text Box 14">
              <a:extLst>
                <a:ext uri="{FF2B5EF4-FFF2-40B4-BE49-F238E27FC236}">
                  <a16:creationId xmlns:a16="http://schemas.microsoft.com/office/drawing/2014/main" id="{630B7DB6-6F2C-9E41-944F-DEB6253011D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76" y="2064"/>
              <a:ext cx="40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8000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FF3300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rgbClr val="006666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400" b="1"/>
                <a:t>000</a:t>
              </a:r>
              <a:endParaRPr lang="en-US" altLang="zh-CN" sz="3600" b="1"/>
            </a:p>
          </p:txBody>
        </p:sp>
        <p:sp>
          <p:nvSpPr>
            <p:cNvPr id="130094" name="Text Box 15">
              <a:extLst>
                <a:ext uri="{FF2B5EF4-FFF2-40B4-BE49-F238E27FC236}">
                  <a16:creationId xmlns:a16="http://schemas.microsoft.com/office/drawing/2014/main" id="{419111B6-BBC9-CF45-A1E4-CBA1E4FAADA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60" y="2064"/>
              <a:ext cx="40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8000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FF3300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rgbClr val="006666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400" b="1"/>
                <a:t>001</a:t>
              </a:r>
              <a:endParaRPr lang="en-US" altLang="zh-CN" sz="3600" b="1"/>
            </a:p>
          </p:txBody>
        </p:sp>
        <p:sp>
          <p:nvSpPr>
            <p:cNvPr id="130095" name="Text Box 16">
              <a:extLst>
                <a:ext uri="{FF2B5EF4-FFF2-40B4-BE49-F238E27FC236}">
                  <a16:creationId xmlns:a16="http://schemas.microsoft.com/office/drawing/2014/main" id="{DFA0C717-F91E-E049-8CA2-7DC02BDF9D2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44" y="2064"/>
              <a:ext cx="40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8000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FF3300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rgbClr val="006666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400" b="1"/>
                <a:t>011</a:t>
              </a:r>
              <a:endParaRPr lang="en-US" altLang="zh-CN" sz="3600" b="1"/>
            </a:p>
          </p:txBody>
        </p:sp>
        <p:sp>
          <p:nvSpPr>
            <p:cNvPr id="130096" name="Text Box 17">
              <a:extLst>
                <a:ext uri="{FF2B5EF4-FFF2-40B4-BE49-F238E27FC236}">
                  <a16:creationId xmlns:a16="http://schemas.microsoft.com/office/drawing/2014/main" id="{E86F8A65-DD26-9E45-89C9-60396239D64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28" y="2064"/>
              <a:ext cx="40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8000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FF3300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rgbClr val="006666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400" b="1"/>
                <a:t>010</a:t>
              </a:r>
              <a:endParaRPr lang="en-US" altLang="zh-CN" sz="3600" b="1"/>
            </a:p>
          </p:txBody>
        </p:sp>
        <p:sp>
          <p:nvSpPr>
            <p:cNvPr id="130097" name="Text Box 18">
              <a:extLst>
                <a:ext uri="{FF2B5EF4-FFF2-40B4-BE49-F238E27FC236}">
                  <a16:creationId xmlns:a16="http://schemas.microsoft.com/office/drawing/2014/main" id="{FCCC5A22-E65D-3349-9C18-302059F503F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12" y="2304"/>
              <a:ext cx="30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8000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FF3300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rgbClr val="006666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400" b="1"/>
                <a:t>00</a:t>
              </a:r>
              <a:endParaRPr lang="en-US" altLang="zh-CN" sz="3600" b="1"/>
            </a:p>
          </p:txBody>
        </p:sp>
        <p:sp>
          <p:nvSpPr>
            <p:cNvPr id="130098" name="Text Box 19">
              <a:extLst>
                <a:ext uri="{FF2B5EF4-FFF2-40B4-BE49-F238E27FC236}">
                  <a16:creationId xmlns:a16="http://schemas.microsoft.com/office/drawing/2014/main" id="{12B9AAB8-433A-2646-B2C5-FAF17ED5FE5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12" y="2592"/>
              <a:ext cx="30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8000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FF3300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rgbClr val="006666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400" b="1"/>
                <a:t>01</a:t>
              </a:r>
              <a:endParaRPr lang="en-US" altLang="zh-CN" sz="3600" b="1"/>
            </a:p>
          </p:txBody>
        </p:sp>
        <p:sp>
          <p:nvSpPr>
            <p:cNvPr id="130099" name="Text Box 20">
              <a:extLst>
                <a:ext uri="{FF2B5EF4-FFF2-40B4-BE49-F238E27FC236}">
                  <a16:creationId xmlns:a16="http://schemas.microsoft.com/office/drawing/2014/main" id="{870C7666-4FE8-2445-BFF3-4EFBC8035FB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92" y="2928"/>
              <a:ext cx="30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8000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FF3300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rgbClr val="006666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400" b="1"/>
                <a:t>11</a:t>
              </a:r>
              <a:endParaRPr lang="en-US" altLang="zh-CN" sz="3600" b="1"/>
            </a:p>
          </p:txBody>
        </p:sp>
        <p:sp>
          <p:nvSpPr>
            <p:cNvPr id="130100" name="Text Box 21">
              <a:extLst>
                <a:ext uri="{FF2B5EF4-FFF2-40B4-BE49-F238E27FC236}">
                  <a16:creationId xmlns:a16="http://schemas.microsoft.com/office/drawing/2014/main" id="{192DFC9A-D9FB-0143-BB7E-D62DA4D2E46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92" y="3216"/>
              <a:ext cx="30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8000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FF3300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rgbClr val="006666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400" b="1"/>
                <a:t>10</a:t>
              </a:r>
              <a:endParaRPr lang="en-US" altLang="zh-CN" sz="3600" b="1"/>
            </a:p>
          </p:txBody>
        </p:sp>
        <p:sp>
          <p:nvSpPr>
            <p:cNvPr id="130101" name="Text Box 22">
              <a:extLst>
                <a:ext uri="{FF2B5EF4-FFF2-40B4-BE49-F238E27FC236}">
                  <a16:creationId xmlns:a16="http://schemas.microsoft.com/office/drawing/2014/main" id="{3F7577AC-DAFA-3F4C-A715-122C3934664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60" y="2304"/>
              <a:ext cx="26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8000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FF3300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rgbClr val="006666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400" b="1"/>
                <a:t> 1</a:t>
              </a:r>
              <a:endParaRPr lang="en-US" altLang="zh-CN" sz="3600" b="1"/>
            </a:p>
          </p:txBody>
        </p:sp>
        <p:sp>
          <p:nvSpPr>
            <p:cNvPr id="130102" name="Text Box 23">
              <a:extLst>
                <a:ext uri="{FF2B5EF4-FFF2-40B4-BE49-F238E27FC236}">
                  <a16:creationId xmlns:a16="http://schemas.microsoft.com/office/drawing/2014/main" id="{1D270785-DFC2-EF4B-8929-BA6CAC44ED9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44" y="2304"/>
              <a:ext cx="26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8000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FF3300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rgbClr val="006666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400" b="1"/>
                <a:t> 1</a:t>
              </a:r>
              <a:endParaRPr lang="en-US" altLang="zh-CN" sz="3600" b="1"/>
            </a:p>
          </p:txBody>
        </p:sp>
        <p:sp>
          <p:nvSpPr>
            <p:cNvPr id="130103" name="Text Box 24">
              <a:extLst>
                <a:ext uri="{FF2B5EF4-FFF2-40B4-BE49-F238E27FC236}">
                  <a16:creationId xmlns:a16="http://schemas.microsoft.com/office/drawing/2014/main" id="{E5F45097-DB00-1046-866C-8B6926E290F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12" y="2304"/>
              <a:ext cx="26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8000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FF3300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rgbClr val="006666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400" b="1"/>
                <a:t> 1</a:t>
              </a:r>
            </a:p>
          </p:txBody>
        </p:sp>
        <p:sp>
          <p:nvSpPr>
            <p:cNvPr id="130104" name="Text Box 25">
              <a:extLst>
                <a:ext uri="{FF2B5EF4-FFF2-40B4-BE49-F238E27FC236}">
                  <a16:creationId xmlns:a16="http://schemas.microsoft.com/office/drawing/2014/main" id="{1A14D63E-818F-FC41-B2B0-422A015262F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72" y="2304"/>
              <a:ext cx="16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8000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FF3300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rgbClr val="006666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400" b="1"/>
                <a:t> </a:t>
              </a:r>
              <a:endParaRPr lang="en-US" altLang="zh-CN" sz="3600" b="1"/>
            </a:p>
          </p:txBody>
        </p:sp>
        <p:sp>
          <p:nvSpPr>
            <p:cNvPr id="130105" name="Text Box 26">
              <a:extLst>
                <a:ext uri="{FF2B5EF4-FFF2-40B4-BE49-F238E27FC236}">
                  <a16:creationId xmlns:a16="http://schemas.microsoft.com/office/drawing/2014/main" id="{9999973B-B99E-CB42-B106-B6C1F948441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08" y="2592"/>
              <a:ext cx="16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8000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FF3300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rgbClr val="006666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400" b="1"/>
                <a:t> </a:t>
              </a:r>
            </a:p>
          </p:txBody>
        </p:sp>
        <p:sp>
          <p:nvSpPr>
            <p:cNvPr id="130106" name="Text Box 27">
              <a:extLst>
                <a:ext uri="{FF2B5EF4-FFF2-40B4-BE49-F238E27FC236}">
                  <a16:creationId xmlns:a16="http://schemas.microsoft.com/office/drawing/2014/main" id="{25AE1FE7-DA4E-7A48-BC76-FEE557937AE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24" y="2592"/>
              <a:ext cx="26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8000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FF3300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rgbClr val="006666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400" b="1"/>
                <a:t> 1</a:t>
              </a:r>
            </a:p>
          </p:txBody>
        </p:sp>
        <p:sp>
          <p:nvSpPr>
            <p:cNvPr id="130107" name="Text Box 28">
              <a:extLst>
                <a:ext uri="{FF2B5EF4-FFF2-40B4-BE49-F238E27FC236}">
                  <a16:creationId xmlns:a16="http://schemas.microsoft.com/office/drawing/2014/main" id="{EA78E421-DB4F-434A-B799-D6971F7E26C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60" y="2592"/>
              <a:ext cx="16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8000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FF3300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rgbClr val="006666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400" b="1"/>
                <a:t> </a:t>
              </a:r>
            </a:p>
          </p:txBody>
        </p:sp>
        <p:sp>
          <p:nvSpPr>
            <p:cNvPr id="130108" name="Text Box 29">
              <a:extLst>
                <a:ext uri="{FF2B5EF4-FFF2-40B4-BE49-F238E27FC236}">
                  <a16:creationId xmlns:a16="http://schemas.microsoft.com/office/drawing/2014/main" id="{F2F80750-6E21-7243-9108-A717B8AF15A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00" y="2592"/>
              <a:ext cx="30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8000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FF3300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rgbClr val="006666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400" b="1"/>
                <a:t> 1 </a:t>
              </a:r>
            </a:p>
          </p:txBody>
        </p:sp>
        <p:sp>
          <p:nvSpPr>
            <p:cNvPr id="130109" name="Text Box 30">
              <a:extLst>
                <a:ext uri="{FF2B5EF4-FFF2-40B4-BE49-F238E27FC236}">
                  <a16:creationId xmlns:a16="http://schemas.microsoft.com/office/drawing/2014/main" id="{D7E04862-68A5-5447-8FFC-1F6EC05C0A4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08" y="2880"/>
              <a:ext cx="16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8000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FF3300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rgbClr val="006666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400" b="1"/>
                <a:t> </a:t>
              </a:r>
            </a:p>
          </p:txBody>
        </p:sp>
        <p:sp>
          <p:nvSpPr>
            <p:cNvPr id="130110" name="Text Box 31">
              <a:extLst>
                <a:ext uri="{FF2B5EF4-FFF2-40B4-BE49-F238E27FC236}">
                  <a16:creationId xmlns:a16="http://schemas.microsoft.com/office/drawing/2014/main" id="{53A3C617-EBE2-7A43-B121-DA91B9AA234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24" y="2880"/>
              <a:ext cx="26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8000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FF3300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rgbClr val="006666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400" b="1"/>
                <a:t> 1</a:t>
              </a:r>
              <a:endParaRPr lang="en-US" altLang="zh-CN" sz="3600" b="1"/>
            </a:p>
          </p:txBody>
        </p:sp>
        <p:sp>
          <p:nvSpPr>
            <p:cNvPr id="130111" name="Text Box 32">
              <a:extLst>
                <a:ext uri="{FF2B5EF4-FFF2-40B4-BE49-F238E27FC236}">
                  <a16:creationId xmlns:a16="http://schemas.microsoft.com/office/drawing/2014/main" id="{CBC9B31F-E4FC-5649-AC7D-108039A68FA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12" y="2880"/>
              <a:ext cx="26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8000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FF3300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rgbClr val="006666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400" b="1"/>
                <a:t> 1</a:t>
              </a:r>
            </a:p>
          </p:txBody>
        </p:sp>
        <p:sp>
          <p:nvSpPr>
            <p:cNvPr id="130112" name="Text Box 33">
              <a:extLst>
                <a:ext uri="{FF2B5EF4-FFF2-40B4-BE49-F238E27FC236}">
                  <a16:creationId xmlns:a16="http://schemas.microsoft.com/office/drawing/2014/main" id="{1EDEBBE8-1D66-2440-848F-272976A4101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48" y="2880"/>
              <a:ext cx="21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8000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FF3300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rgbClr val="006666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400" b="1"/>
                <a:t>1</a:t>
              </a:r>
              <a:endParaRPr lang="en-US" altLang="zh-CN" sz="3600" b="1"/>
            </a:p>
          </p:txBody>
        </p:sp>
        <p:sp>
          <p:nvSpPr>
            <p:cNvPr id="130113" name="Text Box 34">
              <a:extLst>
                <a:ext uri="{FF2B5EF4-FFF2-40B4-BE49-F238E27FC236}">
                  <a16:creationId xmlns:a16="http://schemas.microsoft.com/office/drawing/2014/main" id="{EB836E03-1F3F-2E4D-9756-53F73E19807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16" y="3216"/>
              <a:ext cx="16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8000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FF3300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rgbClr val="006666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400" b="1"/>
                <a:t> </a:t>
              </a:r>
              <a:endParaRPr lang="en-US" altLang="zh-CN" sz="3600" b="1"/>
            </a:p>
          </p:txBody>
        </p:sp>
        <p:sp>
          <p:nvSpPr>
            <p:cNvPr id="130114" name="Text Box 35">
              <a:extLst>
                <a:ext uri="{FF2B5EF4-FFF2-40B4-BE49-F238E27FC236}">
                  <a16:creationId xmlns:a16="http://schemas.microsoft.com/office/drawing/2014/main" id="{C9C0F010-1214-324C-9B47-C730560EE50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64" y="3216"/>
              <a:ext cx="21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8000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FF3300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rgbClr val="006666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400" b="1"/>
                <a:t>1</a:t>
              </a:r>
            </a:p>
          </p:txBody>
        </p:sp>
        <p:sp>
          <p:nvSpPr>
            <p:cNvPr id="130115" name="Text Box 36">
              <a:extLst>
                <a:ext uri="{FF2B5EF4-FFF2-40B4-BE49-F238E27FC236}">
                  <a16:creationId xmlns:a16="http://schemas.microsoft.com/office/drawing/2014/main" id="{AD71903F-1C42-BF40-A890-71AAD4A2A2B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60" y="3216"/>
              <a:ext cx="16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8000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FF3300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rgbClr val="006666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400" b="1"/>
                <a:t> </a:t>
              </a:r>
              <a:endParaRPr lang="en-US" altLang="zh-CN" sz="3600" b="1"/>
            </a:p>
          </p:txBody>
        </p:sp>
        <p:sp>
          <p:nvSpPr>
            <p:cNvPr id="130116" name="Text Box 37">
              <a:extLst>
                <a:ext uri="{FF2B5EF4-FFF2-40B4-BE49-F238E27FC236}">
                  <a16:creationId xmlns:a16="http://schemas.microsoft.com/office/drawing/2014/main" id="{81C29487-8E32-D34B-9401-F62B9E0E652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72" y="3216"/>
              <a:ext cx="16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8000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FF3300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rgbClr val="006666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400" b="1"/>
                <a:t> </a:t>
              </a:r>
            </a:p>
          </p:txBody>
        </p:sp>
        <p:sp>
          <p:nvSpPr>
            <p:cNvPr id="130117" name="Text Box 38">
              <a:extLst>
                <a:ext uri="{FF2B5EF4-FFF2-40B4-BE49-F238E27FC236}">
                  <a16:creationId xmlns:a16="http://schemas.microsoft.com/office/drawing/2014/main" id="{7FC672EB-8792-0C42-8DE2-AA5F03E9513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21" y="2112"/>
              <a:ext cx="383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8000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FF3300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rgbClr val="006666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400" b="1" i="1"/>
                <a:t>DE</a:t>
              </a:r>
            </a:p>
          </p:txBody>
        </p:sp>
        <p:sp>
          <p:nvSpPr>
            <p:cNvPr id="130118" name="Text Box 39">
              <a:extLst>
                <a:ext uri="{FF2B5EF4-FFF2-40B4-BE49-F238E27FC236}">
                  <a16:creationId xmlns:a16="http://schemas.microsoft.com/office/drawing/2014/main" id="{7DCF5C5B-23D3-6745-A511-569BCBB2914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77" y="1872"/>
              <a:ext cx="50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8000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FF3300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rgbClr val="006666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400" b="1" i="1"/>
                <a:t>ABC</a:t>
              </a:r>
            </a:p>
          </p:txBody>
        </p:sp>
      </p:grpSp>
      <p:grpSp>
        <p:nvGrpSpPr>
          <p:cNvPr id="130054" name="Group 40">
            <a:extLst>
              <a:ext uri="{FF2B5EF4-FFF2-40B4-BE49-F238E27FC236}">
                <a16:creationId xmlns:a16="http://schemas.microsoft.com/office/drawing/2014/main" id="{056A174C-7AB4-704C-BE31-9E2EA0EA924C}"/>
              </a:ext>
            </a:extLst>
          </p:cNvPr>
          <p:cNvGrpSpPr>
            <a:grpSpLocks/>
          </p:cNvGrpSpPr>
          <p:nvPr/>
        </p:nvGrpSpPr>
        <p:grpSpPr bwMode="auto">
          <a:xfrm>
            <a:off x="4648200" y="3378200"/>
            <a:ext cx="2514600" cy="2362200"/>
            <a:chOff x="2928" y="2064"/>
            <a:chExt cx="1584" cy="1488"/>
          </a:xfrm>
        </p:grpSpPr>
        <p:sp>
          <p:nvSpPr>
            <p:cNvPr id="130058" name="Rectangle 41">
              <a:extLst>
                <a:ext uri="{FF2B5EF4-FFF2-40B4-BE49-F238E27FC236}">
                  <a16:creationId xmlns:a16="http://schemas.microsoft.com/office/drawing/2014/main" id="{D217A6C6-EA9F-B545-AF2B-6568887684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28" y="2304"/>
              <a:ext cx="1584" cy="12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8000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FF3300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rgbClr val="006666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endParaRPr lang="zh-CN" altLang="en-US" sz="2400">
                <a:latin typeface="Tahoma" panose="020B0604030504040204" pitchFamily="34" charset="0"/>
              </a:endParaRPr>
            </a:p>
          </p:txBody>
        </p:sp>
        <p:sp>
          <p:nvSpPr>
            <p:cNvPr id="130059" name="Line 42">
              <a:extLst>
                <a:ext uri="{FF2B5EF4-FFF2-40B4-BE49-F238E27FC236}">
                  <a16:creationId xmlns:a16="http://schemas.microsoft.com/office/drawing/2014/main" id="{E3ADA0F0-8EF4-A84D-966F-369F8987E04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28" y="2880"/>
              <a:ext cx="158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0060" name="Line 43">
              <a:extLst>
                <a:ext uri="{FF2B5EF4-FFF2-40B4-BE49-F238E27FC236}">
                  <a16:creationId xmlns:a16="http://schemas.microsoft.com/office/drawing/2014/main" id="{AF6459C5-3057-8349-8419-3C4F6160703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28" y="3216"/>
              <a:ext cx="158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0061" name="Line 44">
              <a:extLst>
                <a:ext uri="{FF2B5EF4-FFF2-40B4-BE49-F238E27FC236}">
                  <a16:creationId xmlns:a16="http://schemas.microsoft.com/office/drawing/2014/main" id="{66ECE412-5070-D543-847B-E3B670C2DEE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28" y="2592"/>
              <a:ext cx="158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0062" name="Line 45">
              <a:extLst>
                <a:ext uri="{FF2B5EF4-FFF2-40B4-BE49-F238E27FC236}">
                  <a16:creationId xmlns:a16="http://schemas.microsoft.com/office/drawing/2014/main" id="{020F0A26-1ABF-7043-820D-C5CECC464D5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44" y="2304"/>
              <a:ext cx="0" cy="12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0063" name="Line 46">
              <a:extLst>
                <a:ext uri="{FF2B5EF4-FFF2-40B4-BE49-F238E27FC236}">
                  <a16:creationId xmlns:a16="http://schemas.microsoft.com/office/drawing/2014/main" id="{1070278E-9A44-C849-ACA0-AB8204C186C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28" y="2304"/>
              <a:ext cx="0" cy="12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0064" name="Line 47">
              <a:extLst>
                <a:ext uri="{FF2B5EF4-FFF2-40B4-BE49-F238E27FC236}">
                  <a16:creationId xmlns:a16="http://schemas.microsoft.com/office/drawing/2014/main" id="{4324F461-5144-014E-B5E2-1E66FE203A7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60" y="2304"/>
              <a:ext cx="0" cy="12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0065" name="Text Box 48">
              <a:extLst>
                <a:ext uri="{FF2B5EF4-FFF2-40B4-BE49-F238E27FC236}">
                  <a16:creationId xmlns:a16="http://schemas.microsoft.com/office/drawing/2014/main" id="{FD8C5D04-CEF9-C049-9535-6546EDB05FB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56" y="2064"/>
              <a:ext cx="40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8000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FF3300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rgbClr val="006666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400" b="1"/>
                <a:t>110</a:t>
              </a:r>
              <a:endParaRPr lang="en-US" altLang="zh-CN" sz="3600" b="1"/>
            </a:p>
          </p:txBody>
        </p:sp>
        <p:sp>
          <p:nvSpPr>
            <p:cNvPr id="130066" name="Text Box 49">
              <a:extLst>
                <a:ext uri="{FF2B5EF4-FFF2-40B4-BE49-F238E27FC236}">
                  <a16:creationId xmlns:a16="http://schemas.microsoft.com/office/drawing/2014/main" id="{E48B45D8-CD64-7B45-8A6D-D3AEB8E9070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40" y="2064"/>
              <a:ext cx="40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8000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FF3300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rgbClr val="006666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400" b="1"/>
                <a:t>111</a:t>
              </a:r>
              <a:endParaRPr lang="en-US" altLang="zh-CN" sz="3600" b="1"/>
            </a:p>
          </p:txBody>
        </p:sp>
        <p:sp>
          <p:nvSpPr>
            <p:cNvPr id="130067" name="Text Box 50">
              <a:extLst>
                <a:ext uri="{FF2B5EF4-FFF2-40B4-BE49-F238E27FC236}">
                  <a16:creationId xmlns:a16="http://schemas.microsoft.com/office/drawing/2014/main" id="{4AE496FC-C307-944B-9C5B-C6EBCC6E23A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24" y="2064"/>
              <a:ext cx="40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8000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FF3300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rgbClr val="006666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400" b="1"/>
                <a:t>101</a:t>
              </a:r>
              <a:endParaRPr lang="en-US" altLang="zh-CN" sz="3600" b="1"/>
            </a:p>
          </p:txBody>
        </p:sp>
        <p:sp>
          <p:nvSpPr>
            <p:cNvPr id="130068" name="Text Box 51">
              <a:extLst>
                <a:ext uri="{FF2B5EF4-FFF2-40B4-BE49-F238E27FC236}">
                  <a16:creationId xmlns:a16="http://schemas.microsoft.com/office/drawing/2014/main" id="{C5B810DB-413E-EC48-9BFC-20036B4909A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08" y="2064"/>
              <a:ext cx="40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8000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FF3300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rgbClr val="006666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400" b="1"/>
                <a:t>100</a:t>
              </a:r>
              <a:endParaRPr lang="en-US" altLang="zh-CN" sz="3600" b="1"/>
            </a:p>
          </p:txBody>
        </p:sp>
        <p:sp>
          <p:nvSpPr>
            <p:cNvPr id="130069" name="Text Box 52">
              <a:extLst>
                <a:ext uri="{FF2B5EF4-FFF2-40B4-BE49-F238E27FC236}">
                  <a16:creationId xmlns:a16="http://schemas.microsoft.com/office/drawing/2014/main" id="{16462AC1-6AB7-744C-857B-5AFF2C64B16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40" y="2304"/>
              <a:ext cx="26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8000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FF3300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rgbClr val="006666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400" b="1"/>
                <a:t> 1</a:t>
              </a:r>
              <a:endParaRPr lang="en-US" altLang="zh-CN" sz="3600" b="1"/>
            </a:p>
          </p:txBody>
        </p:sp>
        <p:sp>
          <p:nvSpPr>
            <p:cNvPr id="130070" name="Text Box 53">
              <a:extLst>
                <a:ext uri="{FF2B5EF4-FFF2-40B4-BE49-F238E27FC236}">
                  <a16:creationId xmlns:a16="http://schemas.microsoft.com/office/drawing/2014/main" id="{C67CD359-7469-F949-B900-30E81F21E20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96" y="2246"/>
              <a:ext cx="116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8000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FF3300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rgbClr val="006666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endParaRPr lang="zh-CN" altLang="zh-CN" sz="3600" b="1"/>
            </a:p>
          </p:txBody>
        </p:sp>
        <p:sp>
          <p:nvSpPr>
            <p:cNvPr id="130071" name="Text Box 54">
              <a:extLst>
                <a:ext uri="{FF2B5EF4-FFF2-40B4-BE49-F238E27FC236}">
                  <a16:creationId xmlns:a16="http://schemas.microsoft.com/office/drawing/2014/main" id="{D630234E-BA96-644F-8B48-8C79DEECEA8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92" y="2304"/>
              <a:ext cx="26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8000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FF3300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rgbClr val="006666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400" b="1"/>
                <a:t> 1</a:t>
              </a:r>
            </a:p>
          </p:txBody>
        </p:sp>
        <p:sp>
          <p:nvSpPr>
            <p:cNvPr id="130072" name="Text Box 55">
              <a:extLst>
                <a:ext uri="{FF2B5EF4-FFF2-40B4-BE49-F238E27FC236}">
                  <a16:creationId xmlns:a16="http://schemas.microsoft.com/office/drawing/2014/main" id="{1091AEA4-D454-484D-8A94-033B8FC5666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56" y="2304"/>
              <a:ext cx="35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8000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FF3300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rgbClr val="006666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400" b="1"/>
                <a:t>  1 </a:t>
              </a:r>
              <a:endParaRPr lang="en-US" altLang="zh-CN" sz="3600" b="1"/>
            </a:p>
          </p:txBody>
        </p:sp>
        <p:sp>
          <p:nvSpPr>
            <p:cNvPr id="130073" name="Text Box 56">
              <a:extLst>
                <a:ext uri="{FF2B5EF4-FFF2-40B4-BE49-F238E27FC236}">
                  <a16:creationId xmlns:a16="http://schemas.microsoft.com/office/drawing/2014/main" id="{32707E57-8C45-E44D-B847-792493ADC90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40" y="2592"/>
              <a:ext cx="26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8000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FF3300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rgbClr val="006666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400" b="1"/>
                <a:t> 1</a:t>
              </a:r>
            </a:p>
          </p:txBody>
        </p:sp>
        <p:sp>
          <p:nvSpPr>
            <p:cNvPr id="130074" name="Text Box 57">
              <a:extLst>
                <a:ext uri="{FF2B5EF4-FFF2-40B4-BE49-F238E27FC236}">
                  <a16:creationId xmlns:a16="http://schemas.microsoft.com/office/drawing/2014/main" id="{45287509-4FF9-6E4C-9F29-1EEDB201CF2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04" y="2592"/>
              <a:ext cx="26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8000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FF3300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rgbClr val="006666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400" b="1"/>
                <a:t> 1</a:t>
              </a:r>
            </a:p>
          </p:txBody>
        </p:sp>
        <p:sp>
          <p:nvSpPr>
            <p:cNvPr id="130075" name="Text Box 58">
              <a:extLst>
                <a:ext uri="{FF2B5EF4-FFF2-40B4-BE49-F238E27FC236}">
                  <a16:creationId xmlns:a16="http://schemas.microsoft.com/office/drawing/2014/main" id="{273E7732-48E9-E04E-8BF3-4E650B66069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40" y="2592"/>
              <a:ext cx="16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8000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FF3300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rgbClr val="006666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400" b="1"/>
                <a:t> </a:t>
              </a:r>
            </a:p>
          </p:txBody>
        </p:sp>
        <p:sp>
          <p:nvSpPr>
            <p:cNvPr id="130076" name="Text Box 59">
              <a:extLst>
                <a:ext uri="{FF2B5EF4-FFF2-40B4-BE49-F238E27FC236}">
                  <a16:creationId xmlns:a16="http://schemas.microsoft.com/office/drawing/2014/main" id="{E4FD16BD-5BF3-FF4A-8119-4761B9EF8A6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04" y="2592"/>
              <a:ext cx="26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8000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FF3300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rgbClr val="006666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400" b="1"/>
                <a:t> 1</a:t>
              </a:r>
            </a:p>
          </p:txBody>
        </p:sp>
        <p:sp>
          <p:nvSpPr>
            <p:cNvPr id="130077" name="Text Box 60">
              <a:extLst>
                <a:ext uri="{FF2B5EF4-FFF2-40B4-BE49-F238E27FC236}">
                  <a16:creationId xmlns:a16="http://schemas.microsoft.com/office/drawing/2014/main" id="{64763747-9AE6-494F-8D01-C1CE8A20BB5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40" y="2880"/>
              <a:ext cx="26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8000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FF3300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rgbClr val="006666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400" b="1"/>
                <a:t> 1</a:t>
              </a:r>
            </a:p>
          </p:txBody>
        </p:sp>
        <p:sp>
          <p:nvSpPr>
            <p:cNvPr id="130078" name="Text Box 61">
              <a:extLst>
                <a:ext uri="{FF2B5EF4-FFF2-40B4-BE49-F238E27FC236}">
                  <a16:creationId xmlns:a16="http://schemas.microsoft.com/office/drawing/2014/main" id="{12BEF5FE-78E7-FC4D-BF45-308560E8B3A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04" y="2880"/>
              <a:ext cx="26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8000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FF3300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rgbClr val="006666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400" b="1"/>
                <a:t> 1</a:t>
              </a:r>
              <a:endParaRPr lang="en-US" altLang="zh-CN" sz="3600" b="1"/>
            </a:p>
          </p:txBody>
        </p:sp>
        <p:sp>
          <p:nvSpPr>
            <p:cNvPr id="130079" name="Text Box 62">
              <a:extLst>
                <a:ext uri="{FF2B5EF4-FFF2-40B4-BE49-F238E27FC236}">
                  <a16:creationId xmlns:a16="http://schemas.microsoft.com/office/drawing/2014/main" id="{42658E31-CC47-DA4A-ACE0-39C60B64A07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40" y="2880"/>
              <a:ext cx="16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8000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FF3300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rgbClr val="006666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400" b="1"/>
                <a:t> </a:t>
              </a:r>
            </a:p>
          </p:txBody>
        </p:sp>
        <p:sp>
          <p:nvSpPr>
            <p:cNvPr id="130080" name="Text Box 63">
              <a:extLst>
                <a:ext uri="{FF2B5EF4-FFF2-40B4-BE49-F238E27FC236}">
                  <a16:creationId xmlns:a16="http://schemas.microsoft.com/office/drawing/2014/main" id="{39E90DFF-904A-9445-95C7-6AB46911C0E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04" y="2880"/>
              <a:ext cx="26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8000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FF3300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rgbClr val="006666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400" b="1"/>
                <a:t> 1</a:t>
              </a:r>
              <a:endParaRPr lang="en-US" altLang="zh-CN" sz="3600" b="1"/>
            </a:p>
          </p:txBody>
        </p:sp>
        <p:sp>
          <p:nvSpPr>
            <p:cNvPr id="130081" name="Text Box 64">
              <a:extLst>
                <a:ext uri="{FF2B5EF4-FFF2-40B4-BE49-F238E27FC236}">
                  <a16:creationId xmlns:a16="http://schemas.microsoft.com/office/drawing/2014/main" id="{E42F0100-4F4E-A947-BBC2-08F9A6FF4BF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96" y="3216"/>
              <a:ext cx="16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8000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FF3300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rgbClr val="006666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400" b="1"/>
                <a:t> </a:t>
              </a:r>
              <a:endParaRPr lang="en-US" altLang="zh-CN" sz="3600" b="1"/>
            </a:p>
          </p:txBody>
        </p:sp>
        <p:sp>
          <p:nvSpPr>
            <p:cNvPr id="130082" name="Text Box 65">
              <a:extLst>
                <a:ext uri="{FF2B5EF4-FFF2-40B4-BE49-F238E27FC236}">
                  <a16:creationId xmlns:a16="http://schemas.microsoft.com/office/drawing/2014/main" id="{288C34D0-0DA2-1D46-B882-1A7221794EF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68" y="3216"/>
              <a:ext cx="16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8000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FF3300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rgbClr val="006666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400" b="1"/>
                <a:t> </a:t>
              </a:r>
            </a:p>
          </p:txBody>
        </p:sp>
        <p:sp>
          <p:nvSpPr>
            <p:cNvPr id="130083" name="Text Box 66">
              <a:extLst>
                <a:ext uri="{FF2B5EF4-FFF2-40B4-BE49-F238E27FC236}">
                  <a16:creationId xmlns:a16="http://schemas.microsoft.com/office/drawing/2014/main" id="{95454E93-02FF-4F41-947A-4272D8AA283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40" y="3216"/>
              <a:ext cx="16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8000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FF3300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rgbClr val="006666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400" b="1"/>
                <a:t> </a:t>
              </a:r>
              <a:endParaRPr lang="en-US" altLang="zh-CN" sz="3600" b="1"/>
            </a:p>
          </p:txBody>
        </p:sp>
        <p:sp>
          <p:nvSpPr>
            <p:cNvPr id="130084" name="Text Box 67">
              <a:extLst>
                <a:ext uri="{FF2B5EF4-FFF2-40B4-BE49-F238E27FC236}">
                  <a16:creationId xmlns:a16="http://schemas.microsoft.com/office/drawing/2014/main" id="{8D2D346C-40E5-734C-9C3D-20DF178BEB3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04" y="3216"/>
              <a:ext cx="26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8000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FF3300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rgbClr val="006666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400" b="1"/>
                <a:t> 1</a:t>
              </a:r>
            </a:p>
          </p:txBody>
        </p:sp>
      </p:grpSp>
      <p:sp>
        <p:nvSpPr>
          <p:cNvPr id="130055" name="Text Box 68">
            <a:extLst>
              <a:ext uri="{FF2B5EF4-FFF2-40B4-BE49-F238E27FC236}">
                <a16:creationId xmlns:a16="http://schemas.microsoft.com/office/drawing/2014/main" id="{A2B67C65-FDAA-AC4D-AF3D-427722A60E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2325" y="2574925"/>
            <a:ext cx="29289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8000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FF3300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rgbClr val="006666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000" b="1"/>
              <a:t>解</a:t>
            </a:r>
            <a:r>
              <a:rPr lang="en-US" altLang="zh-CN" sz="2000" b="1"/>
              <a:t>: </a:t>
            </a:r>
            <a:r>
              <a:rPr lang="zh-CN" altLang="en-US" sz="2000" b="1"/>
              <a:t>将函数 </a:t>
            </a:r>
            <a:r>
              <a:rPr lang="en-US" altLang="zh-CN" sz="2000" b="1" i="1"/>
              <a:t>F </a:t>
            </a:r>
            <a:r>
              <a:rPr lang="zh-CN" altLang="en-US" sz="2000" b="1"/>
              <a:t>填入卡诺图</a:t>
            </a:r>
          </a:p>
        </p:txBody>
      </p:sp>
      <p:sp>
        <p:nvSpPr>
          <p:cNvPr id="557125" name="Line 69">
            <a:extLst>
              <a:ext uri="{FF2B5EF4-FFF2-40B4-BE49-F238E27FC236}">
                <a16:creationId xmlns:a16="http://schemas.microsoft.com/office/drawing/2014/main" id="{92452D01-4C8A-6A4D-ABD4-E698D733FD03}"/>
              </a:ext>
            </a:extLst>
          </p:cNvPr>
          <p:cNvSpPr>
            <a:spLocks noChangeShapeType="1"/>
          </p:cNvSpPr>
          <p:nvPr/>
        </p:nvSpPr>
        <p:spPr bwMode="auto">
          <a:xfrm>
            <a:off x="4648200" y="3759200"/>
            <a:ext cx="0" cy="1981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557127" name="Object 71">
            <a:extLst>
              <a:ext uri="{FF2B5EF4-FFF2-40B4-BE49-F238E27FC236}">
                <a16:creationId xmlns:a16="http://schemas.microsoft.com/office/drawing/2014/main" id="{4410BC07-5BFB-BD44-8452-13BA940B2FB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981200" y="6045200"/>
          <a:ext cx="45720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907" name="公式" r:id="rId5" imgW="52666900" imgH="4978400" progId="Equation.3">
                  <p:embed/>
                </p:oleObj>
              </mc:Choice>
              <mc:Fallback>
                <p:oleObj name="公式" r:id="rId5" imgW="52666900" imgH="4978400" progId="Equation.3">
                  <p:embed/>
                  <p:pic>
                    <p:nvPicPr>
                      <p:cNvPr id="0" name="Object 7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81200" y="6045200"/>
                        <a:ext cx="4572000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57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7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2">
            <a:extLst>
              <a:ext uri="{FF2B5EF4-FFF2-40B4-BE49-F238E27FC236}">
                <a16:creationId xmlns:a16="http://schemas.microsoft.com/office/drawing/2014/main" id="{C86F1644-777E-CA49-A465-902F265F805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3200" b="1"/>
              <a:t>具有任意项和约束项的逻辑函数及其简化</a:t>
            </a:r>
          </a:p>
        </p:txBody>
      </p:sp>
      <p:sp>
        <p:nvSpPr>
          <p:cNvPr id="599043" name="Text Box 3">
            <a:extLst>
              <a:ext uri="{FF2B5EF4-FFF2-40B4-BE49-F238E27FC236}">
                <a16:creationId xmlns:a16="http://schemas.microsoft.com/office/drawing/2014/main" id="{CCE193C5-98CB-1344-9ABB-55C22B5C17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400" y="2438400"/>
            <a:ext cx="7696200" cy="1296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8000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FF3300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rgbClr val="006666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Aft>
                <a:spcPct val="50000"/>
              </a:spcAft>
              <a:buClrTx/>
              <a:buSzTx/>
              <a:buFontTx/>
              <a:buNone/>
            </a:pPr>
            <a:r>
              <a:rPr lang="en-US" altLang="zh-CN" sz="2200" b="1">
                <a:ea typeface="楷体_GB2312" pitchFamily="49" charset="-122"/>
              </a:rPr>
              <a:t>        </a:t>
            </a:r>
            <a:r>
              <a:rPr lang="zh-CN" altLang="en-US" sz="2200" b="1">
                <a:ea typeface="楷体_GB2312" pitchFamily="49" charset="-122"/>
              </a:rPr>
              <a:t>在实际应用中，有时只要求函数在某些最小项下有确定值，而在其余项可以取任意值。通常，把这种可以取任意值最小项称为</a:t>
            </a:r>
            <a:r>
              <a:rPr lang="zh-CN" altLang="en-US" sz="2200" b="1">
                <a:solidFill>
                  <a:schemeClr val="hlink"/>
                </a:solidFill>
                <a:ea typeface="楷体_GB2312" pitchFamily="49" charset="-122"/>
              </a:rPr>
              <a:t>任意项</a:t>
            </a:r>
            <a:r>
              <a:rPr lang="zh-CN" altLang="en-US" sz="2200" b="1">
                <a:ea typeface="楷体_GB2312" pitchFamily="49" charset="-122"/>
              </a:rPr>
              <a:t>或</a:t>
            </a:r>
            <a:r>
              <a:rPr lang="zh-CN" altLang="en-US" sz="2200" b="1">
                <a:solidFill>
                  <a:schemeClr val="hlink"/>
                </a:solidFill>
                <a:ea typeface="楷体_GB2312" pitchFamily="49" charset="-122"/>
              </a:rPr>
              <a:t>无关项</a:t>
            </a:r>
            <a:r>
              <a:rPr lang="zh-CN" altLang="en-US" sz="2200" b="1">
                <a:ea typeface="楷体_GB2312" pitchFamily="49" charset="-122"/>
              </a:rPr>
              <a:t>。</a:t>
            </a:r>
          </a:p>
        </p:txBody>
      </p:sp>
      <p:sp>
        <p:nvSpPr>
          <p:cNvPr id="131076" name="Text Box 4">
            <a:extLst>
              <a:ext uri="{FF2B5EF4-FFF2-40B4-BE49-F238E27FC236}">
                <a16:creationId xmlns:a16="http://schemas.microsoft.com/office/drawing/2014/main" id="{DC66876E-45B7-654B-A472-1E78257F3A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400" y="1371600"/>
            <a:ext cx="7620000" cy="89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8000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FF3300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rgbClr val="006666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200" b="1"/>
              <a:t>        </a:t>
            </a:r>
            <a:r>
              <a:rPr lang="zh-CN" altLang="en-US" sz="2200" b="1"/>
              <a:t>前面讨论的逻辑函数，每一组输入变量的取值都对应一个完全确定的函数值</a:t>
            </a:r>
            <a:r>
              <a:rPr lang="en-US" altLang="zh-CN" sz="2200" b="1"/>
              <a:t>(0</a:t>
            </a:r>
            <a:r>
              <a:rPr lang="zh-CN" altLang="en-US" sz="2200" b="1"/>
              <a:t>或</a:t>
            </a:r>
            <a:r>
              <a:rPr lang="en-US" altLang="zh-CN" sz="2200" b="1"/>
              <a:t>1)</a:t>
            </a:r>
            <a:r>
              <a:rPr lang="zh-CN" altLang="en-US" sz="2200" b="1"/>
              <a:t>，称为</a:t>
            </a:r>
            <a:r>
              <a:rPr lang="zh-CN" altLang="en-US" sz="2200" b="1">
                <a:solidFill>
                  <a:schemeClr val="hlink"/>
                </a:solidFill>
              </a:rPr>
              <a:t>完全确定的逻辑函数</a:t>
            </a:r>
            <a:r>
              <a:rPr lang="zh-CN" altLang="en-US" sz="2200" b="1"/>
              <a:t>。</a:t>
            </a:r>
          </a:p>
        </p:txBody>
      </p:sp>
      <p:sp>
        <p:nvSpPr>
          <p:cNvPr id="599045" name="Text Box 5">
            <a:extLst>
              <a:ext uri="{FF2B5EF4-FFF2-40B4-BE49-F238E27FC236}">
                <a16:creationId xmlns:a16="http://schemas.microsoft.com/office/drawing/2014/main" id="{01FB706D-C000-B044-924D-F7E707DB4C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400" y="3962400"/>
            <a:ext cx="7696200" cy="89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8000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FF3300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rgbClr val="006666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Aft>
                <a:spcPct val="50000"/>
              </a:spcAft>
              <a:buClrTx/>
              <a:buSzTx/>
              <a:buFontTx/>
              <a:buNone/>
            </a:pPr>
            <a:r>
              <a:rPr lang="en-US" altLang="zh-CN" sz="2200" b="1">
                <a:ea typeface="楷体_GB2312" pitchFamily="49" charset="-122"/>
              </a:rPr>
              <a:t>        </a:t>
            </a:r>
            <a:r>
              <a:rPr lang="zh-CN" altLang="en-US" sz="2200" b="1">
                <a:ea typeface="幼圆" pitchFamily="49" charset="-122"/>
              </a:rPr>
              <a:t>这种含有任意项的逻辑函数称为</a:t>
            </a:r>
            <a:r>
              <a:rPr lang="zh-CN" altLang="en-US" sz="2200" b="1">
                <a:solidFill>
                  <a:schemeClr val="hlink"/>
                </a:solidFill>
                <a:ea typeface="幼圆" pitchFamily="49" charset="-122"/>
              </a:rPr>
              <a:t>不完全确定的逻辑函数</a:t>
            </a:r>
            <a:r>
              <a:rPr lang="zh-CN" altLang="en-US" sz="2200" b="1">
                <a:ea typeface="幼圆" pitchFamily="49" charset="-122"/>
              </a:rPr>
              <a:t>或</a:t>
            </a:r>
            <a:r>
              <a:rPr lang="zh-CN" altLang="en-US" sz="2200" b="1">
                <a:solidFill>
                  <a:schemeClr val="hlink"/>
                </a:solidFill>
                <a:ea typeface="幼圆" pitchFamily="49" charset="-122"/>
              </a:rPr>
              <a:t>非完全描述逻辑函数</a:t>
            </a:r>
            <a:r>
              <a:rPr lang="zh-CN" altLang="en-US" sz="2200" b="1">
                <a:ea typeface="幼圆" pitchFamily="49" charset="-122"/>
              </a:rPr>
              <a:t>。</a:t>
            </a:r>
          </a:p>
        </p:txBody>
      </p:sp>
      <p:sp>
        <p:nvSpPr>
          <p:cNvPr id="599046" name="Text Box 6">
            <a:extLst>
              <a:ext uri="{FF2B5EF4-FFF2-40B4-BE49-F238E27FC236}">
                <a16:creationId xmlns:a16="http://schemas.microsoft.com/office/drawing/2014/main" id="{5CCA0EA6-DCBC-5149-8244-6AE2F6D5BB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5156200"/>
            <a:ext cx="7315200" cy="124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8000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FF3300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rgbClr val="006666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Aft>
                <a:spcPct val="10000"/>
              </a:spcAft>
              <a:buClrTx/>
              <a:buSzTx/>
              <a:buFontTx/>
              <a:buNone/>
            </a:pPr>
            <a:r>
              <a:rPr lang="zh-CN" altLang="en-US" sz="2100" b="1"/>
              <a:t>例  电路输入为一位</a:t>
            </a:r>
            <a:r>
              <a:rPr lang="en-US" altLang="zh-CN" sz="2100" b="1"/>
              <a:t>8421BCD</a:t>
            </a:r>
            <a:r>
              <a:rPr lang="zh-CN" altLang="en-US" sz="2100" b="1"/>
              <a:t>码，当输入代码中含有偶数个</a:t>
            </a:r>
            <a:r>
              <a:rPr lang="en-US" altLang="zh-CN" sz="2100" b="1"/>
              <a:t>1</a:t>
            </a:r>
            <a:r>
              <a:rPr lang="zh-CN" altLang="en-US" sz="2100" b="1"/>
              <a:t>时输出为</a:t>
            </a:r>
            <a:r>
              <a:rPr lang="en-US" altLang="zh-CN" sz="2100" b="1"/>
              <a:t>1</a:t>
            </a:r>
            <a:r>
              <a:rPr lang="zh-CN" altLang="en-US" sz="2100" b="1"/>
              <a:t>，否则输出为</a:t>
            </a:r>
            <a:r>
              <a:rPr lang="en-US" altLang="zh-CN" sz="2100" b="1"/>
              <a:t>0</a:t>
            </a:r>
            <a:r>
              <a:rPr lang="zh-CN" altLang="en-US" sz="2100" b="1"/>
              <a:t>，试列出电路的真值表，写出标准与或式 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9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9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9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9043" grpId="0" autoUpdateAnimBg="0"/>
      <p:bldP spid="599045" grpId="0" autoUpdateAnimBg="0"/>
      <p:bldP spid="599046" grpId="0" autoUpdateAnimBg="0"/>
    </p:bld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Text Box 4">
            <a:extLst>
              <a:ext uri="{FF2B5EF4-FFF2-40B4-BE49-F238E27FC236}">
                <a16:creationId xmlns:a16="http://schemas.microsoft.com/office/drawing/2014/main" id="{1B3F1DDD-2105-D140-BE87-CAECB9D3D0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228600"/>
            <a:ext cx="8001000" cy="852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8000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FF3300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rgbClr val="006666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Aft>
                <a:spcPct val="10000"/>
              </a:spcAft>
              <a:buClrTx/>
              <a:buSzTx/>
              <a:buFontTx/>
              <a:buNone/>
            </a:pPr>
            <a:r>
              <a:rPr lang="zh-CN" altLang="en-US" sz="2000" b="1"/>
              <a:t>例  电路输入为一位</a:t>
            </a:r>
            <a:r>
              <a:rPr lang="en-US" altLang="zh-CN" sz="2000" b="1"/>
              <a:t>8421BCD</a:t>
            </a:r>
            <a:r>
              <a:rPr lang="zh-CN" altLang="en-US" sz="2000" b="1"/>
              <a:t>码，当输入代码中含有偶数个</a:t>
            </a:r>
            <a:r>
              <a:rPr lang="en-US" altLang="zh-CN" sz="2000" b="1"/>
              <a:t>1</a:t>
            </a:r>
            <a:r>
              <a:rPr lang="zh-CN" altLang="en-US" sz="2000" b="1"/>
              <a:t>时输出</a:t>
            </a:r>
          </a:p>
          <a:p>
            <a:pPr eaLnBrk="1" hangingPunct="1">
              <a:spcAft>
                <a:spcPct val="10000"/>
              </a:spcAft>
              <a:buClrTx/>
              <a:buSzTx/>
              <a:buFontTx/>
              <a:buNone/>
            </a:pPr>
            <a:r>
              <a:rPr lang="zh-CN" altLang="en-US" sz="2000" b="1"/>
              <a:t>      为</a:t>
            </a:r>
            <a:r>
              <a:rPr lang="en-US" altLang="zh-CN" sz="2000" b="1"/>
              <a:t>1</a:t>
            </a:r>
            <a:r>
              <a:rPr lang="zh-CN" altLang="en-US" sz="2000" b="1"/>
              <a:t>，否则输出为</a:t>
            </a:r>
            <a:r>
              <a:rPr lang="en-US" altLang="zh-CN" sz="2000" b="1"/>
              <a:t>0</a:t>
            </a:r>
            <a:r>
              <a:rPr lang="zh-CN" altLang="en-US" sz="2000" b="1"/>
              <a:t>。试列出电路的真值表，写出标准与或式。 </a:t>
            </a:r>
          </a:p>
        </p:txBody>
      </p:sp>
      <p:sp>
        <p:nvSpPr>
          <p:cNvPr id="295941" name="Text Box 5">
            <a:extLst>
              <a:ext uri="{FF2B5EF4-FFF2-40B4-BE49-F238E27FC236}">
                <a16:creationId xmlns:a16="http://schemas.microsoft.com/office/drawing/2014/main" id="{C65E6487-31CB-B543-AE41-5B28295D9D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1433513"/>
            <a:ext cx="8001000" cy="852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8000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FF3300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rgbClr val="006666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Aft>
                <a:spcPct val="10000"/>
              </a:spcAft>
              <a:buClrTx/>
              <a:buSzTx/>
              <a:buFontTx/>
              <a:buNone/>
            </a:pPr>
            <a:r>
              <a:rPr lang="zh-CN" altLang="en-US" sz="2000" b="1"/>
              <a:t>解：设输入用</a:t>
            </a:r>
            <a:r>
              <a:rPr lang="en-US" altLang="zh-CN" sz="2000" b="1" i="1"/>
              <a:t>ABCD</a:t>
            </a:r>
            <a:r>
              <a:rPr lang="zh-CN" altLang="en-US" sz="2000" b="1"/>
              <a:t>表示，输出用</a:t>
            </a:r>
            <a:r>
              <a:rPr lang="en-US" altLang="zh-CN" sz="2000" b="1" i="1"/>
              <a:t>F</a:t>
            </a:r>
            <a:r>
              <a:rPr lang="zh-CN" altLang="en-US" sz="2000" b="1"/>
              <a:t>表示；在列真值表时，</a:t>
            </a:r>
            <a:r>
              <a:rPr lang="en-US" altLang="zh-CN" sz="2000" b="1" i="1"/>
              <a:t>m</a:t>
            </a:r>
            <a:r>
              <a:rPr lang="en-US" altLang="zh-CN" sz="2000" b="1" baseline="-25000"/>
              <a:t>10</a:t>
            </a:r>
            <a:r>
              <a:rPr lang="en-US" altLang="zh-CN" sz="2000" b="1"/>
              <a:t> </a:t>
            </a:r>
            <a:r>
              <a:rPr lang="en-US" altLang="zh-CN" sz="2000" b="1">
                <a:sym typeface="Symbol" pitchFamily="2" charset="2"/>
              </a:rPr>
              <a:t> </a:t>
            </a:r>
            <a:r>
              <a:rPr lang="en-US" altLang="zh-CN" sz="2000" b="1" i="1"/>
              <a:t>m</a:t>
            </a:r>
            <a:r>
              <a:rPr lang="en-US" altLang="zh-CN" sz="2000" b="1" baseline="-25000"/>
              <a:t>15</a:t>
            </a:r>
            <a:r>
              <a:rPr lang="zh-CN" altLang="en-US" sz="2000" b="1"/>
              <a:t>六</a:t>
            </a:r>
          </a:p>
          <a:p>
            <a:pPr eaLnBrk="1" hangingPunct="1">
              <a:spcAft>
                <a:spcPct val="10000"/>
              </a:spcAft>
              <a:buClrTx/>
              <a:buSzTx/>
              <a:buFontTx/>
              <a:buNone/>
            </a:pPr>
            <a:r>
              <a:rPr lang="zh-CN" altLang="en-US" sz="2000" b="1"/>
              <a:t>        个伪码为任项，列真值表如下表所示：</a:t>
            </a:r>
          </a:p>
        </p:txBody>
      </p:sp>
      <p:graphicFrame>
        <p:nvGraphicFramePr>
          <p:cNvPr id="295943" name="Object 7">
            <a:extLst>
              <a:ext uri="{FF2B5EF4-FFF2-40B4-BE49-F238E27FC236}">
                <a16:creationId xmlns:a16="http://schemas.microsoft.com/office/drawing/2014/main" id="{9C1A3239-F15E-C84B-B68B-82632BECF6C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89088" y="5384800"/>
          <a:ext cx="6308725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210" name="公式" r:id="rId3" imgW="76365100" imgH="5854700" progId="Equation.3">
                  <p:embed/>
                </p:oleObj>
              </mc:Choice>
              <mc:Fallback>
                <p:oleObj name="公式" r:id="rId3" imgW="76365100" imgH="58547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9088" y="5384800"/>
                        <a:ext cx="6308725" cy="482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5944" name="Object 8">
            <a:extLst>
              <a:ext uri="{FF2B5EF4-FFF2-40B4-BE49-F238E27FC236}">
                <a16:creationId xmlns:a16="http://schemas.microsoft.com/office/drawing/2014/main" id="{357C7B57-22B1-9B44-A197-1CF6137C3EB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612900" y="6070600"/>
          <a:ext cx="6330950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211" name="公式" r:id="rId5" imgW="76657200" imgH="5854700" progId="Equation.3">
                  <p:embed/>
                </p:oleObj>
              </mc:Choice>
              <mc:Fallback>
                <p:oleObj name="公式" r:id="rId5" imgW="76657200" imgH="585470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2900" y="6070600"/>
                        <a:ext cx="6330950" cy="482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7789" name="Group 93">
            <a:extLst>
              <a:ext uri="{FF2B5EF4-FFF2-40B4-BE49-F238E27FC236}">
                <a16:creationId xmlns:a16="http://schemas.microsoft.com/office/drawing/2014/main" id="{0CD81614-5C7E-6A46-B8E9-5A656A7B5FB5}"/>
              </a:ext>
            </a:extLst>
          </p:cNvPr>
          <p:cNvGraphicFramePr>
            <a:graphicFrameLocks noGrp="1"/>
          </p:cNvGraphicFramePr>
          <p:nvPr/>
        </p:nvGraphicFramePr>
        <p:xfrm>
          <a:off x="990600" y="2489200"/>
          <a:ext cx="7993063" cy="2748915"/>
        </p:xfrm>
        <a:graphic>
          <a:graphicData uri="http://schemas.openxmlformats.org/drawingml/2006/table">
            <a:tbl>
              <a:tblPr/>
              <a:tblGrid>
                <a:gridCol w="1152525">
                  <a:extLst>
                    <a:ext uri="{9D8B030D-6E8A-4147-A177-3AD203B41FA5}">
                      <a16:colId xmlns:a16="http://schemas.microsoft.com/office/drawing/2014/main" val="2833523080"/>
                    </a:ext>
                  </a:extLst>
                </a:gridCol>
                <a:gridCol w="936625">
                  <a:extLst>
                    <a:ext uri="{9D8B030D-6E8A-4147-A177-3AD203B41FA5}">
                      <a16:colId xmlns:a16="http://schemas.microsoft.com/office/drawing/2014/main" val="1245059927"/>
                    </a:ext>
                  </a:extLst>
                </a:gridCol>
                <a:gridCol w="574675">
                  <a:extLst>
                    <a:ext uri="{9D8B030D-6E8A-4147-A177-3AD203B41FA5}">
                      <a16:colId xmlns:a16="http://schemas.microsoft.com/office/drawing/2014/main" val="785011391"/>
                    </a:ext>
                  </a:extLst>
                </a:gridCol>
                <a:gridCol w="1152525">
                  <a:extLst>
                    <a:ext uri="{9D8B030D-6E8A-4147-A177-3AD203B41FA5}">
                      <a16:colId xmlns:a16="http://schemas.microsoft.com/office/drawing/2014/main" val="993383560"/>
                    </a:ext>
                  </a:extLst>
                </a:gridCol>
                <a:gridCol w="865188">
                  <a:extLst>
                    <a:ext uri="{9D8B030D-6E8A-4147-A177-3AD203B41FA5}">
                      <a16:colId xmlns:a16="http://schemas.microsoft.com/office/drawing/2014/main" val="2025756600"/>
                    </a:ext>
                  </a:extLst>
                </a:gridCol>
                <a:gridCol w="647700">
                  <a:extLst>
                    <a:ext uri="{9D8B030D-6E8A-4147-A177-3AD203B41FA5}">
                      <a16:colId xmlns:a16="http://schemas.microsoft.com/office/drawing/2014/main" val="4217437430"/>
                    </a:ext>
                  </a:extLst>
                </a:gridCol>
                <a:gridCol w="1223962">
                  <a:extLst>
                    <a:ext uri="{9D8B030D-6E8A-4147-A177-3AD203B41FA5}">
                      <a16:colId xmlns:a16="http://schemas.microsoft.com/office/drawing/2014/main" val="1865424303"/>
                    </a:ext>
                  </a:extLst>
                </a:gridCol>
                <a:gridCol w="863600">
                  <a:extLst>
                    <a:ext uri="{9D8B030D-6E8A-4147-A177-3AD203B41FA5}">
                      <a16:colId xmlns:a16="http://schemas.microsoft.com/office/drawing/2014/main" val="2522836238"/>
                    </a:ext>
                  </a:extLst>
                </a:gridCol>
                <a:gridCol w="576263">
                  <a:extLst>
                    <a:ext uri="{9D8B030D-6E8A-4147-A177-3AD203B41FA5}">
                      <a16:colId xmlns:a16="http://schemas.microsoft.com/office/drawing/2014/main" val="1769769057"/>
                    </a:ext>
                  </a:extLst>
                </a:gridCol>
              </a:tblGrid>
              <a:tr h="371475"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十进制数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ABCD</a:t>
                      </a:r>
                      <a:endParaRPr kumimoji="0" lang="zh-CN" altLang="en-US" sz="1800" b="1" i="1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F</a:t>
                      </a:r>
                      <a:endParaRPr kumimoji="0" lang="zh-CN" altLang="en-US" sz="1800" b="1" i="1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十进制数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ABCD</a:t>
                      </a:r>
                      <a:endParaRPr kumimoji="0" lang="zh-CN" altLang="en-US" sz="1800" b="1" i="1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F</a:t>
                      </a:r>
                      <a:endParaRPr kumimoji="0" lang="zh-CN" altLang="en-US" sz="1800" b="1" i="1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十进制数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ABCD</a:t>
                      </a:r>
                      <a:endParaRPr kumimoji="0" lang="zh-CN" altLang="en-US" sz="1800" b="1" i="1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F</a:t>
                      </a:r>
                      <a:endParaRPr kumimoji="0" lang="zh-CN" altLang="en-US" sz="1800" b="1" i="1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55831512"/>
                  </a:ext>
                </a:extLst>
              </a:tr>
              <a:tr h="369888"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0000</a:t>
                      </a: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5</a:t>
                      </a: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0101</a:t>
                      </a: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10</a:t>
                      </a: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1010</a:t>
                      </a: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FF505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sym typeface="Symbol" pitchFamily="2" charset="2"/>
                        </a:rPr>
                        <a:t></a:t>
                      </a:r>
                      <a:endParaRPr kumimoji="1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FF505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sym typeface="Symbol" pitchFamily="2" charset="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32491004"/>
                  </a:ext>
                </a:extLst>
              </a:tr>
              <a:tr h="371475"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0001</a:t>
                      </a: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6</a:t>
                      </a: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0110</a:t>
                      </a: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11</a:t>
                      </a: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1011</a:t>
                      </a: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FF505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sym typeface="Symbol" pitchFamily="2" charset="2"/>
                        </a:rPr>
                        <a:t></a:t>
                      </a:r>
                      <a:endParaRPr kumimoji="1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FF505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sym typeface="Symbol" pitchFamily="2" charset="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1515172"/>
                  </a:ext>
                </a:extLst>
              </a:tr>
              <a:tr h="369888"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</a:t>
                      </a: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0010</a:t>
                      </a: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7</a:t>
                      </a: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0111</a:t>
                      </a: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12</a:t>
                      </a: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1100</a:t>
                      </a: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FF505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sym typeface="Symbol" pitchFamily="2" charset="2"/>
                        </a:rPr>
                        <a:t></a:t>
                      </a:r>
                      <a:endParaRPr kumimoji="1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FF505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sym typeface="Symbol" pitchFamily="2" charset="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8218702"/>
                  </a:ext>
                </a:extLst>
              </a:tr>
              <a:tr h="371475"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</a:t>
                      </a: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0011</a:t>
                      </a: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8</a:t>
                      </a: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1000</a:t>
                      </a: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13</a:t>
                      </a: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1101</a:t>
                      </a: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FF505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sym typeface="Symbol" pitchFamily="2" charset="2"/>
                        </a:rPr>
                        <a:t></a:t>
                      </a:r>
                      <a:endParaRPr kumimoji="1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FF505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sym typeface="Symbol" pitchFamily="2" charset="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3672130"/>
                  </a:ext>
                </a:extLst>
              </a:tr>
              <a:tr h="371475"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4</a:t>
                      </a: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0100</a:t>
                      </a: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9</a:t>
                      </a: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1001</a:t>
                      </a: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14</a:t>
                      </a: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1110</a:t>
                      </a: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FF505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sym typeface="Symbol" pitchFamily="2" charset="2"/>
                        </a:rPr>
                        <a:t></a:t>
                      </a:r>
                      <a:endParaRPr kumimoji="1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FF505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sym typeface="Symbol" pitchFamily="2" charset="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7599258"/>
                  </a:ext>
                </a:extLst>
              </a:tr>
              <a:tr h="369888"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15</a:t>
                      </a: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1111</a:t>
                      </a: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FF505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sym typeface="Symbol" pitchFamily="2" charset="2"/>
                        </a:rPr>
                        <a:t></a:t>
                      </a:r>
                      <a:endParaRPr kumimoji="1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FF505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sym typeface="Symbol" pitchFamily="2" charset="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7534343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5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5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5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5941" grpId="0" autoUpdateAnimBg="0"/>
    </p:bld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2">
            <a:extLst>
              <a:ext uri="{FF2B5EF4-FFF2-40B4-BE49-F238E27FC236}">
                <a16:creationId xmlns:a16="http://schemas.microsoft.com/office/drawing/2014/main" id="{2B54A6F8-EC76-8442-8C70-C29403A5D9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50938" y="76200"/>
            <a:ext cx="7793037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8000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FF3300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rgbClr val="006666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3000" b="1">
                <a:solidFill>
                  <a:schemeClr val="tx2"/>
                </a:solidFill>
                <a:ea typeface="隶书" panose="02010509060101010101" pitchFamily="49" charset="-122"/>
              </a:rPr>
              <a:t>具有任意项和约束项的逻辑函数及其简化</a:t>
            </a:r>
          </a:p>
        </p:txBody>
      </p:sp>
      <p:sp>
        <p:nvSpPr>
          <p:cNvPr id="134147" name="Text Box 40">
            <a:extLst>
              <a:ext uri="{FF2B5EF4-FFF2-40B4-BE49-F238E27FC236}">
                <a16:creationId xmlns:a16="http://schemas.microsoft.com/office/drawing/2014/main" id="{9F4BF42A-D8C7-0E4D-9610-B8BBEF2491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1371600"/>
            <a:ext cx="7848600" cy="852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8000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FF3300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rgbClr val="006666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Aft>
                <a:spcPct val="10000"/>
              </a:spcAft>
              <a:buClrTx/>
              <a:buSzTx/>
              <a:buFontTx/>
              <a:buNone/>
            </a:pPr>
            <a:r>
              <a:rPr lang="zh-CN" altLang="en-US" sz="2000" b="1"/>
              <a:t>例</a:t>
            </a:r>
            <a:r>
              <a:rPr lang="en-US" altLang="zh-CN" sz="2000" b="1"/>
              <a:t>5  </a:t>
            </a:r>
            <a:r>
              <a:rPr lang="zh-CN" altLang="en-US" sz="2000" b="1"/>
              <a:t>设电路输入为一位</a:t>
            </a:r>
            <a:r>
              <a:rPr lang="en-US" altLang="zh-CN" sz="2000" b="1"/>
              <a:t>8421BCD</a:t>
            </a:r>
            <a:r>
              <a:rPr lang="zh-CN" altLang="en-US" sz="2000" b="1"/>
              <a:t>码，当输入代码中含有偶数个</a:t>
            </a:r>
            <a:r>
              <a:rPr lang="en-US" altLang="zh-CN" sz="2000" b="1"/>
              <a:t>1</a:t>
            </a:r>
            <a:r>
              <a:rPr lang="zh-CN" altLang="en-US" sz="2000" b="1"/>
              <a:t>时输</a:t>
            </a:r>
          </a:p>
          <a:p>
            <a:pPr eaLnBrk="1" hangingPunct="1">
              <a:spcAft>
                <a:spcPct val="10000"/>
              </a:spcAft>
              <a:buClrTx/>
              <a:buSzTx/>
              <a:buFontTx/>
              <a:buNone/>
            </a:pPr>
            <a:r>
              <a:rPr lang="zh-CN" altLang="en-US" sz="2000" b="1"/>
              <a:t>      出为</a:t>
            </a:r>
            <a:r>
              <a:rPr lang="en-US" altLang="zh-CN" sz="2000" b="1"/>
              <a:t>1</a:t>
            </a:r>
            <a:r>
              <a:rPr lang="zh-CN" altLang="en-US" sz="2000" b="1"/>
              <a:t>，否则输出为</a:t>
            </a:r>
            <a:r>
              <a:rPr lang="en-US" altLang="zh-CN" sz="2000" b="1"/>
              <a:t>0</a:t>
            </a:r>
            <a:r>
              <a:rPr lang="zh-CN" altLang="en-US" sz="2000" b="1"/>
              <a:t>，列出电路的真值表，写出标准形式并画简 。</a:t>
            </a:r>
          </a:p>
        </p:txBody>
      </p:sp>
      <p:grpSp>
        <p:nvGrpSpPr>
          <p:cNvPr id="2" name="Group 3">
            <a:extLst>
              <a:ext uri="{FF2B5EF4-FFF2-40B4-BE49-F238E27FC236}">
                <a16:creationId xmlns:a16="http://schemas.microsoft.com/office/drawing/2014/main" id="{AFB04E27-BC23-D845-81B9-361F62327814}"/>
              </a:ext>
            </a:extLst>
          </p:cNvPr>
          <p:cNvGrpSpPr>
            <a:grpSpLocks/>
          </p:cNvGrpSpPr>
          <p:nvPr/>
        </p:nvGrpSpPr>
        <p:grpSpPr bwMode="auto">
          <a:xfrm>
            <a:off x="1373188" y="3581400"/>
            <a:ext cx="3351212" cy="2667000"/>
            <a:chOff x="581" y="2160"/>
            <a:chExt cx="2111" cy="1680"/>
          </a:xfrm>
        </p:grpSpPr>
        <p:sp>
          <p:nvSpPr>
            <p:cNvPr id="134153" name="Rectangle 4">
              <a:extLst>
                <a:ext uri="{FF2B5EF4-FFF2-40B4-BE49-F238E27FC236}">
                  <a16:creationId xmlns:a16="http://schemas.microsoft.com/office/drawing/2014/main" id="{4C173C24-2C69-5340-8233-311D8365AE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8" y="2592"/>
              <a:ext cx="1584" cy="12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8000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FF3300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rgbClr val="006666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endParaRPr lang="zh-CN" altLang="en-US" sz="2400">
                <a:latin typeface="Tahoma" panose="020B0604030504040204" pitchFamily="34" charset="0"/>
              </a:endParaRPr>
            </a:p>
          </p:txBody>
        </p:sp>
        <p:sp>
          <p:nvSpPr>
            <p:cNvPr id="134154" name="Line 5">
              <a:extLst>
                <a:ext uri="{FF2B5EF4-FFF2-40B4-BE49-F238E27FC236}">
                  <a16:creationId xmlns:a16="http://schemas.microsoft.com/office/drawing/2014/main" id="{85E180B7-8BBC-1E44-A2D1-3F6BAC9484E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08" y="3168"/>
              <a:ext cx="158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4155" name="Line 6">
              <a:extLst>
                <a:ext uri="{FF2B5EF4-FFF2-40B4-BE49-F238E27FC236}">
                  <a16:creationId xmlns:a16="http://schemas.microsoft.com/office/drawing/2014/main" id="{DF9F3A95-A204-224E-8405-6502864066F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08" y="3504"/>
              <a:ext cx="158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4156" name="Line 7">
              <a:extLst>
                <a:ext uri="{FF2B5EF4-FFF2-40B4-BE49-F238E27FC236}">
                  <a16:creationId xmlns:a16="http://schemas.microsoft.com/office/drawing/2014/main" id="{37948D03-684C-214B-8701-EEA959D9549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08" y="2880"/>
              <a:ext cx="158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4157" name="Line 8">
              <a:extLst>
                <a:ext uri="{FF2B5EF4-FFF2-40B4-BE49-F238E27FC236}">
                  <a16:creationId xmlns:a16="http://schemas.microsoft.com/office/drawing/2014/main" id="{CF7438BC-A3C9-3044-AD35-B03526CBE82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24" y="2592"/>
              <a:ext cx="0" cy="12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4158" name="Line 9">
              <a:extLst>
                <a:ext uri="{FF2B5EF4-FFF2-40B4-BE49-F238E27FC236}">
                  <a16:creationId xmlns:a16="http://schemas.microsoft.com/office/drawing/2014/main" id="{59C9E244-DDC8-DE48-9B8E-F4D20FB29D4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08" y="2592"/>
              <a:ext cx="0" cy="12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4159" name="Line 10">
              <a:extLst>
                <a:ext uri="{FF2B5EF4-FFF2-40B4-BE49-F238E27FC236}">
                  <a16:creationId xmlns:a16="http://schemas.microsoft.com/office/drawing/2014/main" id="{D9922F06-8136-C046-A419-3FD8C300EAB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40" y="2592"/>
              <a:ext cx="0" cy="12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4160" name="Line 11">
              <a:extLst>
                <a:ext uri="{FF2B5EF4-FFF2-40B4-BE49-F238E27FC236}">
                  <a16:creationId xmlns:a16="http://schemas.microsoft.com/office/drawing/2014/main" id="{47B0ECEA-9B5C-4843-B0AD-41D40963F9F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24" y="2352"/>
              <a:ext cx="384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4161" name="Text Box 12">
              <a:extLst>
                <a:ext uri="{FF2B5EF4-FFF2-40B4-BE49-F238E27FC236}">
                  <a16:creationId xmlns:a16="http://schemas.microsoft.com/office/drawing/2014/main" id="{AF680E1B-0D71-B149-8464-4908AF4D189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84" y="2352"/>
              <a:ext cx="30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8000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FF3300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rgbClr val="006666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400" b="1"/>
                <a:t>00</a:t>
              </a:r>
              <a:endParaRPr lang="en-US" altLang="zh-CN" sz="3600" b="1"/>
            </a:p>
          </p:txBody>
        </p:sp>
        <p:sp>
          <p:nvSpPr>
            <p:cNvPr id="134162" name="Text Box 13">
              <a:extLst>
                <a:ext uri="{FF2B5EF4-FFF2-40B4-BE49-F238E27FC236}">
                  <a16:creationId xmlns:a16="http://schemas.microsoft.com/office/drawing/2014/main" id="{2CF92FDD-4CBE-E547-AE68-68552DE057E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68" y="2352"/>
              <a:ext cx="30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8000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FF3300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rgbClr val="006666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400" b="1"/>
                <a:t>01</a:t>
              </a:r>
              <a:endParaRPr lang="en-US" altLang="zh-CN" sz="3600" b="1"/>
            </a:p>
          </p:txBody>
        </p:sp>
        <p:sp>
          <p:nvSpPr>
            <p:cNvPr id="134163" name="Text Box 14">
              <a:extLst>
                <a:ext uri="{FF2B5EF4-FFF2-40B4-BE49-F238E27FC236}">
                  <a16:creationId xmlns:a16="http://schemas.microsoft.com/office/drawing/2014/main" id="{1BF4666E-AA3D-E642-A992-8C560E56747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52" y="2352"/>
              <a:ext cx="30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8000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FF3300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rgbClr val="006666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400" b="1"/>
                <a:t>11</a:t>
              </a:r>
              <a:endParaRPr lang="en-US" altLang="zh-CN" sz="3600" b="1"/>
            </a:p>
          </p:txBody>
        </p:sp>
        <p:sp>
          <p:nvSpPr>
            <p:cNvPr id="134164" name="Text Box 15">
              <a:extLst>
                <a:ext uri="{FF2B5EF4-FFF2-40B4-BE49-F238E27FC236}">
                  <a16:creationId xmlns:a16="http://schemas.microsoft.com/office/drawing/2014/main" id="{C4145D18-A638-6440-9E2B-FA693C0767E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36" y="2352"/>
              <a:ext cx="30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8000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FF3300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rgbClr val="006666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400" b="1"/>
                <a:t>10</a:t>
              </a:r>
              <a:endParaRPr lang="en-US" altLang="zh-CN" sz="3600" b="1"/>
            </a:p>
          </p:txBody>
        </p:sp>
        <p:sp>
          <p:nvSpPr>
            <p:cNvPr id="134165" name="Text Box 16">
              <a:extLst>
                <a:ext uri="{FF2B5EF4-FFF2-40B4-BE49-F238E27FC236}">
                  <a16:creationId xmlns:a16="http://schemas.microsoft.com/office/drawing/2014/main" id="{F769C2B2-073D-9F42-8DFD-D69E84CF78E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72" y="2592"/>
              <a:ext cx="30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8000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FF3300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rgbClr val="006666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400" b="1"/>
                <a:t>00</a:t>
              </a:r>
              <a:endParaRPr lang="en-US" altLang="zh-CN" sz="3600" b="1"/>
            </a:p>
          </p:txBody>
        </p:sp>
        <p:sp>
          <p:nvSpPr>
            <p:cNvPr id="134166" name="Text Box 17">
              <a:extLst>
                <a:ext uri="{FF2B5EF4-FFF2-40B4-BE49-F238E27FC236}">
                  <a16:creationId xmlns:a16="http://schemas.microsoft.com/office/drawing/2014/main" id="{0EC23F9A-C14D-3E43-A272-F84A1275BBC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72" y="2880"/>
              <a:ext cx="30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8000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FF3300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rgbClr val="006666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400" b="1"/>
                <a:t>01</a:t>
              </a:r>
              <a:endParaRPr lang="en-US" altLang="zh-CN" sz="3600" b="1"/>
            </a:p>
          </p:txBody>
        </p:sp>
        <p:sp>
          <p:nvSpPr>
            <p:cNvPr id="134167" name="Text Box 18">
              <a:extLst>
                <a:ext uri="{FF2B5EF4-FFF2-40B4-BE49-F238E27FC236}">
                  <a16:creationId xmlns:a16="http://schemas.microsoft.com/office/drawing/2014/main" id="{8BE68AB7-ED21-D24F-90FC-9866EC36CF2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52" y="3216"/>
              <a:ext cx="30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8000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FF3300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rgbClr val="006666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400" b="1"/>
                <a:t>11</a:t>
              </a:r>
              <a:endParaRPr lang="en-US" altLang="zh-CN" sz="3600" b="1"/>
            </a:p>
          </p:txBody>
        </p:sp>
        <p:sp>
          <p:nvSpPr>
            <p:cNvPr id="134168" name="Text Box 19">
              <a:extLst>
                <a:ext uri="{FF2B5EF4-FFF2-40B4-BE49-F238E27FC236}">
                  <a16:creationId xmlns:a16="http://schemas.microsoft.com/office/drawing/2014/main" id="{2F53F8F0-0363-7440-B957-D3338ECC4B4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52" y="3504"/>
              <a:ext cx="30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8000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FF3300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rgbClr val="006666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400" b="1"/>
                <a:t>10</a:t>
              </a:r>
              <a:endParaRPr lang="en-US" altLang="zh-CN" sz="3600" b="1"/>
            </a:p>
          </p:txBody>
        </p:sp>
        <p:sp>
          <p:nvSpPr>
            <p:cNvPr id="134169" name="Text Box 20">
              <a:extLst>
                <a:ext uri="{FF2B5EF4-FFF2-40B4-BE49-F238E27FC236}">
                  <a16:creationId xmlns:a16="http://schemas.microsoft.com/office/drawing/2014/main" id="{B8FF4A80-F7C5-9E4D-8E73-0041FEE96B3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20" y="2592"/>
              <a:ext cx="26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8000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FF3300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rgbClr val="006666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400" b="1"/>
                <a:t> 1</a:t>
              </a:r>
              <a:endParaRPr lang="en-US" altLang="zh-CN" sz="3600" b="1"/>
            </a:p>
          </p:txBody>
        </p:sp>
        <p:sp>
          <p:nvSpPr>
            <p:cNvPr id="134170" name="Text Box 21">
              <a:extLst>
                <a:ext uri="{FF2B5EF4-FFF2-40B4-BE49-F238E27FC236}">
                  <a16:creationId xmlns:a16="http://schemas.microsoft.com/office/drawing/2014/main" id="{67300516-88EE-FB49-AED5-4AC3A26E387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28" y="2592"/>
              <a:ext cx="21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8000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FF3300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rgbClr val="006666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400" b="1">
                  <a:solidFill>
                    <a:srgbClr val="B2B2B2"/>
                  </a:solidFill>
                </a:rPr>
                <a:t>0</a:t>
              </a:r>
              <a:endParaRPr lang="en-US" altLang="zh-CN" sz="3600" b="1">
                <a:solidFill>
                  <a:srgbClr val="B2B2B2"/>
                </a:solidFill>
              </a:endParaRPr>
            </a:p>
          </p:txBody>
        </p:sp>
        <p:sp>
          <p:nvSpPr>
            <p:cNvPr id="134171" name="Text Box 22">
              <a:extLst>
                <a:ext uri="{FF2B5EF4-FFF2-40B4-BE49-F238E27FC236}">
                  <a16:creationId xmlns:a16="http://schemas.microsoft.com/office/drawing/2014/main" id="{E3F2445A-1DBF-5F4A-AF04-31D82368F77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72" y="2592"/>
              <a:ext cx="26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8000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FF3300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rgbClr val="006666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400" b="1"/>
                <a:t> </a:t>
              </a:r>
              <a:r>
                <a:rPr lang="en-US" altLang="zh-CN" sz="2400" b="1">
                  <a:solidFill>
                    <a:srgbClr val="B2B2B2"/>
                  </a:solidFill>
                </a:rPr>
                <a:t>0</a:t>
              </a:r>
            </a:p>
          </p:txBody>
        </p:sp>
        <p:sp>
          <p:nvSpPr>
            <p:cNvPr id="134172" name="Text Box 23">
              <a:extLst>
                <a:ext uri="{FF2B5EF4-FFF2-40B4-BE49-F238E27FC236}">
                  <a16:creationId xmlns:a16="http://schemas.microsoft.com/office/drawing/2014/main" id="{018AC428-BA25-8B44-B16F-C8CB265C753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79" y="2592"/>
              <a:ext cx="269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8000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FF3300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rgbClr val="006666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400" b="1"/>
                <a:t> </a:t>
              </a:r>
              <a:r>
                <a:rPr lang="en-US" altLang="zh-CN" sz="2400" b="1">
                  <a:sym typeface="Symbol" pitchFamily="2" charset="2"/>
                </a:rPr>
                <a:t></a:t>
              </a:r>
            </a:p>
          </p:txBody>
        </p:sp>
        <p:sp>
          <p:nvSpPr>
            <p:cNvPr id="134173" name="Text Box 24">
              <a:extLst>
                <a:ext uri="{FF2B5EF4-FFF2-40B4-BE49-F238E27FC236}">
                  <a16:creationId xmlns:a16="http://schemas.microsoft.com/office/drawing/2014/main" id="{994C9B90-189E-8D44-A539-16829ABEAC1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20" y="2880"/>
              <a:ext cx="26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8000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FF3300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rgbClr val="006666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400" b="1"/>
                <a:t> </a:t>
              </a:r>
              <a:r>
                <a:rPr lang="en-US" altLang="zh-CN" sz="2400" b="1">
                  <a:solidFill>
                    <a:srgbClr val="B2B2B2"/>
                  </a:solidFill>
                </a:rPr>
                <a:t>0</a:t>
              </a:r>
            </a:p>
          </p:txBody>
        </p:sp>
        <p:sp>
          <p:nvSpPr>
            <p:cNvPr id="134174" name="Text Box 25">
              <a:extLst>
                <a:ext uri="{FF2B5EF4-FFF2-40B4-BE49-F238E27FC236}">
                  <a16:creationId xmlns:a16="http://schemas.microsoft.com/office/drawing/2014/main" id="{59946329-E1E8-7848-A8BA-CE4F8ADD629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84" y="2880"/>
              <a:ext cx="26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8000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FF3300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rgbClr val="006666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400" b="1"/>
                <a:t> 1</a:t>
              </a:r>
            </a:p>
          </p:txBody>
        </p:sp>
        <p:sp>
          <p:nvSpPr>
            <p:cNvPr id="134175" name="Text Box 26">
              <a:extLst>
                <a:ext uri="{FF2B5EF4-FFF2-40B4-BE49-F238E27FC236}">
                  <a16:creationId xmlns:a16="http://schemas.microsoft.com/office/drawing/2014/main" id="{6C2DA169-6215-2C40-8E25-B374196BBD8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72" y="2880"/>
              <a:ext cx="26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8000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FF3300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rgbClr val="006666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400" b="1"/>
                <a:t> 1</a:t>
              </a:r>
            </a:p>
          </p:txBody>
        </p:sp>
        <p:sp>
          <p:nvSpPr>
            <p:cNvPr id="134176" name="Text Box 27">
              <a:extLst>
                <a:ext uri="{FF2B5EF4-FFF2-40B4-BE49-F238E27FC236}">
                  <a16:creationId xmlns:a16="http://schemas.microsoft.com/office/drawing/2014/main" id="{F33AC6CF-B1A3-3447-B8AF-480BF210616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79" y="2880"/>
              <a:ext cx="269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8000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FF3300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rgbClr val="006666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400" b="1"/>
                <a:t> </a:t>
              </a:r>
              <a:r>
                <a:rPr lang="en-US" altLang="zh-CN" sz="2400" b="1">
                  <a:sym typeface="Symbol" pitchFamily="2" charset="2"/>
                </a:rPr>
                <a:t></a:t>
              </a:r>
            </a:p>
          </p:txBody>
        </p:sp>
        <p:sp>
          <p:nvSpPr>
            <p:cNvPr id="134177" name="Text Box 28">
              <a:extLst>
                <a:ext uri="{FF2B5EF4-FFF2-40B4-BE49-F238E27FC236}">
                  <a16:creationId xmlns:a16="http://schemas.microsoft.com/office/drawing/2014/main" id="{B3753180-8A6A-F249-9B3C-CCA16787683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20" y="3168"/>
              <a:ext cx="26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8000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FF3300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rgbClr val="006666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400" b="1"/>
                <a:t> 1</a:t>
              </a:r>
            </a:p>
          </p:txBody>
        </p:sp>
        <p:sp>
          <p:nvSpPr>
            <p:cNvPr id="134178" name="Text Box 29">
              <a:extLst>
                <a:ext uri="{FF2B5EF4-FFF2-40B4-BE49-F238E27FC236}">
                  <a16:creationId xmlns:a16="http://schemas.microsoft.com/office/drawing/2014/main" id="{7862221D-B883-AB4A-BF99-74F6C0715BB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84" y="3168"/>
              <a:ext cx="26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8000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FF3300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rgbClr val="006666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400" b="1"/>
                <a:t> </a:t>
              </a:r>
              <a:r>
                <a:rPr lang="en-US" altLang="zh-CN" sz="2400" b="1">
                  <a:solidFill>
                    <a:srgbClr val="B2B2B2"/>
                  </a:solidFill>
                </a:rPr>
                <a:t>0</a:t>
              </a:r>
              <a:endParaRPr lang="en-US" altLang="zh-CN" sz="3600" b="1">
                <a:solidFill>
                  <a:srgbClr val="B2B2B2"/>
                </a:solidFill>
              </a:endParaRPr>
            </a:p>
          </p:txBody>
        </p:sp>
        <p:sp>
          <p:nvSpPr>
            <p:cNvPr id="134179" name="Text Box 30">
              <a:extLst>
                <a:ext uri="{FF2B5EF4-FFF2-40B4-BE49-F238E27FC236}">
                  <a16:creationId xmlns:a16="http://schemas.microsoft.com/office/drawing/2014/main" id="{89D846E1-83F9-C940-8A80-F0EE89C6821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67" y="3168"/>
              <a:ext cx="269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8000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FF3300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rgbClr val="006666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400" b="1"/>
                <a:t> </a:t>
              </a:r>
              <a:r>
                <a:rPr lang="en-US" altLang="zh-CN" sz="2400" b="1">
                  <a:sym typeface="Symbol" pitchFamily="2" charset="2"/>
                </a:rPr>
                <a:t></a:t>
              </a:r>
            </a:p>
          </p:txBody>
        </p:sp>
        <p:sp>
          <p:nvSpPr>
            <p:cNvPr id="134180" name="Text Box 31">
              <a:extLst>
                <a:ext uri="{FF2B5EF4-FFF2-40B4-BE49-F238E27FC236}">
                  <a16:creationId xmlns:a16="http://schemas.microsoft.com/office/drawing/2014/main" id="{F30DAD7B-24A9-7C41-BF7D-46CE2F7B382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79" y="3168"/>
              <a:ext cx="269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8000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FF3300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rgbClr val="006666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400" b="1"/>
                <a:t> </a:t>
              </a:r>
              <a:r>
                <a:rPr lang="en-US" altLang="zh-CN" sz="2400" b="1">
                  <a:sym typeface="Symbol" pitchFamily="2" charset="2"/>
                </a:rPr>
                <a:t></a:t>
              </a:r>
            </a:p>
          </p:txBody>
        </p:sp>
        <p:sp>
          <p:nvSpPr>
            <p:cNvPr id="134181" name="Text Box 32">
              <a:extLst>
                <a:ext uri="{FF2B5EF4-FFF2-40B4-BE49-F238E27FC236}">
                  <a16:creationId xmlns:a16="http://schemas.microsoft.com/office/drawing/2014/main" id="{F3497BE8-9736-A84C-B500-A70A5599088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28" y="3504"/>
              <a:ext cx="26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8000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FF3300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rgbClr val="006666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400" b="1"/>
                <a:t> </a:t>
              </a:r>
              <a:r>
                <a:rPr lang="en-US" altLang="zh-CN" sz="2400" b="1">
                  <a:solidFill>
                    <a:srgbClr val="B2B2B2"/>
                  </a:solidFill>
                </a:rPr>
                <a:t>0</a:t>
              </a:r>
              <a:endParaRPr lang="en-US" altLang="zh-CN" sz="3600" b="1">
                <a:solidFill>
                  <a:srgbClr val="B2B2B2"/>
                </a:solidFill>
              </a:endParaRPr>
            </a:p>
          </p:txBody>
        </p:sp>
        <p:sp>
          <p:nvSpPr>
            <p:cNvPr id="134182" name="Text Box 33">
              <a:extLst>
                <a:ext uri="{FF2B5EF4-FFF2-40B4-BE49-F238E27FC236}">
                  <a16:creationId xmlns:a16="http://schemas.microsoft.com/office/drawing/2014/main" id="{7565EB11-249D-1C48-9D7A-3AD07DD99F9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00" y="3504"/>
              <a:ext cx="26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8000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FF3300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rgbClr val="006666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400" b="1"/>
                <a:t> 1</a:t>
              </a:r>
            </a:p>
          </p:txBody>
        </p:sp>
        <p:sp>
          <p:nvSpPr>
            <p:cNvPr id="134183" name="Text Box 34">
              <a:extLst>
                <a:ext uri="{FF2B5EF4-FFF2-40B4-BE49-F238E27FC236}">
                  <a16:creationId xmlns:a16="http://schemas.microsoft.com/office/drawing/2014/main" id="{6BC2A98A-BB6E-1143-9D00-7F92282B7B1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67" y="3504"/>
              <a:ext cx="269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8000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FF3300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rgbClr val="006666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400" b="1"/>
                <a:t> </a:t>
              </a:r>
              <a:r>
                <a:rPr lang="en-US" altLang="zh-CN" sz="2400" b="1">
                  <a:sym typeface="Symbol" pitchFamily="2" charset="2"/>
                </a:rPr>
                <a:t></a:t>
              </a:r>
            </a:p>
          </p:txBody>
        </p:sp>
        <p:sp>
          <p:nvSpPr>
            <p:cNvPr id="134184" name="Text Box 35">
              <a:extLst>
                <a:ext uri="{FF2B5EF4-FFF2-40B4-BE49-F238E27FC236}">
                  <a16:creationId xmlns:a16="http://schemas.microsoft.com/office/drawing/2014/main" id="{C1B59B04-02AB-5F4A-979C-0AD1C0E7BB4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79" y="3504"/>
              <a:ext cx="269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8000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FF3300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rgbClr val="006666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400" b="1"/>
                <a:t> </a:t>
              </a:r>
              <a:r>
                <a:rPr lang="en-US" altLang="zh-CN" sz="2400" b="1">
                  <a:sym typeface="Symbol" pitchFamily="2" charset="2"/>
                </a:rPr>
                <a:t></a:t>
              </a:r>
            </a:p>
          </p:txBody>
        </p:sp>
        <p:sp>
          <p:nvSpPr>
            <p:cNvPr id="134185" name="Text Box 36">
              <a:extLst>
                <a:ext uri="{FF2B5EF4-FFF2-40B4-BE49-F238E27FC236}">
                  <a16:creationId xmlns:a16="http://schemas.microsoft.com/office/drawing/2014/main" id="{07D85E26-6D90-A144-89F5-CF3734BC16E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81" y="2400"/>
              <a:ext cx="383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8000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FF3300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rgbClr val="006666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400" b="1" i="1"/>
                <a:t>CD</a:t>
              </a:r>
            </a:p>
          </p:txBody>
        </p:sp>
        <p:sp>
          <p:nvSpPr>
            <p:cNvPr id="134186" name="Text Box 37">
              <a:extLst>
                <a:ext uri="{FF2B5EF4-FFF2-40B4-BE49-F238E27FC236}">
                  <a16:creationId xmlns:a16="http://schemas.microsoft.com/office/drawing/2014/main" id="{5ABCA0E3-1A27-C34C-8CA3-E4EA6A80604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34" y="2160"/>
              <a:ext cx="37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8000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FF3300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rgbClr val="006666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400" b="1" i="1"/>
                <a:t>AB</a:t>
              </a:r>
            </a:p>
          </p:txBody>
        </p:sp>
      </p:grpSp>
      <p:graphicFrame>
        <p:nvGraphicFramePr>
          <p:cNvPr id="564262" name="Object 38">
            <a:extLst>
              <a:ext uri="{FF2B5EF4-FFF2-40B4-BE49-F238E27FC236}">
                <a16:creationId xmlns:a16="http://schemas.microsoft.com/office/drawing/2014/main" id="{FC71298A-AD9B-764F-B5FA-97CC03254AF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876800" y="4114800"/>
          <a:ext cx="2794000" cy="868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940" name="公式" r:id="rId3" imgW="33934400" imgH="10528300" progId="Equation.3">
                  <p:embed/>
                </p:oleObj>
              </mc:Choice>
              <mc:Fallback>
                <p:oleObj name="公式" r:id="rId3" imgW="33934400" imgH="10528300" progId="Equation.3">
                  <p:embed/>
                  <p:pic>
                    <p:nvPicPr>
                      <p:cNvPr id="0" name="Object 3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76800" y="4114800"/>
                        <a:ext cx="2794000" cy="868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4263" name="Object 39">
            <a:extLst>
              <a:ext uri="{FF2B5EF4-FFF2-40B4-BE49-F238E27FC236}">
                <a16:creationId xmlns:a16="http://schemas.microsoft.com/office/drawing/2014/main" id="{D2654A3B-57AB-2041-9475-B7E3672CF30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970463" y="5334000"/>
          <a:ext cx="4141787" cy="965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941" name="公式" r:id="rId5" imgW="50317400" imgH="11696700" progId="Equation.3">
                  <p:embed/>
                </p:oleObj>
              </mc:Choice>
              <mc:Fallback>
                <p:oleObj name="公式" r:id="rId5" imgW="50317400" imgH="11696700" progId="Equation.3">
                  <p:embed/>
                  <p:pic>
                    <p:nvPicPr>
                      <p:cNvPr id="0" name="Object 3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70463" y="5334000"/>
                        <a:ext cx="4141787" cy="965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5943" name="Object 7">
            <a:extLst>
              <a:ext uri="{FF2B5EF4-FFF2-40B4-BE49-F238E27FC236}">
                <a16:creationId xmlns:a16="http://schemas.microsoft.com/office/drawing/2014/main" id="{AD37F8A4-3C79-E545-A903-DA481506674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752600" y="2286000"/>
          <a:ext cx="6308725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942" name="公式" r:id="rId7" imgW="76365100" imgH="5854700" progId="Equation.3">
                  <p:embed/>
                </p:oleObj>
              </mc:Choice>
              <mc:Fallback>
                <p:oleObj name="公式" r:id="rId7" imgW="76365100" imgH="58547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2600" y="2286000"/>
                        <a:ext cx="6308725" cy="482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5944" name="Object 8">
            <a:extLst>
              <a:ext uri="{FF2B5EF4-FFF2-40B4-BE49-F238E27FC236}">
                <a16:creationId xmlns:a16="http://schemas.microsoft.com/office/drawing/2014/main" id="{491F82BD-AE6D-9748-AA69-D29D6F419B2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776413" y="2971800"/>
          <a:ext cx="6330950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943" name="公式" r:id="rId9" imgW="76657200" imgH="5854700" progId="Equation.3">
                  <p:embed/>
                </p:oleObj>
              </mc:Choice>
              <mc:Fallback>
                <p:oleObj name="公式" r:id="rId9" imgW="76657200" imgH="585470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76413" y="2971800"/>
                        <a:ext cx="6330950" cy="482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5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5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4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4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2">
            <a:extLst>
              <a:ext uri="{FF2B5EF4-FFF2-40B4-BE49-F238E27FC236}">
                <a16:creationId xmlns:a16="http://schemas.microsoft.com/office/drawing/2014/main" id="{2A2BA1FA-F503-084A-8C68-4275F91A3B47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b="1"/>
              <a:t>第三周实验要求</a:t>
            </a:r>
            <a:endParaRPr lang="zh-CN" altLang="en-US" sz="1600">
              <a:latin typeface="幼圆" pitchFamily="49" charset="-122"/>
              <a:ea typeface="幼圆" pitchFamily="49" charset="-122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5645D12C-723A-D542-B1DA-914103B332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82688" y="1371600"/>
            <a:ext cx="7518400" cy="4217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/>
          </a:extLst>
        </p:spPr>
        <p:txBody>
          <a:bodyPr/>
          <a:lstStyle>
            <a:lvl1pPr marL="342900" indent="-342900"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6600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lnSpc>
                <a:spcPct val="120000"/>
              </a:lnSpc>
              <a:spcAft>
                <a:spcPct val="20000"/>
              </a:spcAft>
              <a:buClr>
                <a:srgbClr val="996600"/>
              </a:buClr>
              <a:buSzPct val="50000"/>
              <a:buFont typeface="Wingdings" pitchFamily="2" charset="2"/>
              <a:buChar char="n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5000"/>
              </a:lnSpc>
              <a:spcAft>
                <a:spcPts val="1000"/>
              </a:spcAft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继续熟悉开发环境和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Verilog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技术</a:t>
            </a:r>
          </a:p>
          <a:p>
            <a:pPr lvl="1">
              <a:lnSpc>
                <a:spcPct val="125000"/>
              </a:lnSpc>
              <a:spcAft>
                <a:spcPts val="1000"/>
              </a:spcAft>
              <a:buClr>
                <a:srgbClr val="008000"/>
              </a:buClr>
            </a:pPr>
            <a:r>
              <a:rPr lang="zh-CN" altLang="en-US" sz="2400" b="1" dirty="0">
                <a:ea typeface="幼圆" pitchFamily="49" charset="-122"/>
              </a:rPr>
              <a:t>按键消抖例程</a:t>
            </a:r>
            <a:endParaRPr lang="en-US" altLang="zh-CN" sz="2400" b="1" dirty="0">
              <a:ea typeface="幼圆" pitchFamily="49" charset="-122"/>
            </a:endParaRPr>
          </a:p>
          <a:p>
            <a:pPr lvl="2">
              <a:lnSpc>
                <a:spcPct val="125000"/>
              </a:lnSpc>
              <a:spcAft>
                <a:spcPts val="1000"/>
              </a:spcAft>
              <a:buClr>
                <a:srgbClr val="FF3300"/>
              </a:buClr>
              <a:buFont typeface="Wingdings" pitchFamily="2" charset="2"/>
              <a:buNone/>
            </a:pPr>
            <a:r>
              <a:rPr lang="zh-CN" altLang="en-US" sz="2000" b="1" dirty="0">
                <a:ea typeface="幼圆" pitchFamily="49" charset="-122"/>
              </a:rPr>
              <a:t>参见 </a:t>
            </a:r>
            <a:r>
              <a:rPr lang="en-US" altLang="zh-CN" sz="2000" b="1" dirty="0">
                <a:ea typeface="幼圆" pitchFamily="49" charset="-122"/>
                <a:hlinkClick r:id="rId3"/>
              </a:rPr>
              <a:t>http://www.stepfpga.com/doc/altera_7deb</a:t>
            </a:r>
            <a:endParaRPr lang="en-US" altLang="zh-CN" sz="2000" b="1" dirty="0">
              <a:ea typeface="幼圆" pitchFamily="49" charset="-122"/>
            </a:endParaRPr>
          </a:p>
          <a:p>
            <a:pPr lvl="1">
              <a:lnSpc>
                <a:spcPct val="125000"/>
              </a:lnSpc>
              <a:spcAft>
                <a:spcPts val="1000"/>
              </a:spcAft>
              <a:buClr>
                <a:srgbClr val="008000"/>
              </a:buClr>
            </a:pPr>
            <a:r>
              <a:rPr lang="zh-CN" altLang="en-US" sz="2400" b="1" dirty="0">
                <a:ea typeface="幼圆" pitchFamily="49" charset="-122"/>
              </a:rPr>
              <a:t>流水灯例程</a:t>
            </a:r>
            <a:endParaRPr lang="en-US" altLang="zh-CN" sz="2400" b="1" dirty="0">
              <a:ea typeface="幼圆" pitchFamily="49" charset="-122"/>
            </a:endParaRPr>
          </a:p>
          <a:p>
            <a:pPr lvl="2">
              <a:lnSpc>
                <a:spcPct val="125000"/>
              </a:lnSpc>
              <a:spcAft>
                <a:spcPts val="1000"/>
              </a:spcAft>
              <a:buClr>
                <a:srgbClr val="FF3300"/>
              </a:buClr>
              <a:buFont typeface="Wingdings" pitchFamily="2" charset="2"/>
              <a:buNone/>
            </a:pPr>
            <a:r>
              <a:rPr lang="zh-CN" altLang="en-US" sz="2000" b="1" dirty="0">
                <a:ea typeface="幼圆" pitchFamily="49" charset="-122"/>
              </a:rPr>
              <a:t>参见 </a:t>
            </a:r>
            <a:r>
              <a:rPr lang="en-US" altLang="zh-CN" sz="2000" b="1" dirty="0">
                <a:ea typeface="幼圆" pitchFamily="49" charset="-122"/>
                <a:hlinkClick r:id="rId4"/>
              </a:rPr>
              <a:t>http://www.stepfpga.com/doc/altera_6led</a:t>
            </a:r>
            <a:endParaRPr lang="en-US" altLang="zh-CN" sz="2000" b="1" dirty="0">
              <a:ea typeface="幼圆" pitchFamily="49" charset="-122"/>
            </a:endParaRPr>
          </a:p>
          <a:p>
            <a:pPr lvl="1">
              <a:lnSpc>
                <a:spcPct val="125000"/>
              </a:lnSpc>
              <a:spcAft>
                <a:spcPts val="1000"/>
              </a:spcAft>
              <a:buClr>
                <a:srgbClr val="008000"/>
              </a:buClr>
            </a:pPr>
            <a:r>
              <a:rPr lang="zh-CN" altLang="en-US" sz="2400" b="1" dirty="0">
                <a:ea typeface="幼圆" pitchFamily="49" charset="-122"/>
              </a:rPr>
              <a:t>呼吸灯例程</a:t>
            </a:r>
            <a:endParaRPr lang="en-US" altLang="zh-CN" sz="2400" b="1" dirty="0">
              <a:ea typeface="幼圆" pitchFamily="49" charset="-122"/>
            </a:endParaRPr>
          </a:p>
          <a:p>
            <a:pPr lvl="2">
              <a:lnSpc>
                <a:spcPct val="125000"/>
              </a:lnSpc>
              <a:spcAft>
                <a:spcPts val="1000"/>
              </a:spcAft>
              <a:buClr>
                <a:srgbClr val="FF3300"/>
              </a:buClr>
              <a:buFont typeface="Wingdings" pitchFamily="2" charset="2"/>
              <a:buNone/>
            </a:pPr>
            <a:r>
              <a:rPr lang="zh-CN" altLang="en-US" sz="2000" b="1" dirty="0">
                <a:ea typeface="幼圆" pitchFamily="49" charset="-122"/>
              </a:rPr>
              <a:t>参见 </a:t>
            </a:r>
            <a:r>
              <a:rPr lang="en-US" altLang="zh-CN" sz="2000" b="1" dirty="0">
                <a:ea typeface="幼圆" pitchFamily="49" charset="-122"/>
                <a:hlinkClick r:id="rId5"/>
              </a:rPr>
              <a:t>http://www.stepfpga.com/doc/altera_9breath</a:t>
            </a:r>
          </a:p>
          <a:p>
            <a:pPr lvl="2">
              <a:lnSpc>
                <a:spcPct val="125000"/>
              </a:lnSpc>
              <a:spcAft>
                <a:spcPts val="400"/>
              </a:spcAft>
              <a:buClr>
                <a:srgbClr val="FF3300"/>
              </a:buClr>
              <a:buFont typeface="Wingdings" pitchFamily="2" charset="2"/>
              <a:buNone/>
            </a:pPr>
            <a:endParaRPr lang="en-US" altLang="zh-CN" sz="2000" b="1" dirty="0">
              <a:ea typeface="幼圆" pitchFamily="49" charset="-122"/>
              <a:hlinkClick r:id="rId5"/>
            </a:endParaRPr>
          </a:p>
        </p:txBody>
      </p:sp>
    </p:spTree>
    <p:extLst>
      <p:ext uri="{BB962C8B-B14F-4D97-AF65-F5344CB8AC3E}">
        <p14:creationId xmlns:p14="http://schemas.microsoft.com/office/powerpoint/2010/main" val="3213460087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6194" name="Object 15">
            <a:extLst>
              <a:ext uri="{FF2B5EF4-FFF2-40B4-BE49-F238E27FC236}">
                <a16:creationId xmlns:a16="http://schemas.microsoft.com/office/drawing/2014/main" id="{D6972AF8-9D0F-FD4A-A758-A90E51C2BF2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716213" y="2971800"/>
          <a:ext cx="2846387" cy="289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964" name="Visio" r:id="rId4" imgW="13665200" imgH="13195300" progId="Visio.Drawing.11">
                  <p:embed/>
                </p:oleObj>
              </mc:Choice>
              <mc:Fallback>
                <p:oleObj name="Visio" r:id="rId4" imgW="13665200" imgH="13195300" progId="Visio.Drawing.11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16213" y="2971800"/>
                        <a:ext cx="2846387" cy="289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6195" name="Rectangle 49">
            <a:extLst>
              <a:ext uri="{FF2B5EF4-FFF2-40B4-BE49-F238E27FC236}">
                <a16:creationId xmlns:a16="http://schemas.microsoft.com/office/drawing/2014/main" id="{D774EA15-C9EE-4642-A5AC-9F4203721D74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noFill/>
        </p:spPr>
        <p:txBody>
          <a:bodyPr/>
          <a:lstStyle/>
          <a:p>
            <a:pPr eaLnBrk="1" hangingPunct="1"/>
            <a:r>
              <a:rPr lang="zh-CN" altLang="en-US" sz="3000" b="1"/>
              <a:t>具有任意项和约束项的逻辑函数及其简化</a:t>
            </a:r>
          </a:p>
        </p:txBody>
      </p:sp>
      <p:grpSp>
        <p:nvGrpSpPr>
          <p:cNvPr id="136196" name="Group 49">
            <a:extLst>
              <a:ext uri="{FF2B5EF4-FFF2-40B4-BE49-F238E27FC236}">
                <a16:creationId xmlns:a16="http://schemas.microsoft.com/office/drawing/2014/main" id="{2E7160EF-1A4A-F44E-8606-96D49FB58447}"/>
              </a:ext>
            </a:extLst>
          </p:cNvPr>
          <p:cNvGrpSpPr>
            <a:grpSpLocks/>
          </p:cNvGrpSpPr>
          <p:nvPr/>
        </p:nvGrpSpPr>
        <p:grpSpPr bwMode="auto">
          <a:xfrm>
            <a:off x="1219200" y="1295400"/>
            <a:ext cx="7772400" cy="1447800"/>
            <a:chOff x="816" y="864"/>
            <a:chExt cx="4896" cy="912"/>
          </a:xfrm>
        </p:grpSpPr>
        <p:sp>
          <p:nvSpPr>
            <p:cNvPr id="136198" name="Text Box 89">
              <a:extLst>
                <a:ext uri="{FF2B5EF4-FFF2-40B4-BE49-F238E27FC236}">
                  <a16:creationId xmlns:a16="http://schemas.microsoft.com/office/drawing/2014/main" id="{17475285-3C67-8F48-9F49-C93BBE1E957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16" y="864"/>
              <a:ext cx="1680" cy="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8000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FF3300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rgbClr val="006666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Aft>
                  <a:spcPct val="10000"/>
                </a:spcAft>
                <a:buClrTx/>
                <a:buSzTx/>
                <a:buFontTx/>
                <a:buNone/>
              </a:pPr>
              <a:r>
                <a:rPr lang="zh-CN" altLang="en-US" sz="2100" b="1"/>
                <a:t>例6  已知逻辑函数</a:t>
              </a:r>
            </a:p>
          </p:txBody>
        </p:sp>
        <p:sp>
          <p:nvSpPr>
            <p:cNvPr id="136199" name="Text Box 90">
              <a:extLst>
                <a:ext uri="{FF2B5EF4-FFF2-40B4-BE49-F238E27FC236}">
                  <a16:creationId xmlns:a16="http://schemas.microsoft.com/office/drawing/2014/main" id="{B3411F9F-99D7-3C46-A1CB-520CAEDD6AC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12" y="864"/>
              <a:ext cx="1200" cy="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8000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FF3300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rgbClr val="006666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Aft>
                  <a:spcPct val="10000"/>
                </a:spcAft>
                <a:buClrTx/>
                <a:buSzTx/>
                <a:buFontTx/>
                <a:buNone/>
              </a:pPr>
              <a:r>
                <a:rPr lang="zh-CN" altLang="en-US" sz="2100" b="1"/>
                <a:t>，输入</a:t>
              </a:r>
              <a:r>
                <a:rPr lang="en-US" altLang="zh-CN" sz="2100" b="1" i="1"/>
                <a:t>ABCD</a:t>
              </a:r>
              <a:endParaRPr lang="en-US" altLang="zh-CN" sz="2100" b="1"/>
            </a:p>
          </p:txBody>
        </p:sp>
        <p:graphicFrame>
          <p:nvGraphicFramePr>
            <p:cNvPr id="136200" name="Object 91">
              <a:extLst>
                <a:ext uri="{FF2B5EF4-FFF2-40B4-BE49-F238E27FC236}">
                  <a16:creationId xmlns:a16="http://schemas.microsoft.com/office/drawing/2014/main" id="{D225E7D8-8C6C-A64C-8EC1-66BBC978C3B3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256" y="912"/>
            <a:ext cx="2304" cy="2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0965" name="公式" r:id="rId6" imgW="49441100" imgH="5854700" progId="Equation.3">
                    <p:embed/>
                  </p:oleObj>
                </mc:Choice>
                <mc:Fallback>
                  <p:oleObj name="公式" r:id="rId6" imgW="49441100" imgH="5854700" progId="Equation.3">
                    <p:embed/>
                    <p:pic>
                      <p:nvPicPr>
                        <p:cNvPr id="0" name="Object 9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56" y="912"/>
                          <a:ext cx="2304" cy="27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36201" name="Text Box 90">
              <a:extLst>
                <a:ext uri="{FF2B5EF4-FFF2-40B4-BE49-F238E27FC236}">
                  <a16:creationId xmlns:a16="http://schemas.microsoft.com/office/drawing/2014/main" id="{94CA2B12-5FF7-1340-AC9B-43AE23D6952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52" y="1188"/>
              <a:ext cx="1920" cy="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8000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FF3300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rgbClr val="006666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Aft>
                  <a:spcPct val="10000"/>
                </a:spcAft>
                <a:buClrTx/>
                <a:buSzTx/>
                <a:buFontTx/>
                <a:buNone/>
              </a:pPr>
              <a:r>
                <a:rPr lang="zh-CN" altLang="en-US" sz="2100" b="1"/>
                <a:t>为8421</a:t>
              </a:r>
              <a:r>
                <a:rPr lang="en-US" altLang="zh-CN" sz="2100" b="1" baseline="-30000"/>
                <a:t>BCD</a:t>
              </a:r>
              <a:r>
                <a:rPr lang="zh-CN" altLang="en-US" sz="2100" b="1"/>
                <a:t>码，约束条件 </a:t>
              </a:r>
              <a:endParaRPr lang="en-US" altLang="zh-CN" sz="2100" b="1"/>
            </a:p>
          </p:txBody>
        </p:sp>
        <p:graphicFrame>
          <p:nvGraphicFramePr>
            <p:cNvPr id="136202" name="Object 4">
              <a:extLst>
                <a:ext uri="{FF2B5EF4-FFF2-40B4-BE49-F238E27FC236}">
                  <a16:creationId xmlns:a16="http://schemas.microsoft.com/office/drawing/2014/main" id="{4CF3F784-4336-4E4D-AD9A-3E45329C935C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976" y="1200"/>
            <a:ext cx="576" cy="2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0966" r:id="rId8" imgW="11696700" imgH="4978400" progId="Equation.DSMT4">
                    <p:embed/>
                  </p:oleObj>
                </mc:Choice>
                <mc:Fallback>
                  <p:oleObj r:id="rId8" imgW="11696700" imgH="4978400" progId="Equation.DSMT4">
                    <p:embed/>
                    <p:pic>
                      <p:nvPicPr>
                        <p:cNvPr id="0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76" y="1200"/>
                          <a:ext cx="576" cy="24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36203" name="Text Box 90">
              <a:extLst>
                <a:ext uri="{FF2B5EF4-FFF2-40B4-BE49-F238E27FC236}">
                  <a16:creationId xmlns:a16="http://schemas.microsoft.com/office/drawing/2014/main" id="{1D6FF0DE-DC58-A04C-A45E-5755A7513C1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52" y="1200"/>
              <a:ext cx="2160" cy="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8000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FF3300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rgbClr val="006666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Aft>
                  <a:spcPct val="10000"/>
                </a:spcAft>
                <a:buClrTx/>
                <a:buSzTx/>
                <a:buFontTx/>
                <a:buNone/>
              </a:pPr>
              <a:r>
                <a:rPr lang="zh-CN" altLang="en-US" sz="2100" b="1"/>
                <a:t>。请将该函数简化为最简</a:t>
              </a:r>
              <a:r>
                <a:rPr lang="zh-CN" altLang="en-US" sz="2100" b="1">
                  <a:solidFill>
                    <a:srgbClr val="FF5050"/>
                  </a:solidFill>
                </a:rPr>
                <a:t>与</a:t>
              </a:r>
              <a:endParaRPr lang="en-US" altLang="zh-CN" sz="2100" b="1">
                <a:solidFill>
                  <a:srgbClr val="FF5050"/>
                </a:solidFill>
              </a:endParaRPr>
            </a:p>
          </p:txBody>
        </p:sp>
        <p:sp>
          <p:nvSpPr>
            <p:cNvPr id="136204" name="Text Box 90">
              <a:extLst>
                <a:ext uri="{FF2B5EF4-FFF2-40B4-BE49-F238E27FC236}">
                  <a16:creationId xmlns:a16="http://schemas.microsoft.com/office/drawing/2014/main" id="{BD8C26F2-ADDF-C74A-AEE2-A45B5F9D805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52" y="1476"/>
              <a:ext cx="4512" cy="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8000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FF3300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rgbClr val="006666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Aft>
                  <a:spcPct val="10000"/>
                </a:spcAft>
                <a:buClrTx/>
                <a:buSzTx/>
                <a:buFontTx/>
                <a:buNone/>
              </a:pPr>
              <a:r>
                <a:rPr lang="zh-CN" altLang="en-US" sz="2100" b="1">
                  <a:solidFill>
                    <a:srgbClr val="FF5050"/>
                  </a:solidFill>
                </a:rPr>
                <a:t>或式</a:t>
              </a:r>
              <a:r>
                <a:rPr lang="zh-CN" altLang="en-US" sz="2100" b="1"/>
                <a:t>（输入提供反变量），并用与非门实现该函数。</a:t>
              </a:r>
              <a:endParaRPr lang="en-US" altLang="zh-CN" sz="2100" b="1"/>
            </a:p>
          </p:txBody>
        </p:sp>
      </p:grpSp>
      <p:graphicFrame>
        <p:nvGraphicFramePr>
          <p:cNvPr id="280578" name="Object 1026">
            <a:extLst>
              <a:ext uri="{FF2B5EF4-FFF2-40B4-BE49-F238E27FC236}">
                <a16:creationId xmlns:a16="http://schemas.microsoft.com/office/drawing/2014/main" id="{50C6CFC1-09C6-C643-8E28-9CD2D0C82A3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733800" y="6096000"/>
          <a:ext cx="3733800" cy="477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967" r:id="rId10" imgW="47980600" imgH="6146800" progId="Equation.DSMT4">
                  <p:embed/>
                </p:oleObj>
              </mc:Choice>
              <mc:Fallback>
                <p:oleObj r:id="rId10" imgW="47980600" imgH="6146800" progId="Equation.DSMT4">
                  <p:embed/>
                  <p:pic>
                    <p:nvPicPr>
                      <p:cNvPr id="0" name="Object 10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33800" y="6096000"/>
                        <a:ext cx="3733800" cy="477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80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49">
            <a:extLst>
              <a:ext uri="{FF2B5EF4-FFF2-40B4-BE49-F238E27FC236}">
                <a16:creationId xmlns:a16="http://schemas.microsoft.com/office/drawing/2014/main" id="{982D21A2-523F-9D42-90FB-EDEAD21C212D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noFill/>
        </p:spPr>
        <p:txBody>
          <a:bodyPr/>
          <a:lstStyle/>
          <a:p>
            <a:pPr eaLnBrk="1" hangingPunct="1"/>
            <a:r>
              <a:rPr lang="zh-CN" altLang="en-US" sz="3200" b="1"/>
              <a:t>具有任意项的逻辑函数及其化简</a:t>
            </a:r>
          </a:p>
        </p:txBody>
      </p:sp>
      <p:sp>
        <p:nvSpPr>
          <p:cNvPr id="137219" name="Text Box 89">
            <a:extLst>
              <a:ext uri="{FF2B5EF4-FFF2-40B4-BE49-F238E27FC236}">
                <a16:creationId xmlns:a16="http://schemas.microsoft.com/office/drawing/2014/main" id="{84CB9D26-E316-5944-9DE7-A7CCDDEBB1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400" y="1371600"/>
            <a:ext cx="26670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8000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FF3300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rgbClr val="006666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Aft>
                <a:spcPct val="10000"/>
              </a:spcAft>
              <a:buClrTx/>
              <a:buSzTx/>
              <a:buFontTx/>
              <a:buNone/>
            </a:pPr>
            <a:r>
              <a:rPr lang="zh-CN" altLang="en-US" sz="2100" b="1"/>
              <a:t>例7   化简逻辑函数</a:t>
            </a:r>
          </a:p>
        </p:txBody>
      </p:sp>
      <p:sp>
        <p:nvSpPr>
          <p:cNvPr id="137220" name="Text Box 90">
            <a:extLst>
              <a:ext uri="{FF2B5EF4-FFF2-40B4-BE49-F238E27FC236}">
                <a16:creationId xmlns:a16="http://schemas.microsoft.com/office/drawing/2014/main" id="{405C151A-120A-0744-99E5-908634B145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7800" y="1828800"/>
            <a:ext cx="25908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8000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FF3300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rgbClr val="006666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Aft>
                <a:spcPct val="10000"/>
              </a:spcAft>
              <a:buClrTx/>
              <a:buSzTx/>
              <a:buFontTx/>
              <a:buNone/>
            </a:pPr>
            <a:r>
              <a:rPr lang="en-US" altLang="zh-CN" sz="2000" b="1"/>
              <a:t>        </a:t>
            </a:r>
            <a:r>
              <a:rPr lang="zh-CN" altLang="en-US" sz="2100" b="1"/>
              <a:t>约束项为 </a:t>
            </a:r>
            <a:r>
              <a:rPr lang="en-US" altLang="zh-CN" sz="2100" b="1" i="1"/>
              <a:t>AB</a:t>
            </a:r>
            <a:r>
              <a:rPr lang="en-US" altLang="zh-CN" sz="2100" b="1"/>
              <a:t>=0</a:t>
            </a:r>
          </a:p>
        </p:txBody>
      </p:sp>
      <p:graphicFrame>
        <p:nvGraphicFramePr>
          <p:cNvPr id="137221" name="Object 91">
            <a:extLst>
              <a:ext uri="{FF2B5EF4-FFF2-40B4-BE49-F238E27FC236}">
                <a16:creationId xmlns:a16="http://schemas.microsoft.com/office/drawing/2014/main" id="{43A25314-FCE2-CB4F-81B1-E5F3BCED76F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733800" y="1409700"/>
          <a:ext cx="367665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978" name="公式" r:id="rId3" imgW="48564800" imgH="5562600" progId="Equation.3">
                  <p:embed/>
                </p:oleObj>
              </mc:Choice>
              <mc:Fallback>
                <p:oleObj name="公式" r:id="rId3" imgW="48564800" imgH="5562600" progId="Equation.3">
                  <p:embed/>
                  <p:pic>
                    <p:nvPicPr>
                      <p:cNvPr id="0" name="Object 9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33800" y="1409700"/>
                        <a:ext cx="3676650" cy="419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92">
            <a:extLst>
              <a:ext uri="{FF2B5EF4-FFF2-40B4-BE49-F238E27FC236}">
                <a16:creationId xmlns:a16="http://schemas.microsoft.com/office/drawing/2014/main" id="{E540A299-D84C-2943-8559-FB686079D516}"/>
              </a:ext>
            </a:extLst>
          </p:cNvPr>
          <p:cNvGrpSpPr>
            <a:grpSpLocks/>
          </p:cNvGrpSpPr>
          <p:nvPr/>
        </p:nvGrpSpPr>
        <p:grpSpPr bwMode="auto">
          <a:xfrm>
            <a:off x="1752600" y="2895600"/>
            <a:ext cx="3359150" cy="2667000"/>
            <a:chOff x="576" y="2160"/>
            <a:chExt cx="2116" cy="1680"/>
          </a:xfrm>
        </p:grpSpPr>
        <p:sp>
          <p:nvSpPr>
            <p:cNvPr id="137224" name="Rectangle 93">
              <a:extLst>
                <a:ext uri="{FF2B5EF4-FFF2-40B4-BE49-F238E27FC236}">
                  <a16:creationId xmlns:a16="http://schemas.microsoft.com/office/drawing/2014/main" id="{23BBF0B6-AE67-5742-BFF3-13625B0F0A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8" y="2592"/>
              <a:ext cx="1584" cy="12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8000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FF3300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rgbClr val="006666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endParaRPr lang="zh-CN" altLang="en-US" sz="2400">
                <a:latin typeface="Tahoma" panose="020B0604030504040204" pitchFamily="34" charset="0"/>
              </a:endParaRPr>
            </a:p>
          </p:txBody>
        </p:sp>
        <p:sp>
          <p:nvSpPr>
            <p:cNvPr id="137225" name="Line 94">
              <a:extLst>
                <a:ext uri="{FF2B5EF4-FFF2-40B4-BE49-F238E27FC236}">
                  <a16:creationId xmlns:a16="http://schemas.microsoft.com/office/drawing/2014/main" id="{5B1CB2BD-09B7-A645-92A3-4D912499CA9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08" y="3168"/>
              <a:ext cx="158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7226" name="Line 95">
              <a:extLst>
                <a:ext uri="{FF2B5EF4-FFF2-40B4-BE49-F238E27FC236}">
                  <a16:creationId xmlns:a16="http://schemas.microsoft.com/office/drawing/2014/main" id="{C43BD38D-E974-3C4E-9BD0-D2095CC4760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08" y="3504"/>
              <a:ext cx="158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7227" name="Line 96">
              <a:extLst>
                <a:ext uri="{FF2B5EF4-FFF2-40B4-BE49-F238E27FC236}">
                  <a16:creationId xmlns:a16="http://schemas.microsoft.com/office/drawing/2014/main" id="{068470E1-7E24-334E-997D-1B5E6E8AD9F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08" y="2880"/>
              <a:ext cx="158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7228" name="Line 97">
              <a:extLst>
                <a:ext uri="{FF2B5EF4-FFF2-40B4-BE49-F238E27FC236}">
                  <a16:creationId xmlns:a16="http://schemas.microsoft.com/office/drawing/2014/main" id="{28AC9640-FC85-6344-9F67-EF83A04413E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24" y="2592"/>
              <a:ext cx="0" cy="12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7229" name="Line 98">
              <a:extLst>
                <a:ext uri="{FF2B5EF4-FFF2-40B4-BE49-F238E27FC236}">
                  <a16:creationId xmlns:a16="http://schemas.microsoft.com/office/drawing/2014/main" id="{F819CBFB-01AE-D34E-9A3B-8DCFCE550AE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08" y="2592"/>
              <a:ext cx="0" cy="12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7230" name="Line 99">
              <a:extLst>
                <a:ext uri="{FF2B5EF4-FFF2-40B4-BE49-F238E27FC236}">
                  <a16:creationId xmlns:a16="http://schemas.microsoft.com/office/drawing/2014/main" id="{68618E9E-97D2-5747-8372-6BC4CD9C339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40" y="2592"/>
              <a:ext cx="0" cy="12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7231" name="Line 100">
              <a:extLst>
                <a:ext uri="{FF2B5EF4-FFF2-40B4-BE49-F238E27FC236}">
                  <a16:creationId xmlns:a16="http://schemas.microsoft.com/office/drawing/2014/main" id="{8D6D5799-7412-4E48-9D74-2802E669E7E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24" y="2352"/>
              <a:ext cx="384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7232" name="Text Box 101">
              <a:extLst>
                <a:ext uri="{FF2B5EF4-FFF2-40B4-BE49-F238E27FC236}">
                  <a16:creationId xmlns:a16="http://schemas.microsoft.com/office/drawing/2014/main" id="{499D9FAA-D92B-2C42-A43F-7463F18A5B0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84" y="2352"/>
              <a:ext cx="30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8000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FF3300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rgbClr val="006666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400" b="1"/>
                <a:t>00</a:t>
              </a:r>
              <a:endParaRPr lang="en-US" altLang="zh-CN" sz="3600" b="1"/>
            </a:p>
          </p:txBody>
        </p:sp>
        <p:sp>
          <p:nvSpPr>
            <p:cNvPr id="137233" name="Text Box 102">
              <a:extLst>
                <a:ext uri="{FF2B5EF4-FFF2-40B4-BE49-F238E27FC236}">
                  <a16:creationId xmlns:a16="http://schemas.microsoft.com/office/drawing/2014/main" id="{A35DFB4A-3F2B-B54B-8F33-C4AA632178E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68" y="2352"/>
              <a:ext cx="30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8000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FF3300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rgbClr val="006666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400" b="1"/>
                <a:t>01</a:t>
              </a:r>
              <a:endParaRPr lang="en-US" altLang="zh-CN" sz="3600" b="1"/>
            </a:p>
          </p:txBody>
        </p:sp>
        <p:sp>
          <p:nvSpPr>
            <p:cNvPr id="137234" name="Text Box 103">
              <a:extLst>
                <a:ext uri="{FF2B5EF4-FFF2-40B4-BE49-F238E27FC236}">
                  <a16:creationId xmlns:a16="http://schemas.microsoft.com/office/drawing/2014/main" id="{1E97D093-ED99-DF4E-AB02-582FCE25B9F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52" y="2352"/>
              <a:ext cx="30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8000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FF3300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rgbClr val="006666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400" b="1"/>
                <a:t>11</a:t>
              </a:r>
              <a:endParaRPr lang="en-US" altLang="zh-CN" sz="3600" b="1"/>
            </a:p>
          </p:txBody>
        </p:sp>
        <p:sp>
          <p:nvSpPr>
            <p:cNvPr id="137235" name="Text Box 104">
              <a:extLst>
                <a:ext uri="{FF2B5EF4-FFF2-40B4-BE49-F238E27FC236}">
                  <a16:creationId xmlns:a16="http://schemas.microsoft.com/office/drawing/2014/main" id="{048CCFB7-B3B0-2743-B333-0630417B46A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36" y="2352"/>
              <a:ext cx="30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8000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FF3300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rgbClr val="006666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400" b="1"/>
                <a:t>10</a:t>
              </a:r>
              <a:endParaRPr lang="en-US" altLang="zh-CN" sz="3600" b="1"/>
            </a:p>
          </p:txBody>
        </p:sp>
        <p:sp>
          <p:nvSpPr>
            <p:cNvPr id="137236" name="Text Box 105">
              <a:extLst>
                <a:ext uri="{FF2B5EF4-FFF2-40B4-BE49-F238E27FC236}">
                  <a16:creationId xmlns:a16="http://schemas.microsoft.com/office/drawing/2014/main" id="{EDDBA338-23AE-0C42-A26C-B1D4E3BAB2C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72" y="2592"/>
              <a:ext cx="30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8000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FF3300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rgbClr val="006666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400" b="1"/>
                <a:t>00</a:t>
              </a:r>
              <a:endParaRPr lang="en-US" altLang="zh-CN" sz="3600" b="1"/>
            </a:p>
          </p:txBody>
        </p:sp>
        <p:sp>
          <p:nvSpPr>
            <p:cNvPr id="137237" name="Text Box 106">
              <a:extLst>
                <a:ext uri="{FF2B5EF4-FFF2-40B4-BE49-F238E27FC236}">
                  <a16:creationId xmlns:a16="http://schemas.microsoft.com/office/drawing/2014/main" id="{42C55A6D-D49D-7F48-A7F4-5C1B4D48CA8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72" y="2880"/>
              <a:ext cx="30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8000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FF3300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rgbClr val="006666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400" b="1"/>
                <a:t>01</a:t>
              </a:r>
              <a:endParaRPr lang="en-US" altLang="zh-CN" sz="3600" b="1"/>
            </a:p>
          </p:txBody>
        </p:sp>
        <p:sp>
          <p:nvSpPr>
            <p:cNvPr id="137238" name="Text Box 107">
              <a:extLst>
                <a:ext uri="{FF2B5EF4-FFF2-40B4-BE49-F238E27FC236}">
                  <a16:creationId xmlns:a16="http://schemas.microsoft.com/office/drawing/2014/main" id="{509A0018-8D93-C64D-8D28-E7C6CE712EA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52" y="3216"/>
              <a:ext cx="30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8000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FF3300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rgbClr val="006666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400" b="1"/>
                <a:t>11</a:t>
              </a:r>
              <a:endParaRPr lang="en-US" altLang="zh-CN" sz="3600" b="1"/>
            </a:p>
          </p:txBody>
        </p:sp>
        <p:sp>
          <p:nvSpPr>
            <p:cNvPr id="137239" name="Text Box 108">
              <a:extLst>
                <a:ext uri="{FF2B5EF4-FFF2-40B4-BE49-F238E27FC236}">
                  <a16:creationId xmlns:a16="http://schemas.microsoft.com/office/drawing/2014/main" id="{A47BDF57-B2DB-E744-AB02-35DF53070FB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52" y="3504"/>
              <a:ext cx="30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8000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FF3300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rgbClr val="006666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400" b="1"/>
                <a:t>10</a:t>
              </a:r>
              <a:endParaRPr lang="en-US" altLang="zh-CN" sz="3600" b="1"/>
            </a:p>
          </p:txBody>
        </p:sp>
        <p:sp>
          <p:nvSpPr>
            <p:cNvPr id="137240" name="Text Box 109">
              <a:extLst>
                <a:ext uri="{FF2B5EF4-FFF2-40B4-BE49-F238E27FC236}">
                  <a16:creationId xmlns:a16="http://schemas.microsoft.com/office/drawing/2014/main" id="{940F8AFA-7A8B-8042-A851-E8BEDA85BAF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20" y="2592"/>
              <a:ext cx="26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8000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FF3300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rgbClr val="006666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400" b="1"/>
                <a:t> </a:t>
              </a:r>
              <a:r>
                <a:rPr lang="en-US" altLang="zh-CN" sz="2400" b="1">
                  <a:solidFill>
                    <a:srgbClr val="008000"/>
                  </a:solidFill>
                </a:rPr>
                <a:t>1</a:t>
              </a:r>
              <a:endParaRPr lang="en-US" altLang="zh-CN" sz="3600" b="1">
                <a:solidFill>
                  <a:srgbClr val="008000"/>
                </a:solidFill>
              </a:endParaRPr>
            </a:p>
          </p:txBody>
        </p:sp>
        <p:sp>
          <p:nvSpPr>
            <p:cNvPr id="137241" name="Text Box 110">
              <a:extLst>
                <a:ext uri="{FF2B5EF4-FFF2-40B4-BE49-F238E27FC236}">
                  <a16:creationId xmlns:a16="http://schemas.microsoft.com/office/drawing/2014/main" id="{DD3BCBCD-B3D1-DB42-8A62-83CC4064D5D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28" y="2592"/>
              <a:ext cx="21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8000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FF3300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rgbClr val="006666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400" b="1">
                  <a:solidFill>
                    <a:schemeClr val="folHlink"/>
                  </a:solidFill>
                </a:rPr>
                <a:t>1</a:t>
              </a:r>
              <a:endParaRPr lang="en-US" altLang="zh-CN" sz="3600" b="1">
                <a:solidFill>
                  <a:schemeClr val="folHlink"/>
                </a:solidFill>
              </a:endParaRPr>
            </a:p>
          </p:txBody>
        </p:sp>
        <p:sp>
          <p:nvSpPr>
            <p:cNvPr id="137242" name="Text Box 111">
              <a:extLst>
                <a:ext uri="{FF2B5EF4-FFF2-40B4-BE49-F238E27FC236}">
                  <a16:creationId xmlns:a16="http://schemas.microsoft.com/office/drawing/2014/main" id="{3DE8442B-EBBD-A445-AD01-4AEB13A0B50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72" y="2592"/>
              <a:ext cx="26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8000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FF3300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rgbClr val="006666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400" b="1"/>
                <a:t> </a:t>
              </a:r>
              <a:r>
                <a:rPr lang="en-US" altLang="zh-CN" sz="2400" b="1">
                  <a:solidFill>
                    <a:srgbClr val="008000"/>
                  </a:solidFill>
                </a:rPr>
                <a:t>1</a:t>
              </a:r>
            </a:p>
          </p:txBody>
        </p:sp>
        <p:sp>
          <p:nvSpPr>
            <p:cNvPr id="137243" name="Text Box 112">
              <a:extLst>
                <a:ext uri="{FF2B5EF4-FFF2-40B4-BE49-F238E27FC236}">
                  <a16:creationId xmlns:a16="http://schemas.microsoft.com/office/drawing/2014/main" id="{1B0359FA-8650-524D-811A-A00AE58F201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80" y="2592"/>
              <a:ext cx="269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8000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FF3300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rgbClr val="006666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400" b="1"/>
                <a:t> </a:t>
              </a:r>
              <a:r>
                <a:rPr lang="en-US" altLang="zh-CN" sz="2400" b="1">
                  <a:sym typeface="Symbol" pitchFamily="2" charset="2"/>
                </a:rPr>
                <a:t></a:t>
              </a:r>
            </a:p>
          </p:txBody>
        </p:sp>
        <p:sp>
          <p:nvSpPr>
            <p:cNvPr id="137244" name="Text Box 113">
              <a:extLst>
                <a:ext uri="{FF2B5EF4-FFF2-40B4-BE49-F238E27FC236}">
                  <a16:creationId xmlns:a16="http://schemas.microsoft.com/office/drawing/2014/main" id="{DF04CFE7-6F12-704A-A727-D9EF7A9930B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20" y="2880"/>
              <a:ext cx="26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8000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FF3300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rgbClr val="006666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400" b="1"/>
                <a:t> </a:t>
              </a:r>
              <a:r>
                <a:rPr lang="en-US" altLang="zh-CN" sz="2400" b="1">
                  <a:solidFill>
                    <a:srgbClr val="008000"/>
                  </a:solidFill>
                </a:rPr>
                <a:t>1</a:t>
              </a:r>
            </a:p>
          </p:txBody>
        </p:sp>
        <p:sp>
          <p:nvSpPr>
            <p:cNvPr id="137245" name="Text Box 114">
              <a:extLst>
                <a:ext uri="{FF2B5EF4-FFF2-40B4-BE49-F238E27FC236}">
                  <a16:creationId xmlns:a16="http://schemas.microsoft.com/office/drawing/2014/main" id="{3C2DD775-A1E6-414E-B68C-4E3B986A290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84" y="2880"/>
              <a:ext cx="26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8000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FF3300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rgbClr val="006666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400" b="1"/>
                <a:t> </a:t>
              </a:r>
              <a:r>
                <a:rPr lang="en-US" altLang="zh-CN" sz="2400" b="1">
                  <a:solidFill>
                    <a:schemeClr val="folHlink"/>
                  </a:solidFill>
                </a:rPr>
                <a:t>1</a:t>
              </a:r>
            </a:p>
          </p:txBody>
        </p:sp>
        <p:sp>
          <p:nvSpPr>
            <p:cNvPr id="137246" name="Text Box 115">
              <a:extLst>
                <a:ext uri="{FF2B5EF4-FFF2-40B4-BE49-F238E27FC236}">
                  <a16:creationId xmlns:a16="http://schemas.microsoft.com/office/drawing/2014/main" id="{04E138AF-5140-BA41-BB95-365991CFA9A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72" y="2880"/>
              <a:ext cx="26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8000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FF3300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rgbClr val="006666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400" b="1"/>
                <a:t> </a:t>
              </a:r>
              <a:r>
                <a:rPr lang="en-US" altLang="zh-CN" sz="2400" b="1">
                  <a:solidFill>
                    <a:srgbClr val="008000"/>
                  </a:solidFill>
                </a:rPr>
                <a:t>1</a:t>
              </a:r>
            </a:p>
          </p:txBody>
        </p:sp>
        <p:sp>
          <p:nvSpPr>
            <p:cNvPr id="137247" name="Text Box 116">
              <a:extLst>
                <a:ext uri="{FF2B5EF4-FFF2-40B4-BE49-F238E27FC236}">
                  <a16:creationId xmlns:a16="http://schemas.microsoft.com/office/drawing/2014/main" id="{F0D45ED1-3F08-3D46-8027-2BB0CE8C3BB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79" y="2880"/>
              <a:ext cx="271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8000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FF3300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rgbClr val="006666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400" b="1"/>
                <a:t> </a:t>
              </a:r>
              <a:r>
                <a:rPr lang="en-US" altLang="zh-CN" sz="2400" b="1">
                  <a:sym typeface="Symbol" pitchFamily="2" charset="2"/>
                </a:rPr>
                <a:t></a:t>
              </a:r>
            </a:p>
          </p:txBody>
        </p:sp>
        <p:sp>
          <p:nvSpPr>
            <p:cNvPr id="137248" name="Text Box 117">
              <a:extLst>
                <a:ext uri="{FF2B5EF4-FFF2-40B4-BE49-F238E27FC236}">
                  <a16:creationId xmlns:a16="http://schemas.microsoft.com/office/drawing/2014/main" id="{1E655AD1-520E-104D-A249-9DA5DC11CA5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68" y="3168"/>
              <a:ext cx="16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8000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FF3300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rgbClr val="006666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400" b="1"/>
                <a:t> </a:t>
              </a:r>
            </a:p>
          </p:txBody>
        </p:sp>
        <p:sp>
          <p:nvSpPr>
            <p:cNvPr id="137249" name="Text Box 118">
              <a:extLst>
                <a:ext uri="{FF2B5EF4-FFF2-40B4-BE49-F238E27FC236}">
                  <a16:creationId xmlns:a16="http://schemas.microsoft.com/office/drawing/2014/main" id="{71411E3E-65A0-2640-90A4-DF7583F210A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32" y="3168"/>
              <a:ext cx="16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8000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FF3300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rgbClr val="006666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400" b="1"/>
                <a:t> </a:t>
              </a:r>
              <a:endParaRPr lang="en-US" altLang="zh-CN" sz="3600" b="1">
                <a:solidFill>
                  <a:srgbClr val="B2B2B2"/>
                </a:solidFill>
              </a:endParaRPr>
            </a:p>
          </p:txBody>
        </p:sp>
        <p:sp>
          <p:nvSpPr>
            <p:cNvPr id="137250" name="Text Box 119">
              <a:extLst>
                <a:ext uri="{FF2B5EF4-FFF2-40B4-BE49-F238E27FC236}">
                  <a16:creationId xmlns:a16="http://schemas.microsoft.com/office/drawing/2014/main" id="{E68704C6-D356-6240-9CB9-96679F25837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72" y="3168"/>
              <a:ext cx="26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8000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FF3300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rgbClr val="006666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400" b="1"/>
                <a:t> </a:t>
              </a:r>
              <a:r>
                <a:rPr lang="en-US" altLang="zh-CN" sz="2400" b="1">
                  <a:solidFill>
                    <a:srgbClr val="990000"/>
                  </a:solidFill>
                  <a:sym typeface="Symbol" pitchFamily="2" charset="2"/>
                </a:rPr>
                <a:t>1</a:t>
              </a:r>
              <a:endParaRPr lang="en-US" altLang="zh-CN" sz="2400" b="1">
                <a:solidFill>
                  <a:srgbClr val="990000"/>
                </a:solidFill>
              </a:endParaRPr>
            </a:p>
          </p:txBody>
        </p:sp>
        <p:sp>
          <p:nvSpPr>
            <p:cNvPr id="137251" name="Text Box 120">
              <a:extLst>
                <a:ext uri="{FF2B5EF4-FFF2-40B4-BE49-F238E27FC236}">
                  <a16:creationId xmlns:a16="http://schemas.microsoft.com/office/drawing/2014/main" id="{2519B4C3-54D5-1444-9161-1FB6371E86F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79" y="3168"/>
              <a:ext cx="271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8000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FF3300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rgbClr val="006666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400" b="1"/>
                <a:t> </a:t>
              </a:r>
              <a:r>
                <a:rPr lang="en-US" altLang="zh-CN" sz="2400" b="1">
                  <a:sym typeface="Symbol" pitchFamily="2" charset="2"/>
                </a:rPr>
                <a:t></a:t>
              </a:r>
            </a:p>
          </p:txBody>
        </p:sp>
        <p:sp>
          <p:nvSpPr>
            <p:cNvPr id="137252" name="Text Box 121">
              <a:extLst>
                <a:ext uri="{FF2B5EF4-FFF2-40B4-BE49-F238E27FC236}">
                  <a16:creationId xmlns:a16="http://schemas.microsoft.com/office/drawing/2014/main" id="{F4DAAD58-D3D2-0C44-AC25-6C8112B419F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76" y="3504"/>
              <a:ext cx="16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8000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FF3300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rgbClr val="006666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400" b="1"/>
                <a:t> </a:t>
              </a:r>
              <a:endParaRPr lang="en-US" altLang="zh-CN" sz="3600" b="1">
                <a:solidFill>
                  <a:srgbClr val="B2B2B2"/>
                </a:solidFill>
              </a:endParaRPr>
            </a:p>
          </p:txBody>
        </p:sp>
        <p:sp>
          <p:nvSpPr>
            <p:cNvPr id="137253" name="Text Box 122">
              <a:extLst>
                <a:ext uri="{FF2B5EF4-FFF2-40B4-BE49-F238E27FC236}">
                  <a16:creationId xmlns:a16="http://schemas.microsoft.com/office/drawing/2014/main" id="{02873833-B769-6741-A4CE-E759976FAD6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48" y="3504"/>
              <a:ext cx="16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8000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FF3300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rgbClr val="006666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400" b="1"/>
                <a:t> </a:t>
              </a:r>
            </a:p>
          </p:txBody>
        </p:sp>
        <p:sp>
          <p:nvSpPr>
            <p:cNvPr id="137254" name="Text Box 123">
              <a:extLst>
                <a:ext uri="{FF2B5EF4-FFF2-40B4-BE49-F238E27FC236}">
                  <a16:creationId xmlns:a16="http://schemas.microsoft.com/office/drawing/2014/main" id="{D8CF53A9-CCEE-6143-9C12-9BCE03D02FB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72" y="3504"/>
              <a:ext cx="26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8000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FF3300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rgbClr val="006666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400" b="1"/>
                <a:t> </a:t>
              </a:r>
              <a:r>
                <a:rPr lang="en-US" altLang="zh-CN" sz="2400" b="1">
                  <a:solidFill>
                    <a:srgbClr val="990000"/>
                  </a:solidFill>
                  <a:sym typeface="Symbol" pitchFamily="2" charset="2"/>
                </a:rPr>
                <a:t>1</a:t>
              </a:r>
            </a:p>
          </p:txBody>
        </p:sp>
        <p:sp>
          <p:nvSpPr>
            <p:cNvPr id="137255" name="Text Box 124">
              <a:extLst>
                <a:ext uri="{FF2B5EF4-FFF2-40B4-BE49-F238E27FC236}">
                  <a16:creationId xmlns:a16="http://schemas.microsoft.com/office/drawing/2014/main" id="{F184B701-2B91-E54E-8BA0-963E4C55840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79" y="3504"/>
              <a:ext cx="271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8000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FF3300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rgbClr val="006666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400" b="1"/>
                <a:t> </a:t>
              </a:r>
              <a:r>
                <a:rPr lang="en-US" altLang="zh-CN" sz="2400" b="1">
                  <a:sym typeface="Symbol" pitchFamily="2" charset="2"/>
                </a:rPr>
                <a:t></a:t>
              </a:r>
            </a:p>
          </p:txBody>
        </p:sp>
        <p:sp>
          <p:nvSpPr>
            <p:cNvPr id="137256" name="Text Box 125">
              <a:extLst>
                <a:ext uri="{FF2B5EF4-FFF2-40B4-BE49-F238E27FC236}">
                  <a16:creationId xmlns:a16="http://schemas.microsoft.com/office/drawing/2014/main" id="{00AACD83-3F9E-2D41-86E0-96BB3F43922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6" y="2400"/>
              <a:ext cx="39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8000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FF3300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rgbClr val="006666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400" b="1"/>
                <a:t>CD</a:t>
              </a:r>
            </a:p>
          </p:txBody>
        </p:sp>
        <p:sp>
          <p:nvSpPr>
            <p:cNvPr id="137257" name="Text Box 126">
              <a:extLst>
                <a:ext uri="{FF2B5EF4-FFF2-40B4-BE49-F238E27FC236}">
                  <a16:creationId xmlns:a16="http://schemas.microsoft.com/office/drawing/2014/main" id="{17F26380-11DD-614A-B51E-2C1621DFB95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29" y="2160"/>
              <a:ext cx="383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8000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FF3300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rgbClr val="006666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400" b="1"/>
                <a:t>AB</a:t>
              </a:r>
            </a:p>
          </p:txBody>
        </p:sp>
      </p:grpSp>
      <p:graphicFrame>
        <p:nvGraphicFramePr>
          <p:cNvPr id="519295" name="Object 127">
            <a:extLst>
              <a:ext uri="{FF2B5EF4-FFF2-40B4-BE49-F238E27FC236}">
                <a16:creationId xmlns:a16="http://schemas.microsoft.com/office/drawing/2014/main" id="{0098F8BB-E8AD-2B43-8975-75FABC33FAA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019800" y="3733800"/>
          <a:ext cx="2590800" cy="458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979" name="公式" r:id="rId5" imgW="31305500" imgH="5562600" progId="Equation.3">
                  <p:embed/>
                </p:oleObj>
              </mc:Choice>
              <mc:Fallback>
                <p:oleObj name="公式" r:id="rId5" imgW="31305500" imgH="5562600" progId="Equation.3">
                  <p:embed/>
                  <p:pic>
                    <p:nvPicPr>
                      <p:cNvPr id="0" name="Object 1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19800" y="3733800"/>
                        <a:ext cx="2590800" cy="4587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9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22" name="Rectangle 2">
            <a:extLst>
              <a:ext uri="{FF2B5EF4-FFF2-40B4-BE49-F238E27FC236}">
                <a16:creationId xmlns:a16="http://schemas.microsoft.com/office/drawing/2014/main" id="{C2142B74-09C1-3C45-A0BD-384BFE3507E0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sz="3200" b="1"/>
              <a:t>Verilog HDL</a:t>
            </a:r>
            <a:r>
              <a:rPr lang="zh-CN" altLang="en-US" sz="3200" b="1"/>
              <a:t>模块的模板</a:t>
            </a:r>
          </a:p>
        </p:txBody>
      </p:sp>
      <p:sp>
        <p:nvSpPr>
          <p:cNvPr id="2055181" name="Rectangle 13" descr="75%">
            <a:extLst>
              <a:ext uri="{FF2B5EF4-FFF2-40B4-BE49-F238E27FC236}">
                <a16:creationId xmlns:a16="http://schemas.microsoft.com/office/drawing/2014/main" id="{02DADA31-CBB2-714C-96BA-B88E8A1E38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1412875"/>
            <a:ext cx="6216650" cy="5329238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prstShdw prst="shdw13" dist="53882" dir="13500000">
              <a:schemeClr val="bg2">
                <a:alpha val="74997"/>
              </a:schemeClr>
            </a:prst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6600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996600"/>
              </a:buClr>
              <a:buSzPct val="50000"/>
              <a:buFont typeface="Wingdings" pitchFamily="2" charset="2"/>
              <a:buChar char="n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14000"/>
              </a:lnSpc>
              <a:spcAft>
                <a:spcPct val="0"/>
              </a:spcAft>
              <a:buClr>
                <a:srgbClr val="3333FF"/>
              </a:buClr>
              <a:buSzTx/>
              <a:buFont typeface="Wingdings" pitchFamily="2" charset="2"/>
              <a:buNone/>
            </a:pPr>
            <a:r>
              <a:rPr kumimoji="0" lang="zh-CN" altLang="zh-CN" sz="2000" b="1" dirty="0">
                <a:ea typeface="幼圆" pitchFamily="49" charset="-122"/>
              </a:rPr>
              <a:t>module </a:t>
            </a:r>
            <a:r>
              <a:rPr kumimoji="0" lang="en-US" altLang="zh-CN" sz="2000" b="1" dirty="0">
                <a:ea typeface="幼圆" pitchFamily="49" charset="-122"/>
              </a:rPr>
              <a:t>&lt;</a:t>
            </a:r>
            <a:r>
              <a:rPr kumimoji="0" lang="zh-CN" altLang="en-US" sz="2000" b="1" dirty="0">
                <a:ea typeface="幼圆" pitchFamily="49" charset="-122"/>
              </a:rPr>
              <a:t>顶层模块名</a:t>
            </a:r>
            <a:r>
              <a:rPr kumimoji="0" lang="en-US" altLang="zh-CN" sz="2000" b="1" dirty="0">
                <a:ea typeface="幼圆" pitchFamily="49" charset="-122"/>
              </a:rPr>
              <a:t>&gt; (&lt; </a:t>
            </a:r>
            <a:r>
              <a:rPr kumimoji="0" lang="zh-CN" altLang="en-US" sz="2000" b="1" dirty="0">
                <a:ea typeface="幼圆" pitchFamily="49" charset="-122"/>
              </a:rPr>
              <a:t>输入输出端口列表</a:t>
            </a:r>
            <a:r>
              <a:rPr kumimoji="0" lang="en-US" altLang="zh-CN" sz="2000" b="1" dirty="0">
                <a:ea typeface="幼圆" pitchFamily="49" charset="-122"/>
              </a:rPr>
              <a:t>&gt;)</a:t>
            </a:r>
            <a:r>
              <a:rPr kumimoji="0" lang="zh-CN" altLang="zh-CN" sz="2000" b="1" dirty="0">
                <a:ea typeface="幼圆" pitchFamily="49" charset="-122"/>
              </a:rPr>
              <a:t> ；</a:t>
            </a:r>
          </a:p>
          <a:p>
            <a:pPr eaLnBrk="1" hangingPunct="1">
              <a:lnSpc>
                <a:spcPct val="114000"/>
              </a:lnSpc>
              <a:spcAft>
                <a:spcPct val="0"/>
              </a:spcAft>
              <a:buClr>
                <a:srgbClr val="3333FF"/>
              </a:buClr>
              <a:buSzTx/>
              <a:buFont typeface="Wingdings" pitchFamily="2" charset="2"/>
              <a:buNone/>
            </a:pPr>
            <a:r>
              <a:rPr kumimoji="0" lang="zh-CN" altLang="en-US" sz="2000" b="1" dirty="0">
                <a:ea typeface="幼圆" pitchFamily="49" charset="-122"/>
              </a:rPr>
              <a:t>    </a:t>
            </a:r>
            <a:r>
              <a:rPr kumimoji="0" lang="zh-CN" altLang="zh-CN" sz="2000" b="1" dirty="0">
                <a:ea typeface="幼圆" pitchFamily="49" charset="-122"/>
              </a:rPr>
              <a:t>input</a:t>
            </a:r>
            <a:r>
              <a:rPr kumimoji="0" lang="en-US" altLang="zh-CN" sz="2000" b="1" dirty="0">
                <a:ea typeface="幼圆" pitchFamily="49" charset="-122"/>
              </a:rPr>
              <a:t> </a:t>
            </a:r>
            <a:r>
              <a:rPr kumimoji="0" lang="zh-CN" altLang="en-US" sz="2000" b="1" dirty="0">
                <a:ea typeface="幼圆" pitchFamily="49" charset="-122"/>
              </a:rPr>
              <a:t>输入端口列表</a:t>
            </a:r>
            <a:r>
              <a:rPr kumimoji="0" lang="zh-CN" altLang="zh-CN" sz="2000" b="1" dirty="0">
                <a:ea typeface="幼圆" pitchFamily="49" charset="-122"/>
              </a:rPr>
              <a:t>；</a:t>
            </a:r>
            <a:endParaRPr kumimoji="0" lang="zh-CN" altLang="en-US" sz="2000" b="1" dirty="0">
              <a:ea typeface="幼圆" pitchFamily="49" charset="-122"/>
            </a:endParaRPr>
          </a:p>
          <a:p>
            <a:pPr eaLnBrk="1" hangingPunct="1">
              <a:lnSpc>
                <a:spcPct val="114000"/>
              </a:lnSpc>
              <a:spcAft>
                <a:spcPct val="0"/>
              </a:spcAft>
              <a:buClr>
                <a:srgbClr val="3333FF"/>
              </a:buClr>
              <a:buSzTx/>
              <a:buFont typeface="Wingdings" pitchFamily="2" charset="2"/>
              <a:buNone/>
            </a:pPr>
            <a:r>
              <a:rPr kumimoji="0" lang="zh-CN" altLang="en-US" sz="2000" b="1" dirty="0">
                <a:ea typeface="幼圆" pitchFamily="49" charset="-122"/>
              </a:rPr>
              <a:t>    </a:t>
            </a:r>
            <a:r>
              <a:rPr kumimoji="0" lang="zh-CN" altLang="zh-CN" sz="2000" b="1" dirty="0">
                <a:ea typeface="幼圆" pitchFamily="49" charset="-122"/>
              </a:rPr>
              <a:t>output</a:t>
            </a:r>
            <a:r>
              <a:rPr kumimoji="0" lang="en-US" altLang="zh-CN" sz="2000" b="1" dirty="0">
                <a:ea typeface="幼圆" pitchFamily="49" charset="-122"/>
              </a:rPr>
              <a:t> </a:t>
            </a:r>
            <a:r>
              <a:rPr kumimoji="0" lang="zh-CN" altLang="en-US" sz="2000" b="1" dirty="0">
                <a:ea typeface="幼圆" pitchFamily="49" charset="-122"/>
              </a:rPr>
              <a:t>输出端口列表；</a:t>
            </a:r>
            <a:endParaRPr kumimoji="0" lang="zh-CN" altLang="zh-CN" sz="2000" b="1" dirty="0">
              <a:ea typeface="幼圆" pitchFamily="49" charset="-122"/>
            </a:endParaRPr>
          </a:p>
          <a:p>
            <a:pPr eaLnBrk="1" hangingPunct="1">
              <a:lnSpc>
                <a:spcPct val="114000"/>
              </a:lnSpc>
              <a:spcAft>
                <a:spcPct val="0"/>
              </a:spcAft>
              <a:buClr>
                <a:srgbClr val="3333FF"/>
              </a:buClr>
              <a:buSzTx/>
              <a:buFont typeface="Wingdings" pitchFamily="2" charset="2"/>
              <a:buNone/>
            </a:pPr>
            <a:r>
              <a:rPr kumimoji="0" lang="zh-CN" altLang="en-US" sz="2000" b="1" dirty="0">
                <a:solidFill>
                  <a:srgbClr val="FF0000"/>
                </a:solidFill>
                <a:ea typeface="幼圆" pitchFamily="49" charset="-122"/>
              </a:rPr>
              <a:t> </a:t>
            </a:r>
            <a:r>
              <a:rPr kumimoji="0" lang="en-US" altLang="zh-CN" sz="2000" b="1" dirty="0">
                <a:solidFill>
                  <a:srgbClr val="FF0000"/>
                </a:solidFill>
                <a:ea typeface="幼圆" pitchFamily="49" charset="-122"/>
              </a:rPr>
              <a:t>//</a:t>
            </a:r>
            <a:r>
              <a:rPr kumimoji="0" lang="zh-CN" altLang="en-US" sz="2000" b="1" dirty="0">
                <a:solidFill>
                  <a:srgbClr val="FF0000"/>
                </a:solidFill>
                <a:ea typeface="幼圆" pitchFamily="49" charset="-122"/>
              </a:rPr>
              <a:t>（</a:t>
            </a:r>
            <a:r>
              <a:rPr kumimoji="0" lang="en-US" altLang="zh-CN" sz="2000" b="1" dirty="0">
                <a:solidFill>
                  <a:srgbClr val="FF0000"/>
                </a:solidFill>
                <a:ea typeface="幼圆" pitchFamily="49" charset="-122"/>
              </a:rPr>
              <a:t>1</a:t>
            </a:r>
            <a:r>
              <a:rPr kumimoji="0" lang="zh-CN" altLang="en-US" sz="2000" b="1" dirty="0">
                <a:solidFill>
                  <a:srgbClr val="FF0000"/>
                </a:solidFill>
                <a:ea typeface="幼圆" pitchFamily="49" charset="-122"/>
              </a:rPr>
              <a:t>）使用</a:t>
            </a:r>
            <a:r>
              <a:rPr kumimoji="0" lang="en-US" altLang="zh-CN" sz="2000" b="1" dirty="0">
                <a:solidFill>
                  <a:srgbClr val="FF0000"/>
                </a:solidFill>
                <a:ea typeface="幼圆" pitchFamily="49" charset="-122"/>
              </a:rPr>
              <a:t>assign</a:t>
            </a:r>
            <a:r>
              <a:rPr kumimoji="0" lang="zh-CN" altLang="en-US" sz="2000" b="1" dirty="0">
                <a:solidFill>
                  <a:srgbClr val="FF0000"/>
                </a:solidFill>
                <a:ea typeface="幼圆" pitchFamily="49" charset="-122"/>
              </a:rPr>
              <a:t>语句定义逻辑功能</a:t>
            </a:r>
            <a:endParaRPr kumimoji="0" lang="zh-CN" altLang="zh-CN" sz="2000" b="1" dirty="0">
              <a:solidFill>
                <a:srgbClr val="FF0000"/>
              </a:solidFill>
              <a:ea typeface="幼圆" pitchFamily="49" charset="-122"/>
            </a:endParaRPr>
          </a:p>
          <a:p>
            <a:pPr eaLnBrk="1" hangingPunct="1">
              <a:lnSpc>
                <a:spcPct val="114000"/>
              </a:lnSpc>
              <a:spcAft>
                <a:spcPct val="0"/>
              </a:spcAft>
              <a:buClr>
                <a:srgbClr val="3333FF"/>
              </a:buClr>
              <a:buSzTx/>
              <a:buFont typeface="Wingdings" pitchFamily="2" charset="2"/>
              <a:buNone/>
            </a:pPr>
            <a:r>
              <a:rPr kumimoji="0" lang="zh-CN" altLang="en-US" sz="2000" b="1" dirty="0">
                <a:ea typeface="幼圆" pitchFamily="49" charset="-122"/>
              </a:rPr>
              <a:t>    </a:t>
            </a:r>
            <a:r>
              <a:rPr kumimoji="0" lang="zh-CN" altLang="zh-CN" sz="2000" b="1" dirty="0">
                <a:ea typeface="幼圆" pitchFamily="49" charset="-122"/>
              </a:rPr>
              <a:t>wire 结果信号名；</a:t>
            </a:r>
          </a:p>
          <a:p>
            <a:pPr eaLnBrk="1" hangingPunct="1">
              <a:lnSpc>
                <a:spcPct val="114000"/>
              </a:lnSpc>
              <a:spcAft>
                <a:spcPct val="0"/>
              </a:spcAft>
              <a:buClr>
                <a:srgbClr val="3333FF"/>
              </a:buClr>
              <a:buSzTx/>
              <a:buFont typeface="Wingdings" pitchFamily="2" charset="2"/>
              <a:buNone/>
            </a:pPr>
            <a:r>
              <a:rPr kumimoji="0" lang="zh-CN" altLang="en-US" sz="2000" b="1" dirty="0">
                <a:ea typeface="幼圆" pitchFamily="49" charset="-122"/>
              </a:rPr>
              <a:t>    </a:t>
            </a:r>
            <a:r>
              <a:rPr kumimoji="0" lang="zh-CN" altLang="zh-CN" sz="2000" b="1" dirty="0">
                <a:ea typeface="幼圆" pitchFamily="49" charset="-122"/>
              </a:rPr>
              <a:t>assign </a:t>
            </a:r>
            <a:r>
              <a:rPr kumimoji="0" lang="en-US" altLang="zh-CN" sz="2000" b="1" dirty="0">
                <a:ea typeface="幼圆" pitchFamily="49" charset="-122"/>
              </a:rPr>
              <a:t>&lt;</a:t>
            </a:r>
            <a:r>
              <a:rPr kumimoji="0" lang="zh-CN" altLang="zh-CN" sz="2000" b="1" dirty="0">
                <a:ea typeface="幼圆" pitchFamily="49" charset="-122"/>
              </a:rPr>
              <a:t>结果信号名</a:t>
            </a:r>
            <a:r>
              <a:rPr kumimoji="0" lang="en-US" altLang="zh-CN" sz="2000" b="1" dirty="0">
                <a:ea typeface="幼圆" pitchFamily="49" charset="-122"/>
              </a:rPr>
              <a:t>&gt;</a:t>
            </a:r>
            <a:r>
              <a:rPr kumimoji="0" lang="zh-CN" altLang="zh-CN" sz="2000" b="1" dirty="0">
                <a:ea typeface="幼圆" pitchFamily="49" charset="-122"/>
              </a:rPr>
              <a:t> = 表达式 ；  </a:t>
            </a:r>
            <a:endParaRPr kumimoji="0" lang="zh-CN" altLang="en-US" sz="2000" b="1" dirty="0">
              <a:ea typeface="幼圆" pitchFamily="49" charset="-122"/>
            </a:endParaRPr>
          </a:p>
          <a:p>
            <a:pPr eaLnBrk="1" hangingPunct="1">
              <a:lnSpc>
                <a:spcPct val="114000"/>
              </a:lnSpc>
              <a:spcAft>
                <a:spcPct val="0"/>
              </a:spcAft>
              <a:buClr>
                <a:srgbClr val="3333FF"/>
              </a:buClr>
              <a:buSzTx/>
              <a:buFont typeface="Wingdings" pitchFamily="2" charset="2"/>
              <a:buNone/>
            </a:pPr>
            <a:r>
              <a:rPr kumimoji="0" lang="zh-CN" altLang="zh-CN" sz="2000" b="1" dirty="0">
                <a:ea typeface="幼圆" pitchFamily="49" charset="-122"/>
              </a:rPr>
              <a:t> </a:t>
            </a:r>
            <a:r>
              <a:rPr kumimoji="0" lang="en-US" altLang="zh-CN" sz="2000" b="1" dirty="0">
                <a:solidFill>
                  <a:srgbClr val="FF0000"/>
                </a:solidFill>
                <a:ea typeface="幼圆" pitchFamily="49" charset="-122"/>
              </a:rPr>
              <a:t>//</a:t>
            </a:r>
            <a:r>
              <a:rPr kumimoji="0" lang="zh-CN" altLang="en-US" sz="2000" b="1" dirty="0">
                <a:solidFill>
                  <a:srgbClr val="FF0000"/>
                </a:solidFill>
                <a:ea typeface="幼圆" pitchFamily="49" charset="-122"/>
              </a:rPr>
              <a:t>（</a:t>
            </a:r>
            <a:r>
              <a:rPr kumimoji="0" lang="en-US" altLang="zh-CN" sz="2000" b="1" dirty="0">
                <a:solidFill>
                  <a:srgbClr val="FF0000"/>
                </a:solidFill>
                <a:ea typeface="幼圆" pitchFamily="49" charset="-122"/>
              </a:rPr>
              <a:t>2</a:t>
            </a:r>
            <a:r>
              <a:rPr kumimoji="0" lang="zh-CN" altLang="en-US" sz="2000" b="1" dirty="0">
                <a:solidFill>
                  <a:srgbClr val="FF0000"/>
                </a:solidFill>
                <a:ea typeface="幼圆" pitchFamily="49" charset="-122"/>
              </a:rPr>
              <a:t>）使用</a:t>
            </a:r>
            <a:r>
              <a:rPr kumimoji="0" lang="en-US" altLang="zh-CN" sz="2000" b="1" dirty="0">
                <a:solidFill>
                  <a:srgbClr val="FF0000"/>
                </a:solidFill>
                <a:ea typeface="幼圆" pitchFamily="49" charset="-122"/>
              </a:rPr>
              <a:t>always</a:t>
            </a:r>
            <a:r>
              <a:rPr kumimoji="0" lang="zh-CN" altLang="en-US" sz="2000" b="1" dirty="0">
                <a:solidFill>
                  <a:srgbClr val="FF0000"/>
                </a:solidFill>
                <a:ea typeface="幼圆" pitchFamily="49" charset="-122"/>
              </a:rPr>
              <a:t>块定义逻辑功能</a:t>
            </a:r>
          </a:p>
          <a:p>
            <a:pPr algn="just">
              <a:lnSpc>
                <a:spcPct val="114000"/>
              </a:lnSpc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2000" b="1" dirty="0">
                <a:ea typeface="幼圆" pitchFamily="49" charset="-122"/>
              </a:rPr>
              <a:t>    </a:t>
            </a:r>
            <a:r>
              <a:rPr kumimoji="0" lang="en-US" altLang="zh-CN" sz="2000" b="1" dirty="0">
                <a:ea typeface="幼圆" pitchFamily="49" charset="-122"/>
              </a:rPr>
              <a:t>always @(&lt;</a:t>
            </a:r>
            <a:r>
              <a:rPr kumimoji="0" lang="zh-CN" altLang="en-US" sz="2000" b="1" dirty="0">
                <a:ea typeface="幼圆" pitchFamily="49" charset="-122"/>
              </a:rPr>
              <a:t>敏感信号表达式</a:t>
            </a:r>
            <a:r>
              <a:rPr kumimoji="0" lang="en-US" altLang="zh-CN" sz="2000" b="1" dirty="0">
                <a:ea typeface="幼圆" pitchFamily="49" charset="-122"/>
              </a:rPr>
              <a:t>&gt;)</a:t>
            </a:r>
          </a:p>
          <a:p>
            <a:pPr algn="just">
              <a:lnSpc>
                <a:spcPct val="114000"/>
              </a:lnSpc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000" b="1" dirty="0">
                <a:ea typeface="幼圆" pitchFamily="49" charset="-122"/>
              </a:rPr>
              <a:t>        begin</a:t>
            </a:r>
          </a:p>
          <a:p>
            <a:pPr algn="just">
              <a:lnSpc>
                <a:spcPct val="114000"/>
              </a:lnSpc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000" b="1" dirty="0">
                <a:ea typeface="幼圆" pitchFamily="49" charset="-122"/>
              </a:rPr>
              <a:t>	       // </a:t>
            </a:r>
            <a:r>
              <a:rPr kumimoji="0" lang="zh-CN" altLang="en-US" sz="2000" b="1" dirty="0">
                <a:ea typeface="幼圆" pitchFamily="49" charset="-122"/>
              </a:rPr>
              <a:t>过程赋值语句</a:t>
            </a:r>
          </a:p>
          <a:p>
            <a:pPr algn="just">
              <a:lnSpc>
                <a:spcPct val="114000"/>
              </a:lnSpc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2000" b="1" dirty="0">
                <a:ea typeface="幼圆" pitchFamily="49" charset="-122"/>
              </a:rPr>
              <a:t>            </a:t>
            </a:r>
            <a:r>
              <a:rPr kumimoji="0" lang="en-US" altLang="zh-CN" sz="2000" b="1" dirty="0">
                <a:ea typeface="幼圆" pitchFamily="49" charset="-122"/>
              </a:rPr>
              <a:t>// if</a:t>
            </a:r>
            <a:r>
              <a:rPr kumimoji="0" lang="zh-CN" altLang="en-US" sz="2000" b="1" dirty="0">
                <a:ea typeface="幼圆" pitchFamily="49" charset="-122"/>
              </a:rPr>
              <a:t>语句</a:t>
            </a:r>
          </a:p>
          <a:p>
            <a:pPr algn="just">
              <a:lnSpc>
                <a:spcPct val="114000"/>
              </a:lnSpc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2000" b="1" dirty="0">
                <a:ea typeface="幼圆" pitchFamily="49" charset="-122"/>
              </a:rPr>
              <a:t>            </a:t>
            </a:r>
            <a:r>
              <a:rPr kumimoji="0" lang="en-US" altLang="zh-CN" sz="2000" b="1" dirty="0">
                <a:ea typeface="幼圆" pitchFamily="49" charset="-122"/>
              </a:rPr>
              <a:t>// case</a:t>
            </a:r>
            <a:r>
              <a:rPr kumimoji="0" lang="zh-CN" altLang="en-US" sz="2000" b="1" dirty="0">
                <a:ea typeface="幼圆" pitchFamily="49" charset="-122"/>
              </a:rPr>
              <a:t>语句</a:t>
            </a:r>
          </a:p>
          <a:p>
            <a:pPr algn="just">
              <a:lnSpc>
                <a:spcPct val="114000"/>
              </a:lnSpc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2000" b="1" dirty="0">
                <a:ea typeface="幼圆" pitchFamily="49" charset="-122"/>
              </a:rPr>
              <a:t>            </a:t>
            </a:r>
            <a:r>
              <a:rPr kumimoji="0" lang="en-US" altLang="zh-CN" sz="2000" b="1" dirty="0">
                <a:ea typeface="幼圆" pitchFamily="49" charset="-122"/>
              </a:rPr>
              <a:t>// </a:t>
            </a:r>
            <a:r>
              <a:rPr kumimoji="0" lang="en-US" altLang="zh-CN" sz="2000" b="1" dirty="0" err="1">
                <a:ea typeface="幼圆" pitchFamily="49" charset="-122"/>
              </a:rPr>
              <a:t>while,repeat,for</a:t>
            </a:r>
            <a:r>
              <a:rPr kumimoji="0" lang="zh-CN" altLang="en-US" sz="2000" b="1" dirty="0">
                <a:ea typeface="幼圆" pitchFamily="49" charset="-122"/>
              </a:rPr>
              <a:t>循环语句</a:t>
            </a:r>
          </a:p>
          <a:p>
            <a:pPr algn="just">
              <a:lnSpc>
                <a:spcPct val="114000"/>
              </a:lnSpc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2000" b="1" dirty="0">
                <a:ea typeface="幼圆" pitchFamily="49" charset="-122"/>
              </a:rPr>
              <a:t>            </a:t>
            </a:r>
            <a:r>
              <a:rPr kumimoji="0" lang="en-US" altLang="zh-CN" sz="2000" b="1" dirty="0">
                <a:ea typeface="幼圆" pitchFamily="49" charset="-122"/>
              </a:rPr>
              <a:t>// </a:t>
            </a:r>
            <a:r>
              <a:rPr kumimoji="0" lang="en-US" altLang="zh-CN" sz="2000" b="1" dirty="0" err="1">
                <a:ea typeface="幼圆" pitchFamily="49" charset="-122"/>
              </a:rPr>
              <a:t>task,function</a:t>
            </a:r>
            <a:r>
              <a:rPr kumimoji="0" lang="zh-CN" altLang="en-US" sz="2000" b="1" dirty="0">
                <a:ea typeface="幼圆" pitchFamily="49" charset="-122"/>
              </a:rPr>
              <a:t>调用</a:t>
            </a:r>
          </a:p>
          <a:p>
            <a:pPr algn="just">
              <a:lnSpc>
                <a:spcPct val="114000"/>
              </a:lnSpc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2000" b="1" dirty="0">
                <a:ea typeface="幼圆" pitchFamily="49" charset="-122"/>
              </a:rPr>
              <a:t>	   </a:t>
            </a:r>
            <a:r>
              <a:rPr kumimoji="0" lang="en-US" altLang="zh-CN" sz="2000" b="1" dirty="0">
                <a:ea typeface="幼圆" pitchFamily="49" charset="-122"/>
              </a:rPr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4180999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551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551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55181" grpId="0" animBg="1" autoUpdateAnimBg="0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3" descr="75%">
            <a:extLst>
              <a:ext uri="{FF2B5EF4-FFF2-40B4-BE49-F238E27FC236}">
                <a16:creationId xmlns:a16="http://schemas.microsoft.com/office/drawing/2014/main" id="{92B725D2-ADC6-A343-8FA4-A903009E9E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47813" y="1484313"/>
            <a:ext cx="6696075" cy="165735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prstShdw prst="shdw13" dist="53882" dir="13500000">
              <a:schemeClr val="bg2">
                <a:alpha val="74997"/>
              </a:schemeClr>
            </a:prst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6600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996600"/>
              </a:buClr>
              <a:buSzPct val="50000"/>
              <a:buFont typeface="Wingdings" pitchFamily="2" charset="2"/>
              <a:buChar char="n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30000"/>
              </a:lnSpc>
              <a:spcAft>
                <a:spcPct val="0"/>
              </a:spcAft>
              <a:buClr>
                <a:srgbClr val="3333FF"/>
              </a:buClr>
              <a:buSzTx/>
              <a:buFont typeface="Wingdings" pitchFamily="2" charset="2"/>
              <a:buNone/>
            </a:pPr>
            <a:r>
              <a:rPr kumimoji="0" lang="en-US" altLang="zh-CN" sz="2000" b="1" dirty="0">
                <a:solidFill>
                  <a:srgbClr val="FF0000"/>
                </a:solidFill>
                <a:ea typeface="幼圆" pitchFamily="49" charset="-122"/>
              </a:rPr>
              <a:t>// </a:t>
            </a:r>
            <a:r>
              <a:rPr kumimoji="0" lang="zh-CN" altLang="en-US" sz="2000" b="1" dirty="0">
                <a:solidFill>
                  <a:srgbClr val="FF0000"/>
                </a:solidFill>
                <a:ea typeface="幼圆" pitchFamily="49" charset="-122"/>
              </a:rPr>
              <a:t>（</a:t>
            </a:r>
            <a:r>
              <a:rPr kumimoji="0" lang="en-US" altLang="zh-CN" sz="2000" b="1" dirty="0">
                <a:solidFill>
                  <a:srgbClr val="FF0000"/>
                </a:solidFill>
                <a:ea typeface="幼圆" pitchFamily="49" charset="-122"/>
              </a:rPr>
              <a:t>3</a:t>
            </a:r>
            <a:r>
              <a:rPr kumimoji="0" lang="zh-CN" altLang="en-US" sz="2000" b="1" dirty="0">
                <a:solidFill>
                  <a:srgbClr val="FF0000"/>
                </a:solidFill>
                <a:ea typeface="幼圆" pitchFamily="49" charset="-122"/>
              </a:rPr>
              <a:t>）元件例化</a:t>
            </a:r>
          </a:p>
          <a:p>
            <a:pPr algn="just">
              <a:lnSpc>
                <a:spcPct val="130000"/>
              </a:lnSpc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2000" b="1" dirty="0">
                <a:ea typeface="幼圆" pitchFamily="49" charset="-122"/>
              </a:rPr>
              <a:t>    </a:t>
            </a:r>
            <a:r>
              <a:rPr kumimoji="0" lang="en-US" altLang="zh-CN" sz="2000" b="1" dirty="0">
                <a:ea typeface="幼圆" pitchFamily="49" charset="-122"/>
              </a:rPr>
              <a:t>&lt; </a:t>
            </a:r>
            <a:r>
              <a:rPr kumimoji="0" lang="zh-CN" altLang="en-US" sz="2000" b="1" dirty="0">
                <a:ea typeface="幼圆" pitchFamily="49" charset="-122"/>
              </a:rPr>
              <a:t>模块名</a:t>
            </a:r>
            <a:r>
              <a:rPr kumimoji="0" lang="en-US" altLang="zh-CN" sz="2000" b="1" dirty="0">
                <a:ea typeface="幼圆" pitchFamily="49" charset="-122"/>
              </a:rPr>
              <a:t>&gt; &lt; </a:t>
            </a:r>
            <a:r>
              <a:rPr kumimoji="0" lang="zh-CN" altLang="en-US" sz="2000" b="1" dirty="0">
                <a:ea typeface="幼圆" pitchFamily="49" charset="-122"/>
              </a:rPr>
              <a:t>实例名</a:t>
            </a:r>
            <a:r>
              <a:rPr kumimoji="0" lang="zh-CN" altLang="zh-CN" sz="2000" b="1" dirty="0">
                <a:ea typeface="幼圆" pitchFamily="49" charset="-122"/>
              </a:rPr>
              <a:t> </a:t>
            </a:r>
            <a:r>
              <a:rPr kumimoji="0" lang="en-US" altLang="zh-CN" sz="2000" b="1" dirty="0">
                <a:ea typeface="幼圆" pitchFamily="49" charset="-122"/>
              </a:rPr>
              <a:t>&gt; (&lt;</a:t>
            </a:r>
            <a:r>
              <a:rPr kumimoji="0" lang="zh-CN" altLang="en-US" sz="2000" b="1" dirty="0">
                <a:ea typeface="幼圆" pitchFamily="49" charset="-122"/>
              </a:rPr>
              <a:t>端口列表</a:t>
            </a:r>
            <a:r>
              <a:rPr kumimoji="0" lang="en-US" altLang="zh-CN" sz="2000" b="1" dirty="0">
                <a:ea typeface="幼圆" pitchFamily="49" charset="-122"/>
              </a:rPr>
              <a:t>&gt;);        // </a:t>
            </a:r>
            <a:r>
              <a:rPr kumimoji="0" lang="zh-CN" altLang="en-US" sz="2000" b="1" dirty="0">
                <a:ea typeface="幼圆" pitchFamily="49" charset="-122"/>
              </a:rPr>
              <a:t>模块元件例化</a:t>
            </a:r>
          </a:p>
          <a:p>
            <a:pPr eaLnBrk="1" hangingPunct="1">
              <a:lnSpc>
                <a:spcPct val="130000"/>
              </a:lnSpc>
              <a:spcAft>
                <a:spcPct val="0"/>
              </a:spcAft>
              <a:buClr>
                <a:srgbClr val="3333FF"/>
              </a:buClr>
              <a:buSzTx/>
              <a:buFont typeface="Wingdings" pitchFamily="2" charset="2"/>
              <a:buNone/>
            </a:pPr>
            <a:r>
              <a:rPr kumimoji="0" lang="zh-CN" altLang="en-US" sz="2000" b="1" dirty="0">
                <a:ea typeface="幼圆" pitchFamily="49" charset="-122"/>
              </a:rPr>
              <a:t>    </a:t>
            </a:r>
            <a:r>
              <a:rPr kumimoji="0" lang="en-US" altLang="zh-CN" sz="2000" b="1" dirty="0">
                <a:ea typeface="幼圆" pitchFamily="49" charset="-122"/>
              </a:rPr>
              <a:t>&lt;</a:t>
            </a:r>
            <a:r>
              <a:rPr kumimoji="0" lang="zh-CN" altLang="en-US" sz="2000" b="1" dirty="0">
                <a:ea typeface="幼圆" pitchFamily="49" charset="-122"/>
              </a:rPr>
              <a:t>门元件关键字</a:t>
            </a:r>
            <a:r>
              <a:rPr kumimoji="0" lang="en-US" altLang="zh-CN" sz="2000" b="1" dirty="0">
                <a:ea typeface="幼圆" pitchFamily="49" charset="-122"/>
              </a:rPr>
              <a:t>&gt; &lt; </a:t>
            </a:r>
            <a:r>
              <a:rPr kumimoji="0" lang="zh-CN" altLang="en-US" sz="2000" b="1" dirty="0">
                <a:ea typeface="幼圆" pitchFamily="49" charset="-122"/>
              </a:rPr>
              <a:t>实例名</a:t>
            </a:r>
            <a:r>
              <a:rPr kumimoji="0" lang="zh-CN" altLang="zh-CN" sz="2000" b="1" dirty="0">
                <a:ea typeface="幼圆" pitchFamily="49" charset="-122"/>
              </a:rPr>
              <a:t> </a:t>
            </a:r>
            <a:r>
              <a:rPr kumimoji="0" lang="en-US" altLang="zh-CN" sz="2000" b="1" dirty="0">
                <a:ea typeface="幼圆" pitchFamily="49" charset="-122"/>
              </a:rPr>
              <a:t>&gt; (&lt;</a:t>
            </a:r>
            <a:r>
              <a:rPr kumimoji="0" lang="zh-CN" altLang="en-US" sz="2000" b="1" dirty="0">
                <a:ea typeface="幼圆" pitchFamily="49" charset="-122"/>
              </a:rPr>
              <a:t>端口列表</a:t>
            </a:r>
            <a:r>
              <a:rPr kumimoji="0" lang="en-US" altLang="zh-CN" sz="2000" b="1" dirty="0">
                <a:ea typeface="幼圆" pitchFamily="49" charset="-122"/>
              </a:rPr>
              <a:t>&gt;); // </a:t>
            </a:r>
            <a:r>
              <a:rPr kumimoji="0" lang="zh-CN" altLang="en-US" sz="2000" b="1" dirty="0">
                <a:ea typeface="幼圆" pitchFamily="49" charset="-122"/>
              </a:rPr>
              <a:t>门元件例化</a:t>
            </a:r>
          </a:p>
          <a:p>
            <a:pPr eaLnBrk="1" hangingPunct="1">
              <a:lnSpc>
                <a:spcPct val="130000"/>
              </a:lnSpc>
              <a:spcAft>
                <a:spcPct val="0"/>
              </a:spcAft>
              <a:buClr>
                <a:srgbClr val="3333FF"/>
              </a:buClr>
              <a:buSzTx/>
              <a:buFont typeface="Wingdings" pitchFamily="2" charset="2"/>
              <a:buNone/>
            </a:pPr>
            <a:r>
              <a:rPr kumimoji="0" lang="zh-CN" altLang="zh-CN" sz="2000" b="1" dirty="0">
                <a:ea typeface="幼圆" pitchFamily="49" charset="-122"/>
              </a:rPr>
              <a:t>endmodule</a:t>
            </a:r>
            <a:endParaRPr kumimoji="0" lang="en-US" altLang="zh-CN" sz="2000" b="1" dirty="0">
              <a:ea typeface="幼圆" pitchFamily="49" charset="-122"/>
            </a:endParaRPr>
          </a:p>
        </p:txBody>
      </p:sp>
      <p:sp>
        <p:nvSpPr>
          <p:cNvPr id="210946" name="Rectangle 2">
            <a:extLst>
              <a:ext uri="{FF2B5EF4-FFF2-40B4-BE49-F238E27FC236}">
                <a16:creationId xmlns:a16="http://schemas.microsoft.com/office/drawing/2014/main" id="{56C0131A-8D14-0E41-94C8-8BC50EF2A5C7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sz="3200" b="1"/>
              <a:t>Verilog HDL</a:t>
            </a:r>
            <a:r>
              <a:rPr lang="zh-CN" altLang="en-US" sz="3200" b="1"/>
              <a:t>模块的模板</a:t>
            </a:r>
          </a:p>
        </p:txBody>
      </p:sp>
      <p:sp>
        <p:nvSpPr>
          <p:cNvPr id="2053135" name="AutoShape 15">
            <a:extLst>
              <a:ext uri="{FF2B5EF4-FFF2-40B4-BE49-F238E27FC236}">
                <a16:creationId xmlns:a16="http://schemas.microsoft.com/office/drawing/2014/main" id="{FDED0075-2196-8641-B9DF-4B44862162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27984" y="3212976"/>
            <a:ext cx="1600200" cy="642937"/>
          </a:xfrm>
          <a:prstGeom prst="wedgeRoundRectCallout">
            <a:avLst>
              <a:gd name="adj1" fmla="val -68454"/>
              <a:gd name="adj2" fmla="val -121356"/>
              <a:gd name="adj3" fmla="val 16667"/>
            </a:avLst>
          </a:prstGeom>
          <a:solidFill>
            <a:srgbClr val="FFFF99"/>
          </a:solidFill>
          <a:ln>
            <a:noFill/>
          </a:ln>
          <a:effectLst>
            <a:prstShdw prst="shdw17" dist="17961" dir="2700000">
              <a:srgbClr val="99995C">
                <a:alpha val="74997"/>
              </a:srgbClr>
            </a:prst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6600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996600"/>
              </a:buClr>
              <a:buSzPct val="50000"/>
              <a:buFont typeface="Wingdings" pitchFamily="2" charset="2"/>
              <a:buChar char="n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dirty="0">
                <a:latin typeface="Tahoma" panose="020B0604030504040204" pitchFamily="34" charset="0"/>
              </a:rPr>
              <a:t>例化元件名</a:t>
            </a:r>
            <a:r>
              <a:rPr kumimoji="0" lang="zh-CN" altLang="zh-CN" sz="1800" b="1" dirty="0">
                <a:latin typeface="Tahoma" panose="020B0604030504040204" pitchFamily="34" charset="0"/>
              </a:rPr>
              <a:t>也可以省略！</a:t>
            </a:r>
            <a:endParaRPr kumimoji="0" lang="zh-CN" altLang="en-US" sz="1800" b="1" dirty="0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8314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053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 autoUpdateAnimBg="0"/>
      <p:bldP spid="2053135" grpId="0" animBg="1" autoUpdateAnimBg="0"/>
    </p:bld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18" name="Rectangle 2">
            <a:extLst>
              <a:ext uri="{FF2B5EF4-FFF2-40B4-BE49-F238E27FC236}">
                <a16:creationId xmlns:a16="http://schemas.microsoft.com/office/drawing/2014/main" id="{AA56E343-CC75-0840-B51B-8FA94D31820C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sz="3200" b="1"/>
              <a:t>简单的</a:t>
            </a:r>
            <a:r>
              <a:rPr lang="en-US" altLang="zh-CN" sz="3200" b="1"/>
              <a:t>Verilog HDL</a:t>
            </a:r>
            <a:r>
              <a:rPr lang="zh-CN" altLang="en-US" sz="3200" b="1"/>
              <a:t>例子</a:t>
            </a:r>
          </a:p>
        </p:txBody>
      </p:sp>
      <p:sp>
        <p:nvSpPr>
          <p:cNvPr id="1595395" name="Rectangle 3">
            <a:extLst>
              <a:ext uri="{FF2B5EF4-FFF2-40B4-BE49-F238E27FC236}">
                <a16:creationId xmlns:a16="http://schemas.microsoft.com/office/drawing/2014/main" id="{B7B00F7A-7F97-5843-A2FB-269C8AA906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8088" y="1382713"/>
            <a:ext cx="7631112" cy="3414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6600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996600"/>
              </a:buClr>
              <a:buSzPct val="50000"/>
              <a:buFont typeface="Wingdings" pitchFamily="2" charset="2"/>
              <a:buChar char="n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Aft>
                <a:spcPct val="0"/>
              </a:spcAft>
              <a:buFont typeface="Wingdings" pitchFamily="2" charset="2"/>
              <a:buNone/>
            </a:pPr>
            <a:r>
              <a:rPr kumimoji="0" lang="en-US" altLang="zh-CN" sz="3200" b="1" dirty="0"/>
              <a:t>[</a:t>
            </a:r>
            <a:r>
              <a:rPr kumimoji="0" lang="zh-CN" altLang="en-US" sz="3200" b="1" dirty="0"/>
              <a:t>例] </a:t>
            </a:r>
            <a:r>
              <a:rPr kumimoji="0" lang="zh-CN" altLang="en-US" sz="3200" b="1" dirty="0">
                <a:solidFill>
                  <a:srgbClr val="CC0000"/>
                </a:solidFill>
              </a:rPr>
              <a:t>2位比较器</a:t>
            </a:r>
          </a:p>
          <a:p>
            <a:pPr algn="just" eaLnBrk="1" hangingPunct="1">
              <a:spcAft>
                <a:spcPct val="0"/>
              </a:spcAft>
              <a:buFont typeface="Wingdings" pitchFamily="2" charset="2"/>
              <a:buNone/>
            </a:pPr>
            <a:r>
              <a:rPr kumimoji="0" lang="en-US" altLang="zh-CN" sz="2000" b="1" dirty="0">
                <a:latin typeface="Arial" panose="020B0604020202020204" pitchFamily="34" charset="0"/>
              </a:rPr>
              <a:t>module  compare2 ( </a:t>
            </a:r>
            <a:r>
              <a:rPr kumimoji="0" lang="en-US" altLang="zh-CN" sz="2000" b="1" dirty="0" err="1">
                <a:latin typeface="Arial" panose="020B0604020202020204" pitchFamily="34" charset="0"/>
              </a:rPr>
              <a:t>equal,a,b</a:t>
            </a:r>
            <a:r>
              <a:rPr kumimoji="0" lang="en-US" altLang="zh-CN" sz="2000" b="1" dirty="0">
                <a:latin typeface="Arial" panose="020B0604020202020204" pitchFamily="34" charset="0"/>
              </a:rPr>
              <a:t>); 	</a:t>
            </a:r>
          </a:p>
          <a:p>
            <a:pPr algn="just">
              <a:spcAft>
                <a:spcPct val="0"/>
              </a:spcAft>
              <a:buClrTx/>
              <a:buFontTx/>
              <a:buNone/>
            </a:pPr>
            <a:r>
              <a:rPr kumimoji="0" lang="en-US" altLang="zh-CN" sz="2000" b="1" dirty="0">
                <a:latin typeface="Arial" panose="020B0604020202020204" pitchFamily="34" charset="0"/>
              </a:rPr>
              <a:t>    output equal;</a:t>
            </a:r>
          </a:p>
          <a:p>
            <a:pPr algn="just">
              <a:spcAft>
                <a:spcPct val="0"/>
              </a:spcAft>
              <a:buClrTx/>
              <a:buFontTx/>
              <a:buNone/>
            </a:pPr>
            <a:r>
              <a:rPr kumimoji="0" lang="en-US" altLang="zh-CN" sz="2000" b="1" dirty="0">
                <a:latin typeface="Arial" panose="020B0604020202020204" pitchFamily="34" charset="0"/>
              </a:rPr>
              <a:t>    input [1:0] </a:t>
            </a:r>
            <a:r>
              <a:rPr kumimoji="0" lang="en-US" altLang="zh-CN" sz="2000" b="1" dirty="0" err="1">
                <a:latin typeface="Arial" panose="020B0604020202020204" pitchFamily="34" charset="0"/>
              </a:rPr>
              <a:t>a,b</a:t>
            </a:r>
            <a:r>
              <a:rPr kumimoji="0" lang="en-US" altLang="zh-CN" sz="2000" b="1" dirty="0">
                <a:latin typeface="Arial" panose="020B0604020202020204" pitchFamily="34" charset="0"/>
              </a:rPr>
              <a:t>; 			</a:t>
            </a:r>
          </a:p>
          <a:p>
            <a:pPr algn="just">
              <a:spcAft>
                <a:spcPct val="0"/>
              </a:spcAft>
              <a:buClrTx/>
              <a:buFontTx/>
              <a:buNone/>
            </a:pPr>
            <a:r>
              <a:rPr kumimoji="0" lang="en-US" altLang="zh-CN" sz="2000" b="1" dirty="0">
                <a:latin typeface="Arial" panose="020B0604020202020204" pitchFamily="34" charset="0"/>
              </a:rPr>
              <a:t>    </a:t>
            </a:r>
          </a:p>
          <a:p>
            <a:pPr algn="just">
              <a:spcAft>
                <a:spcPct val="0"/>
              </a:spcAft>
              <a:buClrTx/>
              <a:buFontTx/>
              <a:buNone/>
            </a:pPr>
            <a:r>
              <a:rPr kumimoji="0" lang="en-US" altLang="zh-CN" sz="2000" b="1" dirty="0">
                <a:latin typeface="Arial" panose="020B0604020202020204" pitchFamily="34" charset="0"/>
              </a:rPr>
              <a:t>    assign equal = ( a == b ) </a:t>
            </a:r>
            <a:r>
              <a:rPr kumimoji="0" lang="en-US" altLang="zh-CN" sz="2000" b="1" dirty="0">
                <a:solidFill>
                  <a:srgbClr val="FF0066"/>
                </a:solidFill>
                <a:latin typeface="Arial" panose="020B0604020202020204" pitchFamily="34" charset="0"/>
              </a:rPr>
              <a:t>?</a:t>
            </a:r>
            <a:r>
              <a:rPr kumimoji="0" lang="en-US" altLang="zh-CN" sz="2000" b="1" dirty="0">
                <a:latin typeface="Arial" panose="020B0604020202020204" pitchFamily="34" charset="0"/>
              </a:rPr>
              <a:t> 1</a:t>
            </a:r>
            <a:r>
              <a:rPr kumimoji="0" lang="en-US" altLang="zh-CN" sz="2000" b="1" dirty="0">
                <a:solidFill>
                  <a:srgbClr val="FF0066"/>
                </a:solidFill>
                <a:latin typeface="Arial" panose="020B0604020202020204" pitchFamily="34" charset="0"/>
              </a:rPr>
              <a:t>:</a:t>
            </a:r>
            <a:r>
              <a:rPr kumimoji="0" lang="en-US" altLang="zh-CN" sz="2000" b="1" dirty="0">
                <a:latin typeface="Arial" panose="020B0604020202020204" pitchFamily="34" charset="0"/>
              </a:rPr>
              <a:t>0;</a:t>
            </a:r>
          </a:p>
          <a:p>
            <a:pPr algn="just">
              <a:spcAft>
                <a:spcPct val="0"/>
              </a:spcAft>
              <a:buClrTx/>
              <a:buFontTx/>
              <a:buNone/>
            </a:pPr>
            <a:r>
              <a:rPr kumimoji="0" lang="en-US" altLang="zh-CN" sz="2000" b="1" dirty="0">
                <a:latin typeface="Arial" panose="020B0604020202020204" pitchFamily="34" charset="0"/>
              </a:rPr>
              <a:t>    </a:t>
            </a:r>
            <a:r>
              <a:rPr kumimoji="0" lang="en-US" altLang="zh-CN" sz="2000" b="1" dirty="0">
                <a:latin typeface="+mn-ea"/>
                <a:ea typeface="+mn-ea"/>
              </a:rPr>
              <a:t>/ * </a:t>
            </a:r>
            <a:r>
              <a:rPr kumimoji="0" lang="zh-CN" altLang="en-US" sz="2000" b="1" dirty="0">
                <a:latin typeface="+mn-ea"/>
                <a:ea typeface="+mn-ea"/>
              </a:rPr>
              <a:t>如果</a:t>
            </a:r>
            <a:r>
              <a:rPr kumimoji="0" lang="en-US" altLang="zh-CN" sz="2000" b="1" dirty="0">
                <a:latin typeface="+mn-ea"/>
                <a:ea typeface="+mn-ea"/>
              </a:rPr>
              <a:t>a</a:t>
            </a:r>
            <a:r>
              <a:rPr kumimoji="0" lang="zh-CN" altLang="en-US" sz="2000" b="1" dirty="0">
                <a:latin typeface="+mn-ea"/>
                <a:ea typeface="+mn-ea"/>
              </a:rPr>
              <a:t>等于</a:t>
            </a:r>
            <a:r>
              <a:rPr kumimoji="0" lang="en-US" altLang="zh-CN" sz="2000" b="1" dirty="0">
                <a:latin typeface="+mn-ea"/>
                <a:ea typeface="+mn-ea"/>
              </a:rPr>
              <a:t>b</a:t>
            </a:r>
            <a:r>
              <a:rPr kumimoji="0" lang="zh-CN" altLang="en-US" sz="2000" b="1" dirty="0">
                <a:latin typeface="+mn-ea"/>
                <a:ea typeface="+mn-ea"/>
              </a:rPr>
              <a:t>，则</a:t>
            </a:r>
            <a:r>
              <a:rPr kumimoji="0" lang="en-US" altLang="zh-CN" sz="2000" b="1" dirty="0">
                <a:latin typeface="+mn-ea"/>
                <a:ea typeface="+mn-ea"/>
              </a:rPr>
              <a:t>equal </a:t>
            </a:r>
            <a:r>
              <a:rPr kumimoji="0" lang="zh-CN" altLang="en-US" sz="2000" b="1" dirty="0">
                <a:latin typeface="+mn-ea"/>
                <a:ea typeface="+mn-ea"/>
              </a:rPr>
              <a:t>为</a:t>
            </a:r>
            <a:r>
              <a:rPr kumimoji="0" lang="en-US" altLang="zh-CN" sz="2000" b="1" dirty="0">
                <a:latin typeface="+mn-ea"/>
                <a:ea typeface="+mn-ea"/>
              </a:rPr>
              <a:t>1</a:t>
            </a:r>
            <a:r>
              <a:rPr kumimoji="0" lang="zh-CN" altLang="en-US" sz="2000" b="1" dirty="0">
                <a:latin typeface="+mn-ea"/>
                <a:ea typeface="+mn-ea"/>
              </a:rPr>
              <a:t>，否则为</a:t>
            </a:r>
            <a:r>
              <a:rPr kumimoji="0" lang="en-US" altLang="zh-CN" sz="2000" b="1" dirty="0">
                <a:latin typeface="+mn-ea"/>
                <a:ea typeface="+mn-ea"/>
              </a:rPr>
              <a:t>0 * /	</a:t>
            </a:r>
          </a:p>
          <a:p>
            <a:pPr algn="just">
              <a:spcAft>
                <a:spcPct val="0"/>
              </a:spcAft>
              <a:buClrTx/>
              <a:buFontTx/>
              <a:buNone/>
            </a:pPr>
            <a:r>
              <a:rPr kumimoji="0" lang="en-US" altLang="zh-CN" sz="2000" b="1" dirty="0" err="1">
                <a:latin typeface="Arial" panose="020B0604020202020204" pitchFamily="34" charset="0"/>
              </a:rPr>
              <a:t>endmodule</a:t>
            </a:r>
            <a:endParaRPr kumimoji="0" lang="en-US" altLang="zh-CN" sz="2000" b="1" dirty="0">
              <a:latin typeface="Arial" panose="020B0604020202020204" pitchFamily="34" charset="0"/>
            </a:endParaRPr>
          </a:p>
        </p:txBody>
      </p:sp>
      <p:sp>
        <p:nvSpPr>
          <p:cNvPr id="1595397" name="AutoShape 5">
            <a:extLst>
              <a:ext uri="{FF2B5EF4-FFF2-40B4-BE49-F238E27FC236}">
                <a16:creationId xmlns:a16="http://schemas.microsoft.com/office/drawing/2014/main" id="{1D7F4FF5-D012-4341-84F9-0A720CEAEE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48263" y="2760663"/>
            <a:ext cx="1600200" cy="381000"/>
          </a:xfrm>
          <a:prstGeom prst="wedgeRoundRectCallout">
            <a:avLst>
              <a:gd name="adj1" fmla="val -42657"/>
              <a:gd name="adj2" fmla="val 110000"/>
              <a:gd name="adj3" fmla="val 16667"/>
            </a:avLst>
          </a:prstGeom>
          <a:solidFill>
            <a:srgbClr val="FFCC99"/>
          </a:solidFill>
          <a:ln>
            <a:noFill/>
          </a:ln>
          <a:effectLst>
            <a:prstShdw prst="shdw17" dist="17961" dir="2700000">
              <a:srgbClr val="997A5C">
                <a:alpha val="74997"/>
              </a:srgbClr>
            </a:prst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6600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996600"/>
              </a:buClr>
              <a:buSzPct val="50000"/>
              <a:buFont typeface="Wingdings" pitchFamily="2" charset="2"/>
              <a:buChar char="n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dirty="0">
                <a:latin typeface="+mn-ea"/>
                <a:ea typeface="+mn-ea"/>
              </a:rPr>
              <a:t>条件运算符</a:t>
            </a:r>
          </a:p>
        </p:txBody>
      </p:sp>
      <p:sp>
        <p:nvSpPr>
          <p:cNvPr id="1595399" name="AutoShape 7">
            <a:extLst>
              <a:ext uri="{FF2B5EF4-FFF2-40B4-BE49-F238E27FC236}">
                <a16:creationId xmlns:a16="http://schemas.microsoft.com/office/drawing/2014/main" id="{508667F0-38DA-0846-82B2-C98BBF800B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76400" y="5310188"/>
            <a:ext cx="7267575" cy="1104900"/>
          </a:xfrm>
          <a:prstGeom prst="horizontalScroll">
            <a:avLst>
              <a:gd name="adj" fmla="val 12500"/>
            </a:avLst>
          </a:prstGeom>
          <a:solidFill>
            <a:srgbClr val="FFCC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marL="280988" indent="-280988"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6600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996600"/>
              </a:buClr>
              <a:buSzPct val="50000"/>
              <a:buFont typeface="Wingdings" pitchFamily="2" charset="2"/>
              <a:buChar char="n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Aft>
                <a:spcPct val="0"/>
              </a:spcAft>
              <a:buClr>
                <a:srgbClr val="FF0000"/>
              </a:buClr>
              <a:buSzPct val="80000"/>
              <a:buFont typeface="Wingdings" pitchFamily="2" charset="2"/>
              <a:buChar char="Ø"/>
            </a:pPr>
            <a:r>
              <a:rPr kumimoji="0" lang="en-US" altLang="zh-CN" sz="2000" b="1" dirty="0">
                <a:solidFill>
                  <a:schemeClr val="hlink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/ * </a:t>
            </a:r>
            <a:r>
              <a:rPr kumimoji="0" lang="en-US" altLang="zh-CN" sz="2000" b="1" dirty="0">
                <a:solidFill>
                  <a:schemeClr val="hlink"/>
                </a:solidFill>
                <a:ea typeface="华文新魏" panose="02010800040101010101" pitchFamily="2" charset="-122"/>
              </a:rPr>
              <a:t>……</a:t>
            </a:r>
            <a:r>
              <a:rPr kumimoji="0" lang="en-US" altLang="zh-CN" sz="2000" b="1" dirty="0">
                <a:solidFill>
                  <a:schemeClr val="hlink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 * /</a:t>
            </a:r>
            <a:r>
              <a:rPr kumimoji="0" lang="zh-CN" altLang="en-US" sz="2000" b="1" dirty="0">
                <a:solidFill>
                  <a:schemeClr val="tx2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内表示注释部分，一般可占据</a:t>
            </a:r>
            <a:r>
              <a:rPr kumimoji="0" lang="zh-CN" altLang="en-US" sz="2000" b="1" dirty="0">
                <a:solidFill>
                  <a:schemeClr val="hlink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多</a:t>
            </a:r>
            <a:r>
              <a:rPr kumimoji="0" lang="zh-CN" altLang="en-US" sz="2000" b="1" dirty="0">
                <a:solidFill>
                  <a:schemeClr val="tx2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行。对编译不起作用！</a:t>
            </a:r>
          </a:p>
        </p:txBody>
      </p:sp>
      <p:grpSp>
        <p:nvGrpSpPr>
          <p:cNvPr id="46086" name="组 5">
            <a:extLst>
              <a:ext uri="{FF2B5EF4-FFF2-40B4-BE49-F238E27FC236}">
                <a16:creationId xmlns:a16="http://schemas.microsoft.com/office/drawing/2014/main" id="{F5900C6B-14E7-604E-BEFB-B2A2861B924A}"/>
              </a:ext>
            </a:extLst>
          </p:cNvPr>
          <p:cNvGrpSpPr>
            <a:grpSpLocks/>
          </p:cNvGrpSpPr>
          <p:nvPr/>
        </p:nvGrpSpPr>
        <p:grpSpPr bwMode="auto">
          <a:xfrm>
            <a:off x="6804025" y="1700213"/>
            <a:ext cx="2232025" cy="936625"/>
            <a:chOff x="6732240" y="1628800"/>
            <a:chExt cx="2232248" cy="936104"/>
          </a:xfrm>
        </p:grpSpPr>
        <p:sp>
          <p:nvSpPr>
            <p:cNvPr id="46087" name="圆角矩形 1">
              <a:extLst>
                <a:ext uri="{FF2B5EF4-FFF2-40B4-BE49-F238E27FC236}">
                  <a16:creationId xmlns:a16="http://schemas.microsoft.com/office/drawing/2014/main" id="{B4D35C66-6B33-3249-BA58-7ADB19C444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52320" y="1628800"/>
              <a:ext cx="648072" cy="864096"/>
            </a:xfrm>
            <a:prstGeom prst="roundRect">
              <a:avLst>
                <a:gd name="adj" fmla="val 16667"/>
              </a:avLst>
            </a:prstGeom>
            <a:noFill/>
            <a:ln w="19050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cxnSp>
          <p:nvCxnSpPr>
            <p:cNvPr id="46088" name="直线连接符 3">
              <a:extLst>
                <a:ext uri="{FF2B5EF4-FFF2-40B4-BE49-F238E27FC236}">
                  <a16:creationId xmlns:a16="http://schemas.microsoft.com/office/drawing/2014/main" id="{18BF923F-4355-1F43-8BA9-612B951A6296}"/>
                </a:ext>
              </a:extLst>
            </p:cNvPr>
            <p:cNvCxnSpPr>
              <a:cxnSpLocks noChangeShapeType="1"/>
              <a:stCxn id="46087" idx="3"/>
            </p:cNvCxnSpPr>
            <p:nvPr/>
          </p:nvCxnSpPr>
          <p:spPr bwMode="auto">
            <a:xfrm>
              <a:off x="8100392" y="2060848"/>
              <a:ext cx="432048" cy="0"/>
            </a:xfrm>
            <a:prstGeom prst="line">
              <a:avLst/>
            </a:prstGeom>
            <a:noFill/>
            <a:ln w="1587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6089" name="直线连接符 8">
              <a:extLst>
                <a:ext uri="{FF2B5EF4-FFF2-40B4-BE49-F238E27FC236}">
                  <a16:creationId xmlns:a16="http://schemas.microsoft.com/office/drawing/2014/main" id="{CDCEF86F-6544-E44C-B68E-769571A4374C}"/>
                </a:ext>
              </a:extLst>
            </p:cNvPr>
            <p:cNvCxnSpPr>
              <a:cxnSpLocks noChangeShapeType="1"/>
              <a:stCxn id="46089" idx="3"/>
            </p:cNvCxnSpPr>
            <p:nvPr/>
          </p:nvCxnSpPr>
          <p:spPr bwMode="auto">
            <a:xfrm>
              <a:off x="7020272" y="1844824"/>
              <a:ext cx="432048" cy="0"/>
            </a:xfrm>
            <a:prstGeom prst="line">
              <a:avLst/>
            </a:prstGeom>
            <a:noFill/>
            <a:ln w="1587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6090" name="直线连接符 9">
              <a:extLst>
                <a:ext uri="{FF2B5EF4-FFF2-40B4-BE49-F238E27FC236}">
                  <a16:creationId xmlns:a16="http://schemas.microsoft.com/office/drawing/2014/main" id="{E8C3A0F0-9D1C-5144-B61E-22FB63A9CBB7}"/>
                </a:ext>
              </a:extLst>
            </p:cNvPr>
            <p:cNvCxnSpPr>
              <a:cxnSpLocks noChangeShapeType="1"/>
              <a:stCxn id="46090" idx="3"/>
            </p:cNvCxnSpPr>
            <p:nvPr/>
          </p:nvCxnSpPr>
          <p:spPr bwMode="auto">
            <a:xfrm>
              <a:off x="7020272" y="2348880"/>
              <a:ext cx="432048" cy="0"/>
            </a:xfrm>
            <a:prstGeom prst="line">
              <a:avLst/>
            </a:prstGeom>
            <a:noFill/>
            <a:ln w="1587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46091" name="文本框 4">
              <a:extLst>
                <a:ext uri="{FF2B5EF4-FFF2-40B4-BE49-F238E27FC236}">
                  <a16:creationId xmlns:a16="http://schemas.microsoft.com/office/drawing/2014/main" id="{26178232-461C-F941-8814-7734C524BDD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732240" y="1628800"/>
              <a:ext cx="306494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CN" sz="1800"/>
                <a:t>a</a:t>
              </a:r>
              <a:endParaRPr lang="zh-CN" altLang="en-US" sz="1800"/>
            </a:p>
          </p:txBody>
        </p:sp>
        <p:sp>
          <p:nvSpPr>
            <p:cNvPr id="46092" name="文本框 11">
              <a:extLst>
                <a:ext uri="{FF2B5EF4-FFF2-40B4-BE49-F238E27FC236}">
                  <a16:creationId xmlns:a16="http://schemas.microsoft.com/office/drawing/2014/main" id="{B060F432-679F-CC46-94BC-0FA88BCDA7D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732240" y="2195572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CN" sz="1800"/>
                <a:t>b</a:t>
              </a:r>
              <a:endParaRPr lang="zh-CN" altLang="en-US" sz="1800"/>
            </a:p>
          </p:txBody>
        </p:sp>
        <p:sp>
          <p:nvSpPr>
            <p:cNvPr id="46093" name="文本框 12">
              <a:extLst>
                <a:ext uri="{FF2B5EF4-FFF2-40B4-BE49-F238E27FC236}">
                  <a16:creationId xmlns:a16="http://schemas.microsoft.com/office/drawing/2014/main" id="{3C88A937-9B9A-6B43-B33B-11CB2FDA8BC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231595" y="1691516"/>
              <a:ext cx="732893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CN" sz="1800"/>
                <a:t>equal</a:t>
              </a:r>
              <a:endParaRPr lang="zh-CN" altLang="en-US" sz="1800"/>
            </a:p>
          </p:txBody>
        </p:sp>
        <p:sp>
          <p:nvSpPr>
            <p:cNvPr id="46094" name="文本框 13">
              <a:extLst>
                <a:ext uri="{FF2B5EF4-FFF2-40B4-BE49-F238E27FC236}">
                  <a16:creationId xmlns:a16="http://schemas.microsoft.com/office/drawing/2014/main" id="{D8C91D56-5D1A-1C40-87F0-1EC9837AF44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380312" y="1943254"/>
              <a:ext cx="800219" cy="261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CN" sz="1100"/>
                <a:t>compare2</a:t>
              </a:r>
              <a:endParaRPr lang="zh-CN" altLang="en-US" sz="1100"/>
            </a:p>
          </p:txBody>
        </p:sp>
      </p:grpSp>
    </p:spTree>
    <p:extLst>
      <p:ext uri="{BB962C8B-B14F-4D97-AF65-F5344CB8AC3E}">
        <p14:creationId xmlns:p14="http://schemas.microsoft.com/office/powerpoint/2010/main" val="2666692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5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953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953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5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595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5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8" dur="500"/>
                                        <p:tgtEl>
                                          <p:spTgt spid="1595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95395" grpId="0" autoUpdateAnimBg="0"/>
      <p:bldP spid="1595397" grpId="0" animBg="1" autoUpdateAnimBg="0"/>
      <p:bldP spid="1595399" grpId="0" animBg="1" autoUpdateAnimBg="0"/>
    </p:bld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Rectangle 2">
            <a:extLst>
              <a:ext uri="{FF2B5EF4-FFF2-40B4-BE49-F238E27FC236}">
                <a16:creationId xmlns:a16="http://schemas.microsoft.com/office/drawing/2014/main" id="{1330D278-2A0B-104B-B55C-E0B3D3E3FBB1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sz="3200" b="1"/>
              <a:t>简单的</a:t>
            </a:r>
            <a:r>
              <a:rPr lang="en-US" altLang="zh-CN" sz="3200" b="1"/>
              <a:t>Verilog HDL</a:t>
            </a:r>
            <a:r>
              <a:rPr lang="zh-CN" altLang="en-US" sz="3200" b="1"/>
              <a:t>例子</a:t>
            </a:r>
          </a:p>
        </p:txBody>
      </p:sp>
      <p:sp>
        <p:nvSpPr>
          <p:cNvPr id="1591299" name="Rectangle 3">
            <a:extLst>
              <a:ext uri="{FF2B5EF4-FFF2-40B4-BE49-F238E27FC236}">
                <a16:creationId xmlns:a16="http://schemas.microsoft.com/office/drawing/2014/main" id="{4E16EB76-CF2C-7747-9987-D7CB7B7087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7913" y="1371600"/>
            <a:ext cx="5797550" cy="335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6600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996600"/>
              </a:buClr>
              <a:buSzPct val="50000"/>
              <a:buFont typeface="Wingdings" pitchFamily="2" charset="2"/>
              <a:buChar char="n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10000"/>
              </a:lnSpc>
              <a:spcAft>
                <a:spcPct val="50000"/>
              </a:spcAft>
              <a:buFont typeface="Wingdings" pitchFamily="2" charset="2"/>
              <a:buNone/>
            </a:pPr>
            <a:r>
              <a:rPr kumimoji="0" lang="en-US" altLang="zh-CN" b="1" dirty="0"/>
              <a:t>[</a:t>
            </a:r>
            <a:r>
              <a:rPr kumimoji="0" lang="zh-CN" altLang="en-US" b="1" dirty="0"/>
              <a:t>例] </a:t>
            </a:r>
            <a:r>
              <a:rPr kumimoji="0" lang="zh-CN" altLang="en-US" b="1" dirty="0">
                <a:solidFill>
                  <a:srgbClr val="C00000"/>
                </a:solidFill>
              </a:rPr>
              <a:t>8位加法器</a:t>
            </a:r>
          </a:p>
          <a:p>
            <a:pPr algn="just" eaLnBrk="1" hangingPunct="1">
              <a:lnSpc>
                <a:spcPct val="110000"/>
              </a:lnSpc>
              <a:spcAft>
                <a:spcPct val="10000"/>
              </a:spcAft>
              <a:buFont typeface="Wingdings" pitchFamily="2" charset="2"/>
              <a:buNone/>
            </a:pPr>
            <a:r>
              <a:rPr kumimoji="0" lang="en-US" altLang="zh-CN" sz="2000" b="1" dirty="0">
                <a:solidFill>
                  <a:schemeClr val="folHlink"/>
                </a:solidFill>
              </a:rPr>
              <a:t>module </a:t>
            </a:r>
            <a:r>
              <a:rPr kumimoji="0" lang="en-US" altLang="zh-CN" sz="2000" b="1" dirty="0"/>
              <a:t> </a:t>
            </a:r>
            <a:r>
              <a:rPr kumimoji="0" lang="en-US" altLang="zh-CN" sz="2000" b="1" dirty="0">
                <a:solidFill>
                  <a:srgbClr val="FF0066"/>
                </a:solidFill>
              </a:rPr>
              <a:t>adder8</a:t>
            </a:r>
            <a:r>
              <a:rPr kumimoji="0" lang="en-US" altLang="zh-CN" sz="2000" b="1" dirty="0"/>
              <a:t> ( </a:t>
            </a:r>
            <a:r>
              <a:rPr kumimoji="0" lang="en-US" altLang="zh-CN" sz="2000" b="1" dirty="0" err="1"/>
              <a:t>cout,sum,a,b,cin</a:t>
            </a:r>
            <a:r>
              <a:rPr kumimoji="0" lang="en-US" altLang="zh-CN" sz="2000" b="1" dirty="0"/>
              <a:t> ); 	</a:t>
            </a:r>
          </a:p>
          <a:p>
            <a:pPr algn="just">
              <a:lnSpc>
                <a:spcPct val="110000"/>
              </a:lnSpc>
              <a:spcAft>
                <a:spcPct val="10000"/>
              </a:spcAft>
              <a:buClrTx/>
              <a:buFontTx/>
              <a:buNone/>
            </a:pPr>
            <a:r>
              <a:rPr kumimoji="0" lang="en-US" altLang="zh-CN" sz="2000" b="1" dirty="0"/>
              <a:t>    output  </a:t>
            </a:r>
            <a:r>
              <a:rPr kumimoji="0" lang="en-US" altLang="zh-CN" sz="2000" b="1" dirty="0" err="1"/>
              <a:t>cout</a:t>
            </a:r>
            <a:r>
              <a:rPr kumimoji="0" lang="en-US" altLang="zh-CN" sz="2000" b="1" dirty="0"/>
              <a:t>;</a:t>
            </a:r>
            <a:endParaRPr kumimoji="0" lang="zh-CN" altLang="en-US" sz="2000" b="1" dirty="0"/>
          </a:p>
          <a:p>
            <a:pPr algn="just">
              <a:lnSpc>
                <a:spcPct val="110000"/>
              </a:lnSpc>
              <a:spcAft>
                <a:spcPct val="10000"/>
              </a:spcAft>
              <a:buClrTx/>
              <a:buFontTx/>
              <a:buNone/>
            </a:pPr>
            <a:r>
              <a:rPr kumimoji="0" lang="en-US" altLang="zh-CN" sz="2000" b="1" dirty="0"/>
              <a:t>    output [7:0] sum; </a:t>
            </a:r>
          </a:p>
          <a:p>
            <a:pPr algn="just">
              <a:lnSpc>
                <a:spcPct val="110000"/>
              </a:lnSpc>
              <a:spcAft>
                <a:spcPct val="10000"/>
              </a:spcAft>
              <a:buClrTx/>
              <a:buFontTx/>
              <a:buNone/>
            </a:pPr>
            <a:r>
              <a:rPr kumimoji="0" lang="en-US" altLang="zh-CN" sz="2000" b="1" dirty="0"/>
              <a:t>    input [7:0] a,</a:t>
            </a:r>
            <a:r>
              <a:rPr kumimoji="0" lang="zh-CN" altLang="en-US" sz="2000" b="1" dirty="0"/>
              <a:t> </a:t>
            </a:r>
            <a:r>
              <a:rPr kumimoji="0" lang="en-US" altLang="zh-CN" sz="2000" b="1" dirty="0"/>
              <a:t>b;</a:t>
            </a:r>
            <a:endParaRPr kumimoji="0" lang="zh-CN" altLang="en-US" sz="2000" b="1" dirty="0"/>
          </a:p>
          <a:p>
            <a:pPr algn="just">
              <a:lnSpc>
                <a:spcPct val="110000"/>
              </a:lnSpc>
              <a:spcAft>
                <a:spcPct val="10000"/>
              </a:spcAft>
              <a:buClrTx/>
              <a:buFontTx/>
              <a:buNone/>
            </a:pPr>
            <a:r>
              <a:rPr kumimoji="0" lang="en-US" altLang="zh-CN" sz="2000" b="1" dirty="0"/>
              <a:t>    input   </a:t>
            </a:r>
            <a:r>
              <a:rPr kumimoji="0" lang="en-US" altLang="zh-CN" sz="2000" b="1" dirty="0" err="1"/>
              <a:t>cin</a:t>
            </a:r>
            <a:r>
              <a:rPr kumimoji="0" lang="en-US" altLang="zh-CN" sz="2000" b="1" dirty="0"/>
              <a:t>;	</a:t>
            </a:r>
            <a:r>
              <a:rPr kumimoji="0" lang="en-US" altLang="zh-CN" sz="1800" b="1" dirty="0"/>
              <a:t>//</a:t>
            </a:r>
            <a:r>
              <a:rPr kumimoji="0" lang="zh-CN" altLang="en-US" sz="1800" b="1" dirty="0"/>
              <a:t>低位来的进位</a:t>
            </a:r>
            <a:endParaRPr kumimoji="0" lang="en-US" altLang="zh-CN" sz="1800" b="1" dirty="0"/>
          </a:p>
          <a:p>
            <a:pPr algn="just">
              <a:lnSpc>
                <a:spcPct val="110000"/>
              </a:lnSpc>
              <a:spcAft>
                <a:spcPct val="10000"/>
              </a:spcAft>
              <a:buClrTx/>
              <a:buFontTx/>
              <a:buNone/>
            </a:pPr>
            <a:endParaRPr kumimoji="0" lang="en-US" altLang="zh-CN" sz="1400" b="1" dirty="0"/>
          </a:p>
          <a:p>
            <a:pPr algn="just">
              <a:lnSpc>
                <a:spcPct val="110000"/>
              </a:lnSpc>
              <a:spcAft>
                <a:spcPct val="10000"/>
              </a:spcAft>
              <a:buClrTx/>
              <a:buFontTx/>
              <a:buNone/>
            </a:pPr>
            <a:r>
              <a:rPr kumimoji="0" lang="en-US" altLang="zh-CN" sz="2000" b="1" dirty="0"/>
              <a:t>    assign {</a:t>
            </a:r>
            <a:r>
              <a:rPr kumimoji="0" lang="en-US" altLang="zh-CN" sz="2000" b="1" dirty="0" err="1"/>
              <a:t>cout,sum</a:t>
            </a:r>
            <a:r>
              <a:rPr kumimoji="0" lang="en-US" altLang="zh-CN" sz="2000" b="1" dirty="0"/>
              <a:t>}=</a:t>
            </a:r>
            <a:r>
              <a:rPr kumimoji="0" lang="en-US" altLang="zh-CN" sz="2000" b="1" dirty="0" err="1"/>
              <a:t>a+b+cin</a:t>
            </a:r>
            <a:r>
              <a:rPr kumimoji="0" lang="en-US" altLang="zh-CN" sz="2000" b="1" dirty="0"/>
              <a:t>;	</a:t>
            </a:r>
          </a:p>
          <a:p>
            <a:pPr algn="just">
              <a:lnSpc>
                <a:spcPct val="110000"/>
              </a:lnSpc>
              <a:spcAft>
                <a:spcPct val="10000"/>
              </a:spcAft>
              <a:buClrTx/>
              <a:buFontTx/>
              <a:buNone/>
            </a:pPr>
            <a:r>
              <a:rPr kumimoji="0" lang="en-US" altLang="zh-CN" sz="2000" b="1" dirty="0" err="1">
                <a:solidFill>
                  <a:schemeClr val="folHlink"/>
                </a:solidFill>
              </a:rPr>
              <a:t>endmodule</a:t>
            </a:r>
            <a:endParaRPr kumimoji="0" lang="en-US" altLang="zh-CN" sz="2000" b="1" dirty="0"/>
          </a:p>
        </p:txBody>
      </p:sp>
      <p:grpSp>
        <p:nvGrpSpPr>
          <p:cNvPr id="2" name="Group 4">
            <a:extLst>
              <a:ext uri="{FF2B5EF4-FFF2-40B4-BE49-F238E27FC236}">
                <a16:creationId xmlns:a16="http://schemas.microsoft.com/office/drawing/2014/main" id="{740A0365-7F37-4242-B6FF-23D9000AA3D4}"/>
              </a:ext>
            </a:extLst>
          </p:cNvPr>
          <p:cNvGrpSpPr>
            <a:grpSpLocks/>
          </p:cNvGrpSpPr>
          <p:nvPr/>
        </p:nvGrpSpPr>
        <p:grpSpPr bwMode="auto">
          <a:xfrm>
            <a:off x="5003800" y="2601913"/>
            <a:ext cx="1584325" cy="609600"/>
            <a:chOff x="4752" y="1776"/>
            <a:chExt cx="998" cy="384"/>
          </a:xfrm>
        </p:grpSpPr>
        <p:grpSp>
          <p:nvGrpSpPr>
            <p:cNvPr id="48150" name="Group 5">
              <a:extLst>
                <a:ext uri="{FF2B5EF4-FFF2-40B4-BE49-F238E27FC236}">
                  <a16:creationId xmlns:a16="http://schemas.microsoft.com/office/drawing/2014/main" id="{E5DCBFEF-E5E0-BE42-BD0D-2723C6E7388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52" y="1776"/>
              <a:ext cx="192" cy="384"/>
              <a:chOff x="4752" y="1776"/>
              <a:chExt cx="192" cy="384"/>
            </a:xfrm>
          </p:grpSpPr>
          <p:sp>
            <p:nvSpPr>
              <p:cNvPr id="48152" name="Line 6">
                <a:extLst>
                  <a:ext uri="{FF2B5EF4-FFF2-40B4-BE49-F238E27FC236}">
                    <a16:creationId xmlns:a16="http://schemas.microsoft.com/office/drawing/2014/main" id="{8321A1E7-098F-DA46-B287-1641CB83AD3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752" y="1776"/>
                <a:ext cx="192" cy="144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b"/>
              <a:lstStyle/>
              <a:p>
                <a:endParaRPr lang="zh-CN" altLang="en-US"/>
              </a:p>
            </p:txBody>
          </p:sp>
          <p:sp>
            <p:nvSpPr>
              <p:cNvPr id="48153" name="Line 7">
                <a:extLst>
                  <a:ext uri="{FF2B5EF4-FFF2-40B4-BE49-F238E27FC236}">
                    <a16:creationId xmlns:a16="http://schemas.microsoft.com/office/drawing/2014/main" id="{9CACACC6-7971-FD4A-B20B-3FAF905EFB1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752" y="1968"/>
                <a:ext cx="192" cy="192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b"/>
              <a:lstStyle/>
              <a:p>
                <a:endParaRPr lang="zh-CN" altLang="en-US"/>
              </a:p>
            </p:txBody>
          </p:sp>
        </p:grpSp>
        <p:sp>
          <p:nvSpPr>
            <p:cNvPr id="48151" name="Text Box 8">
              <a:extLst>
                <a:ext uri="{FF2B5EF4-FFF2-40B4-BE49-F238E27FC236}">
                  <a16:creationId xmlns:a16="http://schemas.microsoft.com/office/drawing/2014/main" id="{329AA9C9-AC91-054E-BA6A-395E6EBFBF5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92" y="1822"/>
              <a:ext cx="758" cy="252"/>
            </a:xfrm>
            <a:prstGeom prst="rect">
              <a:avLst/>
            </a:prstGeom>
            <a:solidFill>
              <a:srgbClr val="00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anchor="b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6600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996600"/>
                </a:buClr>
                <a:buSzPct val="50000"/>
                <a:buFont typeface="Wingdings" pitchFamily="2" charset="2"/>
                <a:buChar char="n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2000" dirty="0">
                  <a:latin typeface="+mn-ea"/>
                  <a:ea typeface="+mn-ea"/>
                </a:rPr>
                <a:t>I/O</a:t>
              </a:r>
              <a:r>
                <a:rPr kumimoji="0" lang="zh-CN" altLang="en-US" sz="2000" dirty="0">
                  <a:latin typeface="+mn-ea"/>
                  <a:ea typeface="+mn-ea"/>
                </a:rPr>
                <a:t>说明</a:t>
              </a:r>
            </a:p>
          </p:txBody>
        </p:sp>
      </p:grpSp>
      <p:sp>
        <p:nvSpPr>
          <p:cNvPr id="1591305" name="Text Box 9">
            <a:extLst>
              <a:ext uri="{FF2B5EF4-FFF2-40B4-BE49-F238E27FC236}">
                <a16:creationId xmlns:a16="http://schemas.microsoft.com/office/drawing/2014/main" id="{8079D68C-F211-4348-B2F6-334B3FE6A9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68925" y="1989138"/>
            <a:ext cx="1219200" cy="396875"/>
          </a:xfrm>
          <a:prstGeom prst="rect">
            <a:avLst/>
          </a:prstGeom>
          <a:solidFill>
            <a:srgbClr val="00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>
            <a:spAutoFit/>
          </a:bodyPr>
          <a:lstStyle>
            <a:lvl1pPr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6600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996600"/>
              </a:buClr>
              <a:buSzPct val="50000"/>
              <a:buFont typeface="Wingdings" pitchFamily="2" charset="2"/>
              <a:buChar char="n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2000" dirty="0">
                <a:latin typeface="+mn-ea"/>
                <a:ea typeface="+mn-ea"/>
              </a:rPr>
              <a:t>端口定义</a:t>
            </a:r>
          </a:p>
        </p:txBody>
      </p:sp>
      <p:sp>
        <p:nvSpPr>
          <p:cNvPr id="1591306" name="Text Box 10">
            <a:extLst>
              <a:ext uri="{FF2B5EF4-FFF2-40B4-BE49-F238E27FC236}">
                <a16:creationId xmlns:a16="http://schemas.microsoft.com/office/drawing/2014/main" id="{F48DE787-1BB2-8748-A492-ECB656F612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37188" y="4221088"/>
            <a:ext cx="1219200" cy="396875"/>
          </a:xfrm>
          <a:prstGeom prst="rect">
            <a:avLst/>
          </a:prstGeom>
          <a:solidFill>
            <a:srgbClr val="00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>
            <a:spAutoFit/>
          </a:bodyPr>
          <a:lstStyle>
            <a:lvl1pPr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6600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996600"/>
              </a:buClr>
              <a:buSzPct val="50000"/>
              <a:buFont typeface="Wingdings" pitchFamily="2" charset="2"/>
              <a:buChar char="n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2000" dirty="0">
                <a:latin typeface="+mn-ea"/>
                <a:ea typeface="+mn-ea"/>
              </a:rPr>
              <a:t>功能描述</a:t>
            </a:r>
          </a:p>
        </p:txBody>
      </p:sp>
      <p:sp>
        <p:nvSpPr>
          <p:cNvPr id="1591308" name="AutoShape 12">
            <a:extLst>
              <a:ext uri="{FF2B5EF4-FFF2-40B4-BE49-F238E27FC236}">
                <a16:creationId xmlns:a16="http://schemas.microsoft.com/office/drawing/2014/main" id="{6DC5D895-2036-3340-8D75-DEF7440CBC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26904" y="1556792"/>
            <a:ext cx="1981200" cy="381000"/>
          </a:xfrm>
          <a:prstGeom prst="wedgeRoundRectCallout">
            <a:avLst>
              <a:gd name="adj1" fmla="val -75401"/>
              <a:gd name="adj2" fmla="val 80417"/>
              <a:gd name="adj3" fmla="val 16667"/>
            </a:avLst>
          </a:prstGeom>
          <a:solidFill>
            <a:srgbClr val="99FFCC"/>
          </a:solidFill>
          <a:ln>
            <a:noFill/>
          </a:ln>
          <a:effectLst>
            <a:prstShdw prst="shdw17" dist="17961" dir="2700000">
              <a:srgbClr val="5C997A">
                <a:alpha val="74997"/>
              </a:srgbClr>
            </a:prst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6600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996600"/>
              </a:buClr>
              <a:buSzPct val="50000"/>
              <a:buFont typeface="Wingdings" pitchFamily="2" charset="2"/>
              <a:buChar char="n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dirty="0">
                <a:latin typeface="+mn-ea"/>
                <a:ea typeface="+mn-ea"/>
              </a:rPr>
              <a:t>模块名</a:t>
            </a:r>
            <a:r>
              <a:rPr kumimoji="0" lang="en-US" altLang="zh-CN" sz="1800" dirty="0">
                <a:latin typeface="+mn-ea"/>
                <a:ea typeface="+mn-ea"/>
              </a:rPr>
              <a:t>(</a:t>
            </a:r>
            <a:r>
              <a:rPr kumimoji="0" lang="zh-CN" altLang="en-US" sz="1800" dirty="0">
                <a:latin typeface="+mn-ea"/>
                <a:ea typeface="+mn-ea"/>
              </a:rPr>
              <a:t>文件名</a:t>
            </a:r>
            <a:r>
              <a:rPr kumimoji="0" lang="en-US" altLang="zh-CN" sz="1800" dirty="0">
                <a:latin typeface="+mn-ea"/>
                <a:ea typeface="+mn-ea"/>
              </a:rPr>
              <a:t>)</a:t>
            </a:r>
          </a:p>
        </p:txBody>
      </p:sp>
      <p:sp>
        <p:nvSpPr>
          <p:cNvPr id="1591309" name="AutoShape 13">
            <a:extLst>
              <a:ext uri="{FF2B5EF4-FFF2-40B4-BE49-F238E27FC236}">
                <a16:creationId xmlns:a16="http://schemas.microsoft.com/office/drawing/2014/main" id="{E7F2BD17-16EB-FA49-8F5B-C03D59DC72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3088" y="4779963"/>
            <a:ext cx="8494712" cy="1606550"/>
          </a:xfrm>
          <a:prstGeom prst="horizontalScroll">
            <a:avLst>
              <a:gd name="adj" fmla="val 12500"/>
            </a:avLst>
          </a:prstGeom>
          <a:solidFill>
            <a:srgbClr val="FFCC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marL="280988" indent="-280988"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6600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996600"/>
              </a:buClr>
              <a:buSzPct val="50000"/>
              <a:buFont typeface="Wingdings" pitchFamily="2" charset="2"/>
              <a:buChar char="n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10000"/>
              </a:lnSpc>
              <a:spcAft>
                <a:spcPct val="0"/>
              </a:spcAft>
              <a:buClr>
                <a:srgbClr val="FF0000"/>
              </a:buClr>
              <a:buSzPct val="80000"/>
              <a:buFont typeface="Wingdings" pitchFamily="2" charset="2"/>
              <a:buChar char="Ø"/>
            </a:pPr>
            <a:r>
              <a:rPr kumimoji="0" lang="zh-CN" altLang="en-US" sz="22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整个</a:t>
            </a:r>
            <a:r>
              <a:rPr kumimoji="0" lang="en-US" altLang="zh-CN" sz="22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Verilog </a:t>
            </a:r>
            <a:r>
              <a:rPr kumimoji="0" lang="zh-CN" altLang="en-US" sz="22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程序嵌套在</a:t>
            </a:r>
            <a:r>
              <a:rPr kumimoji="0" lang="en-US" altLang="zh-CN" sz="22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module</a:t>
            </a:r>
            <a:r>
              <a:rPr kumimoji="0" lang="zh-CN" altLang="en-US" sz="22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和</a:t>
            </a:r>
            <a:r>
              <a:rPr kumimoji="0" lang="en-US" altLang="zh-CN" sz="2200" b="1" dirty="0" err="1">
                <a:latin typeface="华文新魏" panose="02010800040101010101" pitchFamily="2" charset="-122"/>
                <a:ea typeface="华文新魏" panose="02010800040101010101" pitchFamily="2" charset="-122"/>
              </a:rPr>
              <a:t>endmodule</a:t>
            </a:r>
            <a:r>
              <a:rPr kumimoji="0" lang="zh-CN" altLang="en-US" sz="22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声明语句中。</a:t>
            </a:r>
          </a:p>
          <a:p>
            <a:pPr>
              <a:lnSpc>
                <a:spcPct val="110000"/>
              </a:lnSpc>
              <a:spcAft>
                <a:spcPct val="0"/>
              </a:spcAft>
              <a:buClr>
                <a:srgbClr val="FF0000"/>
              </a:buClr>
              <a:buSzPct val="80000"/>
              <a:buFont typeface="Wingdings" pitchFamily="2" charset="2"/>
              <a:buChar char="Ø"/>
            </a:pPr>
            <a:r>
              <a:rPr kumimoji="0" lang="zh-CN" altLang="en-US" sz="22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每条语句相对</a:t>
            </a:r>
            <a:r>
              <a:rPr kumimoji="0" lang="en-US" altLang="zh-CN" sz="22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module</a:t>
            </a:r>
            <a:r>
              <a:rPr kumimoji="0" lang="zh-CN" altLang="en-US" sz="22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和</a:t>
            </a:r>
            <a:r>
              <a:rPr kumimoji="0" lang="en-US" altLang="zh-CN" sz="2200" b="1" dirty="0" err="1">
                <a:latin typeface="华文新魏" panose="02010800040101010101" pitchFamily="2" charset="-122"/>
                <a:ea typeface="华文新魏" panose="02010800040101010101" pitchFamily="2" charset="-122"/>
              </a:rPr>
              <a:t>endmodule</a:t>
            </a:r>
            <a:r>
              <a:rPr kumimoji="0" lang="zh-CN" altLang="en-US" sz="22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最好缩进</a:t>
            </a:r>
            <a:r>
              <a:rPr kumimoji="0" lang="en-US" altLang="zh-CN" sz="2200" b="1" dirty="0">
                <a:solidFill>
                  <a:srgbClr val="FF0066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2</a:t>
            </a:r>
            <a:r>
              <a:rPr kumimoji="0" lang="zh-CN" altLang="en-US" sz="22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格或</a:t>
            </a:r>
            <a:r>
              <a:rPr kumimoji="0" lang="en-US" altLang="zh-CN" sz="2200" b="1" dirty="0">
                <a:solidFill>
                  <a:srgbClr val="FF0066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4</a:t>
            </a:r>
            <a:r>
              <a:rPr kumimoji="0" lang="zh-CN" altLang="en-US" sz="22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格！</a:t>
            </a:r>
          </a:p>
          <a:p>
            <a:pPr>
              <a:lnSpc>
                <a:spcPct val="110000"/>
              </a:lnSpc>
              <a:spcAft>
                <a:spcPct val="0"/>
              </a:spcAft>
              <a:buClr>
                <a:srgbClr val="FF0000"/>
              </a:buClr>
              <a:buSzPct val="80000"/>
              <a:buFont typeface="Wingdings" pitchFamily="2" charset="2"/>
              <a:buChar char="Ø"/>
            </a:pPr>
            <a:r>
              <a:rPr kumimoji="0" lang="en-US" altLang="zh-CN" sz="2200" b="1" dirty="0">
                <a:solidFill>
                  <a:srgbClr val="FF0066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//</a:t>
            </a:r>
            <a:r>
              <a:rPr kumimoji="0" lang="en-US" altLang="zh-CN" sz="22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  </a:t>
            </a:r>
            <a:r>
              <a:rPr kumimoji="0" lang="en-US" altLang="zh-CN" sz="2200" b="1" dirty="0">
                <a:latin typeface="Arial" panose="020B0604020202020204" pitchFamily="34" charset="0"/>
                <a:ea typeface="华文新魏" panose="02010800040101010101" pitchFamily="2" charset="-122"/>
              </a:rPr>
              <a:t>……</a:t>
            </a:r>
            <a:r>
              <a:rPr kumimoji="0" lang="en-US" altLang="zh-CN" sz="22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 </a:t>
            </a:r>
            <a:r>
              <a:rPr kumimoji="0" lang="zh-CN" altLang="en-US" sz="22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表示注释部分，一般只占据</a:t>
            </a:r>
            <a:r>
              <a:rPr kumimoji="0" lang="zh-CN" altLang="en-US" sz="2200" b="1" dirty="0">
                <a:solidFill>
                  <a:srgbClr val="FF0066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一</a:t>
            </a:r>
            <a:r>
              <a:rPr kumimoji="0" lang="zh-CN" altLang="en-US" sz="22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行。对编译不起作用！</a:t>
            </a:r>
          </a:p>
        </p:txBody>
      </p:sp>
      <p:sp>
        <p:nvSpPr>
          <p:cNvPr id="1591307" name="AutoShape 11">
            <a:extLst>
              <a:ext uri="{FF2B5EF4-FFF2-40B4-BE49-F238E27FC236}">
                <a16:creationId xmlns:a16="http://schemas.microsoft.com/office/drawing/2014/main" id="{9B28BA13-1E9D-484D-A7C5-A92B2AC4C1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6400800"/>
            <a:ext cx="1600200" cy="381000"/>
          </a:xfrm>
          <a:prstGeom prst="wedgeRoundRectCallout">
            <a:avLst>
              <a:gd name="adj1" fmla="val -44940"/>
              <a:gd name="adj2" fmla="val -110417"/>
              <a:gd name="adj3" fmla="val 16667"/>
            </a:avLst>
          </a:prstGeom>
          <a:solidFill>
            <a:srgbClr val="99FFCC"/>
          </a:solidFill>
          <a:ln>
            <a:noFill/>
          </a:ln>
          <a:effectLst>
            <a:prstShdw prst="shdw17" dist="17961" dir="2700000">
              <a:srgbClr val="5C997A">
                <a:alpha val="74997"/>
              </a:srgbClr>
            </a:prst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6600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996600"/>
              </a:buClr>
              <a:buSzPct val="50000"/>
              <a:buFont typeface="Wingdings" pitchFamily="2" charset="2"/>
              <a:buChar char="n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600" dirty="0">
                <a:latin typeface="+mn-ea"/>
                <a:ea typeface="+mn-ea"/>
              </a:rPr>
              <a:t>单行注释符</a:t>
            </a:r>
          </a:p>
        </p:txBody>
      </p:sp>
      <p:grpSp>
        <p:nvGrpSpPr>
          <p:cNvPr id="48138" name="组 7">
            <a:extLst>
              <a:ext uri="{FF2B5EF4-FFF2-40B4-BE49-F238E27FC236}">
                <a16:creationId xmlns:a16="http://schemas.microsoft.com/office/drawing/2014/main" id="{E6FEE83F-9A4A-1A4E-A141-5A51A6691B54}"/>
              </a:ext>
            </a:extLst>
          </p:cNvPr>
          <p:cNvGrpSpPr>
            <a:grpSpLocks/>
          </p:cNvGrpSpPr>
          <p:nvPr/>
        </p:nvGrpSpPr>
        <p:grpSpPr bwMode="auto">
          <a:xfrm>
            <a:off x="7092950" y="1989138"/>
            <a:ext cx="1727200" cy="2160587"/>
            <a:chOff x="7092280" y="1844824"/>
            <a:chExt cx="1728192" cy="2160240"/>
          </a:xfrm>
        </p:grpSpPr>
        <p:sp>
          <p:nvSpPr>
            <p:cNvPr id="48139" name="圆角矩形 2">
              <a:extLst>
                <a:ext uri="{FF2B5EF4-FFF2-40B4-BE49-F238E27FC236}">
                  <a16:creationId xmlns:a16="http://schemas.microsoft.com/office/drawing/2014/main" id="{62448779-FE18-514A-A90B-A50283A3FF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92280" y="2601739"/>
              <a:ext cx="1656184" cy="609600"/>
            </a:xfrm>
            <a:prstGeom prst="roundRect">
              <a:avLst>
                <a:gd name="adj" fmla="val 16667"/>
              </a:avLst>
            </a:prstGeom>
            <a:noFill/>
            <a:ln w="19050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sp>
          <p:nvSpPr>
            <p:cNvPr id="48140" name="上箭头 3">
              <a:extLst>
                <a:ext uri="{FF2B5EF4-FFF2-40B4-BE49-F238E27FC236}">
                  <a16:creationId xmlns:a16="http://schemas.microsoft.com/office/drawing/2014/main" id="{8D54CF0B-4916-0947-A156-30637640E9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80312" y="3212976"/>
              <a:ext cx="216024" cy="360040"/>
            </a:xfrm>
            <a:prstGeom prst="upArrow">
              <a:avLst>
                <a:gd name="adj1" fmla="val 50000"/>
                <a:gd name="adj2" fmla="val 50000"/>
              </a:avLst>
            </a:prstGeom>
            <a:noFill/>
            <a:ln w="12700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sp>
          <p:nvSpPr>
            <p:cNvPr id="48141" name="上箭头 15">
              <a:extLst>
                <a:ext uri="{FF2B5EF4-FFF2-40B4-BE49-F238E27FC236}">
                  <a16:creationId xmlns:a16="http://schemas.microsoft.com/office/drawing/2014/main" id="{787A2775-613F-F94F-8531-5E3A96482D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84368" y="3212976"/>
              <a:ext cx="216024" cy="360040"/>
            </a:xfrm>
            <a:prstGeom prst="upArrow">
              <a:avLst>
                <a:gd name="adj1" fmla="val 50000"/>
                <a:gd name="adj2" fmla="val 50000"/>
              </a:avLst>
            </a:prstGeom>
            <a:noFill/>
            <a:ln w="12700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cxnSp>
          <p:nvCxnSpPr>
            <p:cNvPr id="48142" name="直线箭头连接符 5">
              <a:extLst>
                <a:ext uri="{FF2B5EF4-FFF2-40B4-BE49-F238E27FC236}">
                  <a16:creationId xmlns:a16="http://schemas.microsoft.com/office/drawing/2014/main" id="{5B420D95-C9E6-B147-8491-8D4D99B7A9C2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8532440" y="3211339"/>
              <a:ext cx="0" cy="361677"/>
            </a:xfrm>
            <a:prstGeom prst="straightConnector1">
              <a:avLst/>
            </a:prstGeom>
            <a:noFill/>
            <a:ln w="12700" algn="ctr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48143" name="文本框 6">
              <a:extLst>
                <a:ext uri="{FF2B5EF4-FFF2-40B4-BE49-F238E27FC236}">
                  <a16:creationId xmlns:a16="http://schemas.microsoft.com/office/drawing/2014/main" id="{663AD765-F338-574A-A1E3-DC8BF77D6A2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524328" y="2736000"/>
              <a:ext cx="894797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CN" sz="1800"/>
                <a:t>adder8</a:t>
              </a:r>
              <a:endParaRPr lang="zh-CN" altLang="en-US" sz="1800"/>
            </a:p>
          </p:txBody>
        </p:sp>
        <p:sp>
          <p:nvSpPr>
            <p:cNvPr id="48144" name="文本框 19">
              <a:extLst>
                <a:ext uri="{FF2B5EF4-FFF2-40B4-BE49-F238E27FC236}">
                  <a16:creationId xmlns:a16="http://schemas.microsoft.com/office/drawing/2014/main" id="{9010F5BF-5210-2A47-BA32-6C5B2EAA023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377117" y="3626440"/>
              <a:ext cx="795411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CN" sz="1800"/>
                <a:t>a</a:t>
              </a:r>
              <a:r>
                <a:rPr lang="zh-CN" altLang="en-US" sz="1800"/>
                <a:t>     </a:t>
              </a:r>
              <a:r>
                <a:rPr lang="en-US" altLang="zh-CN" sz="1800"/>
                <a:t>b</a:t>
              </a:r>
              <a:endParaRPr lang="zh-CN" altLang="en-US" sz="1800"/>
            </a:p>
          </p:txBody>
        </p:sp>
        <p:sp>
          <p:nvSpPr>
            <p:cNvPr id="48145" name="文本框 20">
              <a:extLst>
                <a:ext uri="{FF2B5EF4-FFF2-40B4-BE49-F238E27FC236}">
                  <a16:creationId xmlns:a16="http://schemas.microsoft.com/office/drawing/2014/main" id="{A353AE8C-07D9-6240-BDF2-78C73BD4BC6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348868" y="3635732"/>
              <a:ext cx="471604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CN" sz="1800"/>
                <a:t>cin</a:t>
              </a:r>
              <a:endParaRPr lang="zh-CN" altLang="en-US" sz="1800"/>
            </a:p>
          </p:txBody>
        </p:sp>
        <p:sp>
          <p:nvSpPr>
            <p:cNvPr id="48146" name="上箭头 21">
              <a:extLst>
                <a:ext uri="{FF2B5EF4-FFF2-40B4-BE49-F238E27FC236}">
                  <a16:creationId xmlns:a16="http://schemas.microsoft.com/office/drawing/2014/main" id="{B370F524-89FE-0D41-8EB7-A3DDC1FC31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72400" y="2232000"/>
              <a:ext cx="216024" cy="360040"/>
            </a:xfrm>
            <a:prstGeom prst="upArrow">
              <a:avLst>
                <a:gd name="adj1" fmla="val 50000"/>
                <a:gd name="adj2" fmla="val 50000"/>
              </a:avLst>
            </a:prstGeom>
            <a:noFill/>
            <a:ln w="12700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cxnSp>
          <p:nvCxnSpPr>
            <p:cNvPr id="48147" name="直线箭头连接符 22">
              <a:extLst>
                <a:ext uri="{FF2B5EF4-FFF2-40B4-BE49-F238E27FC236}">
                  <a16:creationId xmlns:a16="http://schemas.microsoft.com/office/drawing/2014/main" id="{D694B04C-4B4A-344D-947B-1AD921DF17AB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7524328" y="2232000"/>
              <a:ext cx="0" cy="361677"/>
            </a:xfrm>
            <a:prstGeom prst="straightConnector1">
              <a:avLst/>
            </a:prstGeom>
            <a:noFill/>
            <a:ln w="12700" algn="ctr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48148" name="文本框 23">
              <a:extLst>
                <a:ext uri="{FF2B5EF4-FFF2-40B4-BE49-F238E27FC236}">
                  <a16:creationId xmlns:a16="http://schemas.microsoft.com/office/drawing/2014/main" id="{D3DCC51C-1943-E74E-80F1-0E5AEFECA1C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236296" y="1861031"/>
              <a:ext cx="620683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CN" sz="1800"/>
                <a:t>cout</a:t>
              </a:r>
              <a:endParaRPr lang="zh-CN" altLang="en-US" sz="1800"/>
            </a:p>
          </p:txBody>
        </p:sp>
        <p:sp>
          <p:nvSpPr>
            <p:cNvPr id="48149" name="文本框 24">
              <a:extLst>
                <a:ext uri="{FF2B5EF4-FFF2-40B4-BE49-F238E27FC236}">
                  <a16:creationId xmlns:a16="http://schemas.microsoft.com/office/drawing/2014/main" id="{BC86E048-6CCF-174C-8495-DDE743A8F7C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994986" y="1844824"/>
              <a:ext cx="609462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CN" sz="1800"/>
                <a:t>sum</a:t>
              </a:r>
              <a:endParaRPr lang="zh-CN" alt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3390293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1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912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912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1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591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1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591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1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591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1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3" dur="500"/>
                                        <p:tgtEl>
                                          <p:spTgt spid="1591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1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1591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91299" grpId="0" autoUpdateAnimBg="0"/>
      <p:bldP spid="1591305" grpId="0" animBg="1" autoUpdateAnimBg="0"/>
      <p:bldP spid="1591306" grpId="0" animBg="1" autoUpdateAnimBg="0"/>
      <p:bldP spid="1591308" grpId="0" animBg="1" autoUpdateAnimBg="0"/>
      <p:bldP spid="1591309" grpId="0" animBg="1" autoUpdateAnimBg="0"/>
      <p:bldP spid="1591307" grpId="0" animBg="1" autoUpdateAnimBg="0"/>
    </p:bld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970" name="Rectangle 2">
            <a:extLst>
              <a:ext uri="{FF2B5EF4-FFF2-40B4-BE49-F238E27FC236}">
                <a16:creationId xmlns:a16="http://schemas.microsoft.com/office/drawing/2014/main" id="{1A099B82-0EC5-B04D-9101-404C75F01060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sz="3200" b="1"/>
              <a:t>简单的</a:t>
            </a:r>
            <a:r>
              <a:rPr lang="en-US" altLang="zh-CN" sz="3200" b="1"/>
              <a:t>Verilog HDL</a:t>
            </a:r>
            <a:r>
              <a:rPr lang="zh-CN" altLang="en-US" sz="3200" b="1"/>
              <a:t>例子</a:t>
            </a:r>
          </a:p>
        </p:txBody>
      </p:sp>
      <p:sp>
        <p:nvSpPr>
          <p:cNvPr id="50179" name="Rectangle 3">
            <a:extLst>
              <a:ext uri="{FF2B5EF4-FFF2-40B4-BE49-F238E27FC236}">
                <a16:creationId xmlns:a16="http://schemas.microsoft.com/office/drawing/2014/main" id="{1C6F351C-2F44-594F-ADBB-79DC89B359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62063" y="1349375"/>
            <a:ext cx="5595937" cy="291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6600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996600"/>
              </a:buClr>
              <a:buSzPct val="50000"/>
              <a:buFont typeface="Wingdings" pitchFamily="2" charset="2"/>
              <a:buChar char="n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10000"/>
              </a:lnSpc>
              <a:buFont typeface="Wingdings" pitchFamily="2" charset="2"/>
              <a:buNone/>
            </a:pPr>
            <a:r>
              <a:rPr kumimoji="0" lang="en-US" altLang="zh-CN" b="1" dirty="0">
                <a:latin typeface="宋体" panose="02010600030101010101" pitchFamily="2" charset="-122"/>
              </a:rPr>
              <a:t>[</a:t>
            </a:r>
            <a:r>
              <a:rPr kumimoji="0" lang="zh-CN" altLang="en-US" b="1" dirty="0">
                <a:latin typeface="宋体" panose="02010600030101010101" pitchFamily="2" charset="-122"/>
              </a:rPr>
              <a:t>例] </a:t>
            </a:r>
            <a:r>
              <a:rPr kumimoji="0" lang="zh-CN" altLang="en-US" b="1" dirty="0">
                <a:solidFill>
                  <a:srgbClr val="CC0000"/>
                </a:solidFill>
                <a:latin typeface="宋体" panose="02010600030101010101" pitchFamily="2" charset="-122"/>
              </a:rPr>
              <a:t>三态驱动器</a:t>
            </a:r>
          </a:p>
          <a:p>
            <a:pPr algn="just" eaLnBrk="1" hangingPunct="1">
              <a:lnSpc>
                <a:spcPct val="110000"/>
              </a:lnSpc>
              <a:buFont typeface="Wingdings" pitchFamily="2" charset="2"/>
              <a:buNone/>
            </a:pPr>
            <a:r>
              <a:rPr kumimoji="0" lang="en-US" altLang="zh-CN" sz="2000" b="1" dirty="0"/>
              <a:t>module  trist2(out,</a:t>
            </a:r>
            <a:r>
              <a:rPr kumimoji="0" lang="zh-CN" altLang="en-US" sz="2000" b="1" dirty="0"/>
              <a:t> </a:t>
            </a:r>
            <a:r>
              <a:rPr kumimoji="0" lang="en-US" altLang="zh-CN" sz="2000" b="1" dirty="0"/>
              <a:t>in,</a:t>
            </a:r>
            <a:r>
              <a:rPr kumimoji="0" lang="zh-CN" altLang="en-US" sz="2000" b="1" dirty="0"/>
              <a:t> </a:t>
            </a:r>
            <a:r>
              <a:rPr kumimoji="0" lang="en-US" altLang="zh-CN" sz="2000" b="1" dirty="0"/>
              <a:t>enable);</a:t>
            </a:r>
          </a:p>
          <a:p>
            <a:pPr algn="just">
              <a:lnSpc>
                <a:spcPct val="110000"/>
              </a:lnSpc>
              <a:buClrTx/>
              <a:buFontTx/>
              <a:buNone/>
            </a:pPr>
            <a:r>
              <a:rPr kumimoji="0" lang="en-US" altLang="zh-CN" sz="2000" b="1" dirty="0"/>
              <a:t>    output  out;</a:t>
            </a:r>
          </a:p>
          <a:p>
            <a:pPr algn="just">
              <a:lnSpc>
                <a:spcPct val="110000"/>
              </a:lnSpc>
              <a:buClrTx/>
              <a:buFontTx/>
              <a:buNone/>
            </a:pPr>
            <a:r>
              <a:rPr kumimoji="0" lang="en-US" altLang="zh-CN" sz="2000" b="1" dirty="0"/>
              <a:t>    input   in, enable;</a:t>
            </a:r>
          </a:p>
          <a:p>
            <a:pPr algn="just">
              <a:lnSpc>
                <a:spcPct val="110000"/>
              </a:lnSpc>
              <a:buClrTx/>
              <a:buFontTx/>
              <a:buNone/>
            </a:pPr>
            <a:endParaRPr kumimoji="0" lang="en-US" altLang="zh-CN" sz="2000" b="1" dirty="0"/>
          </a:p>
          <a:p>
            <a:pPr algn="just">
              <a:lnSpc>
                <a:spcPct val="110000"/>
              </a:lnSpc>
              <a:buClrTx/>
              <a:buFontTx/>
              <a:buNone/>
            </a:pPr>
            <a:r>
              <a:rPr kumimoji="0" lang="en-US" altLang="zh-CN" sz="2000" b="1" dirty="0">
                <a:solidFill>
                  <a:srgbClr val="FF0066"/>
                </a:solidFill>
              </a:rPr>
              <a:t>    bufif1</a:t>
            </a:r>
            <a:r>
              <a:rPr kumimoji="0" lang="en-US" altLang="zh-CN" sz="2000" b="1" dirty="0"/>
              <a:t>  </a:t>
            </a:r>
            <a:r>
              <a:rPr kumimoji="0" lang="en-US" altLang="zh-CN" sz="2000" b="1" dirty="0" err="1">
                <a:solidFill>
                  <a:srgbClr val="990099"/>
                </a:solidFill>
              </a:rPr>
              <a:t>mybuf</a:t>
            </a:r>
            <a:r>
              <a:rPr kumimoji="0" lang="en-US" altLang="zh-CN" sz="2000" b="1" dirty="0"/>
              <a:t>(out,</a:t>
            </a:r>
            <a:r>
              <a:rPr kumimoji="0" lang="zh-CN" altLang="en-US" sz="2000" b="1" dirty="0"/>
              <a:t> </a:t>
            </a:r>
            <a:r>
              <a:rPr kumimoji="0" lang="en-US" altLang="zh-CN" sz="2000" b="1" dirty="0"/>
              <a:t>in,</a:t>
            </a:r>
            <a:r>
              <a:rPr kumimoji="0" lang="zh-CN" altLang="en-US" sz="2000" b="1" dirty="0"/>
              <a:t> </a:t>
            </a:r>
            <a:r>
              <a:rPr kumimoji="0" lang="en-US" altLang="zh-CN" sz="2000" b="1" dirty="0"/>
              <a:t>enable);</a:t>
            </a:r>
          </a:p>
          <a:p>
            <a:pPr algn="just">
              <a:lnSpc>
                <a:spcPct val="110000"/>
              </a:lnSpc>
              <a:buClrTx/>
              <a:buFontTx/>
              <a:buNone/>
            </a:pPr>
            <a:r>
              <a:rPr kumimoji="0" lang="en-US" altLang="zh-CN" sz="2000" b="1" dirty="0" err="1"/>
              <a:t>endmodule</a:t>
            </a:r>
            <a:endParaRPr kumimoji="0" lang="en-US" altLang="zh-CN" sz="2000" b="1" dirty="0"/>
          </a:p>
        </p:txBody>
      </p:sp>
      <p:sp>
        <p:nvSpPr>
          <p:cNvPr id="50180" name="Rectangle 8">
            <a:extLst>
              <a:ext uri="{FF2B5EF4-FFF2-40B4-BE49-F238E27FC236}">
                <a16:creationId xmlns:a16="http://schemas.microsoft.com/office/drawing/2014/main" id="{455A5BA8-9227-A64B-916A-915DC98973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68813" y="5026025"/>
            <a:ext cx="4598987" cy="1503363"/>
          </a:xfrm>
          <a:prstGeom prst="rect">
            <a:avLst/>
          </a:prstGeom>
          <a:solidFill>
            <a:srgbClr val="CCECFF"/>
          </a:solidFill>
          <a:ln>
            <a:noFill/>
          </a:ln>
          <a:effectLst>
            <a:prstShdw prst="shdw13" dist="53882" dir="13500000">
              <a:schemeClr val="bg2">
                <a:alpha val="74997"/>
              </a:schemeClr>
            </a:prst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2716213"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 defTabSz="2716213">
              <a:lnSpc>
                <a:spcPct val="120000"/>
              </a:lnSpc>
              <a:spcAft>
                <a:spcPct val="20000"/>
              </a:spcAft>
              <a:buClr>
                <a:srgbClr val="006600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defTabSz="2716213">
              <a:lnSpc>
                <a:spcPct val="120000"/>
              </a:lnSpc>
              <a:spcAft>
                <a:spcPct val="20000"/>
              </a:spcAft>
              <a:buClr>
                <a:srgbClr val="996600"/>
              </a:buClr>
              <a:buSzPct val="50000"/>
              <a:buFont typeface="Wingdings" pitchFamily="2" charset="2"/>
              <a:buChar char="n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defTabSz="2716213">
              <a:lnSpc>
                <a:spcPct val="120000"/>
              </a:lnSpc>
              <a:spcAft>
                <a:spcPct val="2000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defTabSz="2716213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defTabSz="2716213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defTabSz="2716213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defTabSz="2716213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defTabSz="2716213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3333FF"/>
              </a:buClr>
              <a:buSzTx/>
              <a:buFont typeface="Wingdings" pitchFamily="2" charset="2"/>
              <a:buNone/>
            </a:pPr>
            <a:r>
              <a:rPr kumimoji="0" lang="zh-CN" altLang="en-US" sz="2000" b="1">
                <a:solidFill>
                  <a:srgbClr val="FF0066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门元件例化</a:t>
            </a:r>
            <a:r>
              <a:rPr kumimoji="0" lang="en-US" altLang="zh-CN" sz="2000" b="1">
                <a:latin typeface="Arial" panose="020B0604020202020204" pitchFamily="34" charset="0"/>
                <a:ea typeface="华文新魏" panose="02010800040101010101" pitchFamily="2" charset="-122"/>
              </a:rPr>
              <a:t>——</a:t>
            </a:r>
            <a:r>
              <a:rPr kumimoji="0" lang="zh-CN" altLang="en-US" sz="2000" b="1">
                <a:latin typeface="华文新魏" panose="02010800040101010101" pitchFamily="2" charset="-122"/>
                <a:ea typeface="华文新魏" panose="02010800040101010101" pitchFamily="2" charset="-122"/>
              </a:rPr>
              <a:t>程序通过调用一个在</a:t>
            </a:r>
            <a:r>
              <a:rPr kumimoji="0" lang="en-US" altLang="zh-CN" sz="2000" b="1">
                <a:latin typeface="华文新魏" panose="02010800040101010101" pitchFamily="2" charset="-122"/>
                <a:ea typeface="华文新魏" panose="02010800040101010101" pitchFamily="2" charset="-122"/>
              </a:rPr>
              <a:t>Verilog</a:t>
            </a:r>
            <a:r>
              <a:rPr kumimoji="0" lang="zh-CN" altLang="en-US" sz="2000" b="1">
                <a:latin typeface="华文新魏" panose="02010800040101010101" pitchFamily="2" charset="-122"/>
                <a:ea typeface="华文新魏" panose="02010800040101010101" pitchFamily="2" charset="-122"/>
              </a:rPr>
              <a:t>语言库中现存的实例门元件来实现某逻辑门功能。</a:t>
            </a:r>
            <a:endParaRPr lang="zh-CN" altLang="en-US" sz="200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50181" name="Rectangle 9">
            <a:extLst>
              <a:ext uri="{FF2B5EF4-FFF2-40B4-BE49-F238E27FC236}">
                <a16:creationId xmlns:a16="http://schemas.microsoft.com/office/drawing/2014/main" id="{2B35BA35-8E4D-954C-8F1C-36AEF56821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1675" y="4938713"/>
            <a:ext cx="3330575" cy="1803400"/>
          </a:xfrm>
          <a:prstGeom prst="rect">
            <a:avLst/>
          </a:prstGeom>
          <a:solidFill>
            <a:srgbClr val="99FFCC"/>
          </a:solidFill>
          <a:ln>
            <a:noFill/>
          </a:ln>
          <a:effectLst>
            <a:prstShdw prst="shdw13" dist="53882" dir="13500000">
              <a:schemeClr val="bg2">
                <a:alpha val="74997"/>
              </a:schemeClr>
            </a:prst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>
            <a:spAutoFit/>
          </a:bodyPr>
          <a:lstStyle>
            <a:lvl1pPr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6600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996600"/>
              </a:buClr>
              <a:buSzPct val="50000"/>
              <a:buFont typeface="Wingdings" pitchFamily="2" charset="2"/>
              <a:buChar char="n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400" b="1">
                <a:solidFill>
                  <a:srgbClr val="FF33CC"/>
                </a:solidFill>
                <a:latin typeface="Tahoma" panose="020B0604030504040204" pitchFamily="34" charset="0"/>
              </a:rPr>
              <a:t>      </a:t>
            </a:r>
            <a:r>
              <a:rPr kumimoji="0" lang="en-US" altLang="zh-CN" sz="1400" b="1">
                <a:latin typeface="Tahoma" panose="020B0604030504040204" pitchFamily="34" charset="0"/>
              </a:rPr>
              <a:t>Inputs             |   Output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400" b="1">
                <a:latin typeface="Tahoma" panose="020B0604030504040204" pitchFamily="34" charset="0"/>
              </a:rPr>
              <a:t>IN       ENABLE	|     OUT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400" b="1">
                <a:latin typeface="Tahoma" panose="020B0604030504040204" pitchFamily="34" charset="0"/>
              </a:rPr>
              <a:t>X	0	|       Z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400" b="1">
                <a:latin typeface="Tahoma" panose="020B0604030504040204" pitchFamily="34" charset="0"/>
              </a:rPr>
              <a:t>1	1	|       1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400" b="1">
                <a:latin typeface="Tahoma" panose="020B0604030504040204" pitchFamily="34" charset="0"/>
              </a:rPr>
              <a:t>0	1	|       0</a:t>
            </a:r>
          </a:p>
        </p:txBody>
      </p:sp>
      <p:sp>
        <p:nvSpPr>
          <p:cNvPr id="50182" name="Text Box 12">
            <a:extLst>
              <a:ext uri="{FF2B5EF4-FFF2-40B4-BE49-F238E27FC236}">
                <a16:creationId xmlns:a16="http://schemas.microsoft.com/office/drawing/2014/main" id="{6F2DD592-E856-E342-A540-202266A1E7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2175" y="4276725"/>
            <a:ext cx="25257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>
            <a:spAutoFit/>
          </a:bodyPr>
          <a:lstStyle>
            <a:lvl1pPr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6600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996600"/>
              </a:buClr>
              <a:buSzPct val="50000"/>
              <a:buFont typeface="Wingdings" pitchFamily="2" charset="2"/>
              <a:buChar char="n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000" b="1">
                <a:solidFill>
                  <a:srgbClr val="CC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bufif1</a:t>
            </a:r>
            <a:r>
              <a:rPr kumimoji="0" lang="zh-CN" altLang="en-US" sz="2000" b="1">
                <a:solidFill>
                  <a:srgbClr val="CC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的真值表</a:t>
            </a:r>
          </a:p>
        </p:txBody>
      </p:sp>
      <p:grpSp>
        <p:nvGrpSpPr>
          <p:cNvPr id="50183" name="组 1">
            <a:extLst>
              <a:ext uri="{FF2B5EF4-FFF2-40B4-BE49-F238E27FC236}">
                <a16:creationId xmlns:a16="http://schemas.microsoft.com/office/drawing/2014/main" id="{074FF62D-9292-EA4B-85E7-100433C49670}"/>
              </a:ext>
            </a:extLst>
          </p:cNvPr>
          <p:cNvGrpSpPr>
            <a:grpSpLocks/>
          </p:cNvGrpSpPr>
          <p:nvPr/>
        </p:nvGrpSpPr>
        <p:grpSpPr bwMode="auto">
          <a:xfrm>
            <a:off x="34926" y="2917825"/>
            <a:ext cx="5518149" cy="1540163"/>
            <a:chOff x="35497" y="2917304"/>
            <a:chExt cx="5517704" cy="1540501"/>
          </a:xfrm>
        </p:grpSpPr>
        <p:sp>
          <p:nvSpPr>
            <p:cNvPr id="50192" name="AutoShape 4">
              <a:extLst>
                <a:ext uri="{FF2B5EF4-FFF2-40B4-BE49-F238E27FC236}">
                  <a16:creationId xmlns:a16="http://schemas.microsoft.com/office/drawing/2014/main" id="{FC32DAA0-67BC-2841-89DF-368D4F9526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43887" y="4076805"/>
              <a:ext cx="1484313" cy="381000"/>
            </a:xfrm>
            <a:prstGeom prst="wedgeRoundRectCallout">
              <a:avLst>
                <a:gd name="adj1" fmla="val -45185"/>
                <a:gd name="adj2" fmla="val -97917"/>
                <a:gd name="adj3" fmla="val 16667"/>
              </a:avLst>
            </a:prstGeom>
            <a:solidFill>
              <a:srgbClr val="FFCC99"/>
            </a:solidFill>
            <a:ln>
              <a:noFill/>
            </a:ln>
            <a:effectLst>
              <a:prstShdw prst="shdw17" dist="17961" dir="2700000">
                <a:srgbClr val="997A5C">
                  <a:alpha val="74997"/>
                </a:srgbClr>
              </a:prst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b"/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6600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996600"/>
                </a:buClr>
                <a:buSzPct val="50000"/>
                <a:buFont typeface="Wingdings" pitchFamily="2" charset="2"/>
                <a:buChar char="n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altLang="en-US" sz="1600">
                  <a:latin typeface="Tahoma" panose="020B0604030504040204" pitchFamily="34" charset="0"/>
                </a:rPr>
                <a:t>例化元件名</a:t>
              </a:r>
            </a:p>
          </p:txBody>
        </p:sp>
        <p:sp>
          <p:nvSpPr>
            <p:cNvPr id="50193" name="AutoShape 5">
              <a:extLst>
                <a:ext uri="{FF2B5EF4-FFF2-40B4-BE49-F238E27FC236}">
                  <a16:creationId xmlns:a16="http://schemas.microsoft.com/office/drawing/2014/main" id="{B47E3A81-C297-A74C-8066-8372FF60A2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497" y="2917304"/>
              <a:ext cx="1467992" cy="381000"/>
            </a:xfrm>
            <a:prstGeom prst="wedgeRoundRectCallout">
              <a:avLst>
                <a:gd name="adj1" fmla="val 63620"/>
                <a:gd name="adj2" fmla="val 60417"/>
                <a:gd name="adj3" fmla="val 16667"/>
              </a:avLst>
            </a:prstGeom>
            <a:solidFill>
              <a:srgbClr val="FFCC99"/>
            </a:solidFill>
            <a:ln>
              <a:noFill/>
            </a:ln>
            <a:effectLst>
              <a:prstShdw prst="shdw17" dist="17961" dir="2700000">
                <a:srgbClr val="997A5C">
                  <a:alpha val="74997"/>
                </a:srgbClr>
              </a:prst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b"/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6600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996600"/>
                </a:buClr>
                <a:buSzPct val="50000"/>
                <a:buFont typeface="Wingdings" pitchFamily="2" charset="2"/>
                <a:buChar char="n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altLang="en-US" sz="1600">
                  <a:latin typeface="Arial" panose="020B0604020202020204" pitchFamily="34" charset="0"/>
                </a:rPr>
                <a:t>门元件关键字</a:t>
              </a:r>
            </a:p>
          </p:txBody>
        </p:sp>
        <p:sp>
          <p:nvSpPr>
            <p:cNvPr id="50194" name="Rectangle 14">
              <a:extLst>
                <a:ext uri="{FF2B5EF4-FFF2-40B4-BE49-F238E27FC236}">
                  <a16:creationId xmlns:a16="http://schemas.microsoft.com/office/drawing/2014/main" id="{651192D3-5019-3149-99EB-353BE176CC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3488" y="3376092"/>
              <a:ext cx="4049713" cy="455613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6600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996600"/>
                </a:buClr>
                <a:buSzPct val="50000"/>
                <a:buFont typeface="Wingdings" pitchFamily="2" charset="2"/>
                <a:buChar char="n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1400" b="1">
                <a:solidFill>
                  <a:srgbClr val="FF33CC"/>
                </a:solidFill>
                <a:latin typeface="Tahoma" panose="020B0604030504040204" pitchFamily="34" charset="0"/>
              </a:endParaRPr>
            </a:p>
          </p:txBody>
        </p:sp>
      </p:grpSp>
      <p:grpSp>
        <p:nvGrpSpPr>
          <p:cNvPr id="50184" name="组 11">
            <a:extLst>
              <a:ext uri="{FF2B5EF4-FFF2-40B4-BE49-F238E27FC236}">
                <a16:creationId xmlns:a16="http://schemas.microsoft.com/office/drawing/2014/main" id="{337E8008-153E-9544-B60B-8DA48E6E8C45}"/>
              </a:ext>
            </a:extLst>
          </p:cNvPr>
          <p:cNvGrpSpPr>
            <a:grpSpLocks/>
          </p:cNvGrpSpPr>
          <p:nvPr/>
        </p:nvGrpSpPr>
        <p:grpSpPr bwMode="auto">
          <a:xfrm>
            <a:off x="6581775" y="2279650"/>
            <a:ext cx="2105025" cy="1220788"/>
            <a:chOff x="6582458" y="2279547"/>
            <a:chExt cx="2104827" cy="1221461"/>
          </a:xfrm>
        </p:grpSpPr>
        <p:sp>
          <p:nvSpPr>
            <p:cNvPr id="50185" name="三角形 3">
              <a:extLst>
                <a:ext uri="{FF2B5EF4-FFF2-40B4-BE49-F238E27FC236}">
                  <a16:creationId xmlns:a16="http://schemas.microsoft.com/office/drawing/2014/main" id="{BB2F392F-36AD-6C49-B4D3-14DE48F9529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7452320" y="2351555"/>
              <a:ext cx="540060" cy="396044"/>
            </a:xfrm>
            <a:prstGeom prst="triangle">
              <a:avLst>
                <a:gd name="adj" fmla="val 50000"/>
              </a:avLst>
            </a:prstGeom>
            <a:noFill/>
            <a:ln w="19050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cxnSp>
          <p:nvCxnSpPr>
            <p:cNvPr id="50186" name="直线连接符 7">
              <a:extLst>
                <a:ext uri="{FF2B5EF4-FFF2-40B4-BE49-F238E27FC236}">
                  <a16:creationId xmlns:a16="http://schemas.microsoft.com/office/drawing/2014/main" id="{974E2188-6F04-C846-B18C-E0EA9F75D597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6948264" y="2527200"/>
              <a:ext cx="576064" cy="15327"/>
            </a:xfrm>
            <a:prstGeom prst="line">
              <a:avLst/>
            </a:prstGeom>
            <a:noFill/>
            <a:ln w="12700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0187" name="直线连接符 16">
              <a:extLst>
                <a:ext uri="{FF2B5EF4-FFF2-40B4-BE49-F238E27FC236}">
                  <a16:creationId xmlns:a16="http://schemas.microsoft.com/office/drawing/2014/main" id="{8D5431E7-63F2-9E48-B9FD-C345CD196DD9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7920000" y="2527200"/>
              <a:ext cx="576064" cy="15327"/>
            </a:xfrm>
            <a:prstGeom prst="line">
              <a:avLst/>
            </a:prstGeom>
            <a:noFill/>
            <a:ln w="12700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0188" name="肘形连接符 9">
              <a:extLst>
                <a:ext uri="{FF2B5EF4-FFF2-40B4-BE49-F238E27FC236}">
                  <a16:creationId xmlns:a16="http://schemas.microsoft.com/office/drawing/2014/main" id="{46E2F5BD-64F9-9943-A094-E95D8E1535AA}"/>
                </a:ext>
              </a:extLst>
            </p:cNvPr>
            <p:cNvCxnSpPr>
              <a:cxnSpLocks noChangeShapeType="1"/>
              <a:stCxn id="50185" idx="5"/>
            </p:cNvCxnSpPr>
            <p:nvPr/>
          </p:nvCxnSpPr>
          <p:spPr bwMode="auto">
            <a:xfrm rot="5400000">
              <a:off x="7123701" y="2509155"/>
              <a:ext cx="423212" cy="774086"/>
            </a:xfrm>
            <a:prstGeom prst="bentConnector2">
              <a:avLst/>
            </a:prstGeom>
            <a:noFill/>
            <a:ln w="12700" algn="ctr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50189" name="文本框 10">
              <a:extLst>
                <a:ext uri="{FF2B5EF4-FFF2-40B4-BE49-F238E27FC236}">
                  <a16:creationId xmlns:a16="http://schemas.microsoft.com/office/drawing/2014/main" id="{046C5DA4-24AE-3A40-9516-A63AA5718E6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588224" y="2348880"/>
              <a:ext cx="3658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CN" sz="1800"/>
                <a:t>in</a:t>
              </a:r>
              <a:endParaRPr lang="zh-CN" altLang="en-US" sz="1800"/>
            </a:p>
          </p:txBody>
        </p:sp>
        <p:sp>
          <p:nvSpPr>
            <p:cNvPr id="50190" name="文本框 20">
              <a:extLst>
                <a:ext uri="{FF2B5EF4-FFF2-40B4-BE49-F238E27FC236}">
                  <a16:creationId xmlns:a16="http://schemas.microsoft.com/office/drawing/2014/main" id="{3BE97104-D885-9346-9B42-E168BEE98EF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582458" y="3131676"/>
              <a:ext cx="859531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CN" sz="1800"/>
                <a:t>enable</a:t>
              </a:r>
              <a:endParaRPr lang="zh-CN" altLang="en-US" sz="1800"/>
            </a:p>
          </p:txBody>
        </p:sp>
        <p:sp>
          <p:nvSpPr>
            <p:cNvPr id="50191" name="文本框 21">
              <a:extLst>
                <a:ext uri="{FF2B5EF4-FFF2-40B4-BE49-F238E27FC236}">
                  <a16:creationId xmlns:a16="http://schemas.microsoft.com/office/drawing/2014/main" id="{061DFA5D-4FAD-214C-963C-C1ABF60B62D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172400" y="2555612"/>
              <a:ext cx="514885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CN" sz="1800"/>
                <a:t>out</a:t>
              </a:r>
              <a:endParaRPr lang="zh-CN" alt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1242089664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94" name="Rectangle 2">
            <a:extLst>
              <a:ext uri="{FF2B5EF4-FFF2-40B4-BE49-F238E27FC236}">
                <a16:creationId xmlns:a16="http://schemas.microsoft.com/office/drawing/2014/main" id="{9D38EEC5-7191-5D4D-8411-25789F020914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sz="3200" b="1"/>
              <a:t>简单的</a:t>
            </a:r>
            <a:r>
              <a:rPr lang="en-US" altLang="zh-CN" sz="3200" b="1"/>
              <a:t>Verilog HDL</a:t>
            </a:r>
            <a:r>
              <a:rPr lang="zh-CN" altLang="en-US" sz="3200" b="1"/>
              <a:t>例子</a:t>
            </a:r>
          </a:p>
        </p:txBody>
      </p:sp>
      <p:sp>
        <p:nvSpPr>
          <p:cNvPr id="51203" name="Text Box 14">
            <a:extLst>
              <a:ext uri="{FF2B5EF4-FFF2-40B4-BE49-F238E27FC236}">
                <a16:creationId xmlns:a16="http://schemas.microsoft.com/office/drawing/2014/main" id="{72803FC3-1A34-A74B-A089-5D0A4DC788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9138" y="1849438"/>
            <a:ext cx="6129337" cy="3883025"/>
          </a:xfrm>
          <a:prstGeom prst="rect">
            <a:avLst/>
          </a:prstGeom>
          <a:solidFill>
            <a:srgbClr val="ADD6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b">
            <a:spAutoFit/>
          </a:bodyPr>
          <a:lstStyle>
            <a:lvl1pPr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6600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996600"/>
              </a:buClr>
              <a:buSzPct val="50000"/>
              <a:buFont typeface="Wingdings" pitchFamily="2" charset="2"/>
              <a:buChar char="n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FF"/>
              </a:buClr>
              <a:buSzTx/>
              <a:buFont typeface="Wingdings" pitchFamily="2" charset="2"/>
              <a:buNone/>
            </a:pPr>
            <a:r>
              <a:rPr kumimoji="0" lang="en-US" altLang="zh-CN" sz="2000" b="1"/>
              <a:t>module  trist1(out,in,enable);</a:t>
            </a:r>
          </a:p>
          <a:p>
            <a:pPr algn="just"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000" b="1"/>
              <a:t>      output  out;</a:t>
            </a:r>
          </a:p>
          <a:p>
            <a:pPr algn="just"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000" b="1"/>
              <a:t>      input   in, enable;</a:t>
            </a:r>
          </a:p>
          <a:p>
            <a:pPr algn="just"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000" b="1">
                <a:solidFill>
                  <a:srgbClr val="FF0066"/>
                </a:solidFill>
              </a:rPr>
              <a:t>      mytri</a:t>
            </a:r>
            <a:r>
              <a:rPr kumimoji="0" lang="en-US" altLang="zh-CN" sz="2000" b="1"/>
              <a:t>  </a:t>
            </a:r>
            <a:r>
              <a:rPr kumimoji="0" lang="en-US" altLang="zh-CN" sz="2000" b="1">
                <a:solidFill>
                  <a:srgbClr val="990099"/>
                </a:solidFill>
              </a:rPr>
              <a:t>tri_inst</a:t>
            </a:r>
            <a:r>
              <a:rPr kumimoji="0" lang="en-US" altLang="zh-CN" sz="2000" b="1"/>
              <a:t>(out,in,enable);</a:t>
            </a:r>
          </a:p>
          <a:p>
            <a:pPr algn="just"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000" b="1"/>
              <a:t>endmodule</a:t>
            </a:r>
          </a:p>
          <a:p>
            <a:pPr algn="just" ea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FF"/>
              </a:buClr>
              <a:buSzTx/>
              <a:buFont typeface="Wingdings" pitchFamily="2" charset="2"/>
              <a:buNone/>
            </a:pPr>
            <a:endParaRPr kumimoji="0" lang="en-US" altLang="zh-CN" sz="2000"/>
          </a:p>
          <a:p>
            <a:pPr algn="just" ea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FF"/>
              </a:buClr>
              <a:buSzTx/>
              <a:buFont typeface="Wingdings" pitchFamily="2" charset="2"/>
              <a:buNone/>
            </a:pPr>
            <a:r>
              <a:rPr kumimoji="0" lang="en-US" altLang="zh-CN" sz="2000" b="1"/>
              <a:t>module mytri(out,in,enable);</a:t>
            </a:r>
          </a:p>
          <a:p>
            <a:pPr algn="just"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000" b="1"/>
              <a:t>     output  out;</a:t>
            </a:r>
          </a:p>
          <a:p>
            <a:pPr algn="just"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000" b="1"/>
              <a:t>     input   in, enable;</a:t>
            </a:r>
          </a:p>
          <a:p>
            <a:pPr algn="just"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000" b="1"/>
              <a:t>     assign out = enable </a:t>
            </a:r>
            <a:r>
              <a:rPr kumimoji="0" lang="en-US" altLang="zh-CN" sz="2000" b="1">
                <a:solidFill>
                  <a:srgbClr val="FF0066"/>
                </a:solidFill>
              </a:rPr>
              <a:t>?</a:t>
            </a:r>
            <a:r>
              <a:rPr kumimoji="0" lang="en-US" altLang="zh-CN" sz="2000" b="1"/>
              <a:t> in </a:t>
            </a:r>
            <a:r>
              <a:rPr kumimoji="0" lang="en-US" altLang="zh-CN" sz="2000" b="1">
                <a:solidFill>
                  <a:srgbClr val="FF0066"/>
                </a:solidFill>
              </a:rPr>
              <a:t>: </a:t>
            </a:r>
            <a:r>
              <a:rPr kumimoji="0" lang="en-US" altLang="zh-CN" sz="2000" b="1"/>
              <a:t>’bz;</a:t>
            </a:r>
          </a:p>
          <a:p>
            <a:pPr algn="just"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000" b="1"/>
              <a:t>       / * </a:t>
            </a:r>
            <a:r>
              <a:rPr kumimoji="0" lang="zh-CN" altLang="en-US" sz="2000" b="1"/>
              <a:t>如果</a:t>
            </a:r>
            <a:r>
              <a:rPr kumimoji="0" lang="en-US" altLang="zh-CN" sz="2000" b="1"/>
              <a:t>enable</a:t>
            </a:r>
            <a:r>
              <a:rPr kumimoji="0" lang="zh-CN" altLang="en-US" sz="2000" b="1"/>
              <a:t>为</a:t>
            </a:r>
            <a:r>
              <a:rPr kumimoji="0" lang="en-US" altLang="zh-CN" sz="2000" b="1"/>
              <a:t>1</a:t>
            </a:r>
            <a:r>
              <a:rPr kumimoji="0" lang="zh-CN" altLang="en-US" sz="2000" b="1"/>
              <a:t>，则</a:t>
            </a:r>
            <a:r>
              <a:rPr kumimoji="0" lang="en-US" altLang="zh-CN" sz="2000" b="1"/>
              <a:t>out = in</a:t>
            </a:r>
            <a:r>
              <a:rPr kumimoji="0" lang="zh-CN" altLang="en-US" sz="2000" b="1"/>
              <a:t>，否则为高阻态 * </a:t>
            </a:r>
            <a:r>
              <a:rPr kumimoji="0" lang="en-US" altLang="zh-CN" sz="2000" b="1"/>
              <a:t>/</a:t>
            </a:r>
          </a:p>
          <a:p>
            <a:pPr algn="just"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000" b="1"/>
              <a:t>endmodule</a:t>
            </a:r>
          </a:p>
        </p:txBody>
      </p:sp>
      <p:sp>
        <p:nvSpPr>
          <p:cNvPr id="51204" name="Rectangle 3">
            <a:extLst>
              <a:ext uri="{FF2B5EF4-FFF2-40B4-BE49-F238E27FC236}">
                <a16:creationId xmlns:a16="http://schemas.microsoft.com/office/drawing/2014/main" id="{0BE8EFF6-6061-3548-9068-FC73C37EFA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0" y="1268760"/>
            <a:ext cx="3451225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6600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996600"/>
              </a:buClr>
              <a:buSzPct val="50000"/>
              <a:buFont typeface="Wingdings" pitchFamily="2" charset="2"/>
              <a:buChar char="n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10000"/>
              </a:lnSpc>
              <a:buFont typeface="Wingdings" pitchFamily="2" charset="2"/>
              <a:buNone/>
            </a:pPr>
            <a:r>
              <a:rPr kumimoji="0" lang="en-US" altLang="zh-CN" b="1" dirty="0">
                <a:latin typeface="宋体" panose="02010600030101010101" pitchFamily="2" charset="-122"/>
              </a:rPr>
              <a:t>[</a:t>
            </a:r>
            <a:r>
              <a:rPr kumimoji="0" lang="zh-CN" altLang="en-US" b="1" dirty="0">
                <a:latin typeface="宋体" panose="02010600030101010101" pitchFamily="2" charset="-122"/>
              </a:rPr>
              <a:t>例] </a:t>
            </a:r>
            <a:r>
              <a:rPr kumimoji="0" lang="zh-CN" altLang="en-US" b="1" dirty="0">
                <a:solidFill>
                  <a:srgbClr val="CC0000"/>
                </a:solidFill>
                <a:latin typeface="宋体" panose="02010600030101010101" pitchFamily="2" charset="-122"/>
              </a:rPr>
              <a:t>三态驱动器</a:t>
            </a:r>
          </a:p>
        </p:txBody>
      </p:sp>
      <p:sp>
        <p:nvSpPr>
          <p:cNvPr id="51205" name="Text Box 6">
            <a:extLst>
              <a:ext uri="{FF2B5EF4-FFF2-40B4-BE49-F238E27FC236}">
                <a16:creationId xmlns:a16="http://schemas.microsoft.com/office/drawing/2014/main" id="{25DB3331-4C7F-7548-94E8-B01285105A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905000"/>
            <a:ext cx="1219200" cy="396875"/>
          </a:xfrm>
          <a:prstGeom prst="rect">
            <a:avLst/>
          </a:prstGeom>
          <a:solidFill>
            <a:srgbClr val="00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>
            <a:spAutoFit/>
          </a:bodyPr>
          <a:lstStyle>
            <a:lvl1pPr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6600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996600"/>
              </a:buClr>
              <a:buSzPct val="50000"/>
              <a:buFont typeface="Wingdings" pitchFamily="2" charset="2"/>
              <a:buChar char="n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>
                <a:latin typeface="Arial" panose="020B0604020202020204" pitchFamily="34" charset="0"/>
              </a:rPr>
              <a:t>顶层模块</a:t>
            </a:r>
          </a:p>
        </p:txBody>
      </p:sp>
      <p:sp>
        <p:nvSpPr>
          <p:cNvPr id="51206" name="Text Box 7">
            <a:extLst>
              <a:ext uri="{FF2B5EF4-FFF2-40B4-BE49-F238E27FC236}">
                <a16:creationId xmlns:a16="http://schemas.microsoft.com/office/drawing/2014/main" id="{7596A0B6-813A-0E45-A7E5-CFBD4FDF1D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9300" y="3971925"/>
            <a:ext cx="990600" cy="396875"/>
          </a:xfrm>
          <a:prstGeom prst="rect">
            <a:avLst/>
          </a:prstGeom>
          <a:solidFill>
            <a:srgbClr val="00FFFF"/>
          </a:solidFill>
          <a:ln>
            <a:noFill/>
          </a:ln>
          <a:effectLst>
            <a:prstShdw prst="shdw13" dist="53882" dir="13500000">
              <a:schemeClr val="bg2">
                <a:alpha val="74997"/>
              </a:schemeClr>
            </a:prst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>
            <a:spAutoFit/>
          </a:bodyPr>
          <a:lstStyle>
            <a:lvl1pPr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6600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996600"/>
              </a:buClr>
              <a:buSzPct val="50000"/>
              <a:buFont typeface="Wingdings" pitchFamily="2" charset="2"/>
              <a:buChar char="n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>
                <a:latin typeface="Arial" panose="020B0604020202020204" pitchFamily="34" charset="0"/>
              </a:rPr>
              <a:t>子模块</a:t>
            </a:r>
          </a:p>
        </p:txBody>
      </p:sp>
      <p:grpSp>
        <p:nvGrpSpPr>
          <p:cNvPr id="51207" name="组 1">
            <a:extLst>
              <a:ext uri="{FF2B5EF4-FFF2-40B4-BE49-F238E27FC236}">
                <a16:creationId xmlns:a16="http://schemas.microsoft.com/office/drawing/2014/main" id="{B9EB0749-7D74-9D4B-AD65-83A4E70D2578}"/>
              </a:ext>
            </a:extLst>
          </p:cNvPr>
          <p:cNvGrpSpPr>
            <a:grpSpLocks/>
          </p:cNvGrpSpPr>
          <p:nvPr/>
        </p:nvGrpSpPr>
        <p:grpSpPr bwMode="auto">
          <a:xfrm>
            <a:off x="827088" y="2405063"/>
            <a:ext cx="4989512" cy="1311275"/>
            <a:chOff x="827584" y="2405063"/>
            <a:chExt cx="4989016" cy="1311969"/>
          </a:xfrm>
        </p:grpSpPr>
        <p:sp>
          <p:nvSpPr>
            <p:cNvPr id="51209" name="AutoShape 4">
              <a:extLst>
                <a:ext uri="{FF2B5EF4-FFF2-40B4-BE49-F238E27FC236}">
                  <a16:creationId xmlns:a16="http://schemas.microsoft.com/office/drawing/2014/main" id="{61DDA9F5-8A15-6C49-B81E-EC88CD4E59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06788" y="3380482"/>
              <a:ext cx="1600200" cy="336550"/>
            </a:xfrm>
            <a:prstGeom prst="wedgeRoundRectCallout">
              <a:avLst>
                <a:gd name="adj1" fmla="val -41764"/>
                <a:gd name="adj2" fmla="val -119338"/>
                <a:gd name="adj3" fmla="val 16667"/>
              </a:avLst>
            </a:prstGeom>
            <a:solidFill>
              <a:srgbClr val="FFCC99"/>
            </a:solidFill>
            <a:ln>
              <a:noFill/>
            </a:ln>
            <a:effectLst>
              <a:prstShdw prst="shdw17" dist="17961" dir="2700000">
                <a:srgbClr val="997A5C">
                  <a:alpha val="74997"/>
                </a:srgbClr>
              </a:prst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b"/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6600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996600"/>
                </a:buClr>
                <a:buSzPct val="50000"/>
                <a:buFont typeface="Wingdings" pitchFamily="2" charset="2"/>
                <a:buChar char="n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altLang="en-US" sz="1600">
                  <a:latin typeface="Tahoma" panose="020B0604030504040204" pitchFamily="34" charset="0"/>
                </a:rPr>
                <a:t>例化元件名</a:t>
              </a:r>
            </a:p>
          </p:txBody>
        </p:sp>
        <p:sp>
          <p:nvSpPr>
            <p:cNvPr id="51210" name="AutoShape 5">
              <a:extLst>
                <a:ext uri="{FF2B5EF4-FFF2-40B4-BE49-F238E27FC236}">
                  <a16:creationId xmlns:a16="http://schemas.microsoft.com/office/drawing/2014/main" id="{FE051006-A3B4-6848-9ABF-91BAE96285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7584" y="2405063"/>
              <a:ext cx="1227137" cy="366713"/>
            </a:xfrm>
            <a:prstGeom prst="wedgeRoundRectCallout">
              <a:avLst>
                <a:gd name="adj1" fmla="val 75486"/>
                <a:gd name="adj2" fmla="val 108875"/>
                <a:gd name="adj3" fmla="val 16667"/>
              </a:avLst>
            </a:prstGeom>
            <a:solidFill>
              <a:srgbClr val="FFCC99"/>
            </a:solidFill>
            <a:ln>
              <a:noFill/>
            </a:ln>
            <a:effectLst>
              <a:prstShdw prst="shdw17" dist="17961" dir="2700000">
                <a:srgbClr val="997A5C">
                  <a:alpha val="74997"/>
                </a:srgbClr>
              </a:prst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b"/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6600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996600"/>
                </a:buClr>
                <a:buSzPct val="50000"/>
                <a:buFont typeface="Wingdings" pitchFamily="2" charset="2"/>
                <a:buChar char="n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altLang="en-US" sz="1600">
                  <a:latin typeface="Arial" panose="020B0604020202020204" pitchFamily="34" charset="0"/>
                </a:rPr>
                <a:t>子模块名</a:t>
              </a:r>
            </a:p>
          </p:txBody>
        </p:sp>
        <p:sp>
          <p:nvSpPr>
            <p:cNvPr id="51211" name="Rectangle 10">
              <a:extLst>
                <a:ext uri="{FF2B5EF4-FFF2-40B4-BE49-F238E27FC236}">
                  <a16:creationId xmlns:a16="http://schemas.microsoft.com/office/drawing/2014/main" id="{F4369941-2CBB-4E40-AC4B-084D0F17BD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70138" y="2784476"/>
              <a:ext cx="3446462" cy="354013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6600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996600"/>
                </a:buClr>
                <a:buSzPct val="50000"/>
                <a:buFont typeface="Wingdings" pitchFamily="2" charset="2"/>
                <a:buChar char="n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1400" b="1">
                <a:solidFill>
                  <a:srgbClr val="FF33CC"/>
                </a:solidFill>
                <a:latin typeface="Tahoma" panose="020B0604030504040204" pitchFamily="34" charset="0"/>
              </a:endParaRPr>
            </a:p>
          </p:txBody>
        </p:sp>
      </p:grpSp>
      <p:sp>
        <p:nvSpPr>
          <p:cNvPr id="51208" name="Rectangle 11">
            <a:extLst>
              <a:ext uri="{FF2B5EF4-FFF2-40B4-BE49-F238E27FC236}">
                <a16:creationId xmlns:a16="http://schemas.microsoft.com/office/drawing/2014/main" id="{4BF6B3CB-31DA-8B4C-BA47-22B1CBA43C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46225" y="5876925"/>
            <a:ext cx="7418388" cy="911225"/>
          </a:xfrm>
          <a:prstGeom prst="rect">
            <a:avLst/>
          </a:prstGeom>
          <a:solidFill>
            <a:srgbClr val="FFCC99"/>
          </a:solidFill>
          <a:ln>
            <a:noFill/>
          </a:ln>
          <a:effectLst>
            <a:prstShdw prst="shdw13" dist="53882" dir="13500000">
              <a:schemeClr val="bg2">
                <a:alpha val="74997"/>
              </a:schemeClr>
            </a:prst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2716213"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 defTabSz="2716213">
              <a:lnSpc>
                <a:spcPct val="120000"/>
              </a:lnSpc>
              <a:spcAft>
                <a:spcPct val="20000"/>
              </a:spcAft>
              <a:buClr>
                <a:srgbClr val="006600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defTabSz="2716213">
              <a:lnSpc>
                <a:spcPct val="120000"/>
              </a:lnSpc>
              <a:spcAft>
                <a:spcPct val="20000"/>
              </a:spcAft>
              <a:buClr>
                <a:srgbClr val="996600"/>
              </a:buClr>
              <a:buSzPct val="50000"/>
              <a:buFont typeface="Wingdings" pitchFamily="2" charset="2"/>
              <a:buChar char="n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defTabSz="2716213">
              <a:lnSpc>
                <a:spcPct val="120000"/>
              </a:lnSpc>
              <a:spcAft>
                <a:spcPct val="2000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defTabSz="2716213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defTabSz="2716213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defTabSz="2716213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defTabSz="2716213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defTabSz="2716213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>
              <a:spcAft>
                <a:spcPct val="0"/>
              </a:spcAft>
              <a:buClr>
                <a:srgbClr val="3333FF"/>
              </a:buClr>
              <a:buSzTx/>
              <a:buFont typeface="Wingdings" pitchFamily="2" charset="2"/>
              <a:buNone/>
            </a:pPr>
            <a:r>
              <a:rPr kumimoji="0" lang="zh-CN" altLang="en-US" sz="2000" b="1">
                <a:solidFill>
                  <a:srgbClr val="FF0066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模块元件例化</a:t>
            </a:r>
            <a:r>
              <a:rPr kumimoji="0" lang="en-US" altLang="zh-CN" sz="2000" b="1">
                <a:latin typeface="Arial" panose="020B0604020202020204" pitchFamily="34" charset="0"/>
                <a:ea typeface="华文新魏" panose="02010800040101010101" pitchFamily="2" charset="-122"/>
              </a:rPr>
              <a:t>—</a:t>
            </a:r>
            <a:r>
              <a:rPr kumimoji="0" lang="en-US" altLang="zh-CN" sz="2000">
                <a:latin typeface="Arial" panose="020B0604020202020204" pitchFamily="34" charset="0"/>
                <a:ea typeface="华文新魏" panose="02010800040101010101" pitchFamily="2" charset="-122"/>
              </a:rPr>
              <a:t>—</a:t>
            </a:r>
            <a:r>
              <a:rPr kumimoji="0" lang="zh-CN" altLang="en-US" sz="2000" b="1">
                <a:latin typeface="华文新魏" panose="02010800040101010101" pitchFamily="2" charset="-122"/>
                <a:ea typeface="华文新魏" panose="02010800040101010101" pitchFamily="2" charset="-122"/>
              </a:rPr>
              <a:t>顶层模块（</a:t>
            </a:r>
            <a:r>
              <a:rPr kumimoji="0" lang="en-US" altLang="zh-CN" sz="2000" b="1">
                <a:latin typeface="华文新魏" panose="02010800040101010101" pitchFamily="2" charset="-122"/>
                <a:ea typeface="华文新魏" panose="02010800040101010101" pitchFamily="2" charset="-122"/>
              </a:rPr>
              <a:t>trist1</a:t>
            </a:r>
            <a:r>
              <a:rPr kumimoji="0" lang="zh-CN" altLang="en-US" sz="2000" b="1">
                <a:latin typeface="华文新魏" panose="02010800040101010101" pitchFamily="2" charset="-122"/>
                <a:ea typeface="华文新魏" panose="02010800040101010101" pitchFamily="2" charset="-122"/>
              </a:rPr>
              <a:t>）调用由某子模块（</a:t>
            </a:r>
            <a:r>
              <a:rPr kumimoji="0" lang="en-US" altLang="zh-CN" sz="2000" b="1">
                <a:latin typeface="华文新魏" panose="02010800040101010101" pitchFamily="2" charset="-122"/>
                <a:ea typeface="华文新魏" panose="02010800040101010101" pitchFamily="2" charset="-122"/>
              </a:rPr>
              <a:t>mytri</a:t>
            </a:r>
            <a:r>
              <a:rPr kumimoji="0" lang="zh-CN" altLang="en-US" sz="2000" b="1">
                <a:latin typeface="华文新魏" panose="02010800040101010101" pitchFamily="2" charset="-122"/>
                <a:ea typeface="华文新魏" panose="02010800040101010101" pitchFamily="2" charset="-122"/>
              </a:rPr>
              <a:t>）定义的实例元件（</a:t>
            </a:r>
            <a:r>
              <a:rPr kumimoji="0" lang="en-US" altLang="zh-CN" sz="2000" b="1">
                <a:latin typeface="华文新魏" panose="02010800040101010101" pitchFamily="2" charset="-122"/>
                <a:ea typeface="华文新魏" panose="02010800040101010101" pitchFamily="2" charset="-122"/>
              </a:rPr>
              <a:t>tri_inst</a:t>
            </a:r>
            <a:r>
              <a:rPr kumimoji="0" lang="zh-CN" altLang="en-US" sz="2000" b="1">
                <a:latin typeface="华文新魏" panose="02010800040101010101" pitchFamily="2" charset="-122"/>
                <a:ea typeface="华文新魏" panose="02010800040101010101" pitchFamily="2" charset="-122"/>
              </a:rPr>
              <a:t>）来实现某功能。</a:t>
            </a:r>
          </a:p>
        </p:txBody>
      </p:sp>
    </p:spTree>
    <p:extLst>
      <p:ext uri="{BB962C8B-B14F-4D97-AF65-F5344CB8AC3E}">
        <p14:creationId xmlns:p14="http://schemas.microsoft.com/office/powerpoint/2010/main" val="2767594604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Rectangle 2">
            <a:extLst>
              <a:ext uri="{FF2B5EF4-FFF2-40B4-BE49-F238E27FC236}">
                <a16:creationId xmlns:a16="http://schemas.microsoft.com/office/drawing/2014/main" id="{5F772863-9E6D-E04B-A05B-4F62D7489C64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sz="3200"/>
              <a:t>《三体》中的人力计算机</a:t>
            </a:r>
          </a:p>
        </p:txBody>
      </p:sp>
      <p:sp>
        <p:nvSpPr>
          <p:cNvPr id="138243" name="Text Box 4">
            <a:extLst>
              <a:ext uri="{FF2B5EF4-FFF2-40B4-BE49-F238E27FC236}">
                <a16:creationId xmlns:a16="http://schemas.microsoft.com/office/drawing/2014/main" id="{54A81AEC-BBA3-7740-99A0-E649B9E425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1371600"/>
            <a:ext cx="8077200" cy="545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8000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FF3300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rgbClr val="006666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000"/>
              <a:t>　　冯·诺伊曼转向排成三角阵的三名士兵：“我们构建下一个部件。你，出，只要看到入1和入2中有一个人举黑旗，你就举黑旗，这种情况有三种组合——黑黑、白黑、黑白，剩下的一种情况——白白，你就举白旗。明白了吗？好孩子，你真聪明，门部件的正确运行你是关键，好好干，皇帝会奖赏你的！下面开始运行：举！好，再举！再举！好极了，运行正常，陛下，这个门部件叫</a:t>
            </a:r>
            <a:r>
              <a:rPr lang="zh-CN" altLang="en-US" sz="2000">
                <a:solidFill>
                  <a:srgbClr val="FF3300"/>
                </a:solidFill>
              </a:rPr>
              <a:t>或门</a:t>
            </a:r>
            <a:r>
              <a:rPr lang="zh-CN" altLang="en-US" sz="2000"/>
              <a:t>。”</a:t>
            </a:r>
          </a:p>
          <a:p>
            <a:pPr eaLnBrk="1" hangingPunct="1">
              <a:lnSpc>
                <a:spcPct val="110000"/>
              </a:lnSpc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000"/>
              <a:t>　　然后，冯·诺伊曼又用三名士兵构建了</a:t>
            </a:r>
            <a:r>
              <a:rPr lang="zh-CN" altLang="en-US" sz="2000">
                <a:solidFill>
                  <a:srgbClr val="FF3300"/>
                </a:solidFill>
              </a:rPr>
              <a:t>与非门</a:t>
            </a:r>
            <a:r>
              <a:rPr lang="zh-CN" altLang="en-US" sz="2000"/>
              <a:t>、</a:t>
            </a:r>
            <a:r>
              <a:rPr lang="zh-CN" altLang="en-US" sz="2000">
                <a:solidFill>
                  <a:srgbClr val="FF3300"/>
                </a:solidFill>
              </a:rPr>
              <a:t>或非门</a:t>
            </a:r>
            <a:r>
              <a:rPr lang="zh-CN" altLang="en-US" sz="2000"/>
              <a:t>、</a:t>
            </a:r>
            <a:r>
              <a:rPr lang="zh-CN" altLang="en-US" sz="2000">
                <a:solidFill>
                  <a:srgbClr val="FF3300"/>
                </a:solidFill>
              </a:rPr>
              <a:t>异或门</a:t>
            </a:r>
            <a:r>
              <a:rPr lang="zh-CN" altLang="en-US" sz="2000"/>
              <a:t>、</a:t>
            </a:r>
            <a:r>
              <a:rPr lang="zh-CN" altLang="en-US" sz="2000">
                <a:solidFill>
                  <a:srgbClr val="FF3300"/>
                </a:solidFill>
              </a:rPr>
              <a:t>同或门</a:t>
            </a:r>
            <a:r>
              <a:rPr lang="zh-CN" altLang="en-US" sz="2000"/>
              <a:t>和</a:t>
            </a:r>
            <a:r>
              <a:rPr lang="zh-CN" altLang="en-US" sz="2000">
                <a:solidFill>
                  <a:srgbClr val="FF3300"/>
                </a:solidFill>
              </a:rPr>
              <a:t>三态门</a:t>
            </a:r>
            <a:r>
              <a:rPr lang="zh-CN" altLang="en-US" sz="2000"/>
              <a:t>，最后只用两名士兵构建了最简单的</a:t>
            </a:r>
            <a:r>
              <a:rPr lang="zh-CN" altLang="en-US" sz="2000">
                <a:solidFill>
                  <a:srgbClr val="FF3300"/>
                </a:solidFill>
              </a:rPr>
              <a:t>非门</a:t>
            </a:r>
            <a:r>
              <a:rPr lang="zh-CN" altLang="en-US" sz="2000"/>
              <a:t>，出总是举与入颜色相反的旗。</a:t>
            </a:r>
          </a:p>
          <a:p>
            <a:pPr eaLnBrk="1" hangingPunct="1">
              <a:lnSpc>
                <a:spcPct val="110000"/>
              </a:lnSpc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000"/>
              <a:t>　　冯·诺伊曼对皇帝鞠躬说：“现在，陛下，所有的门部件都已演示完毕，这很简单不是吗？任何三名士兵经过一小时的训练就可以掌握。”</a:t>
            </a:r>
          </a:p>
          <a:p>
            <a:pPr eaLnBrk="1" hangingPunct="1">
              <a:lnSpc>
                <a:spcPct val="110000"/>
              </a:lnSpc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000"/>
              <a:t>　　“他们不需要学更多的东西了吗？”秦始皇问。</a:t>
            </a:r>
          </a:p>
          <a:p>
            <a:pPr eaLnBrk="1" hangingPunct="1">
              <a:lnSpc>
                <a:spcPct val="110000"/>
              </a:lnSpc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000"/>
              <a:t>　　“不需要，我们组建一千万个这样的门部件，再将这些部件组合成一个系统，这个系统就能进行我们所需要的运算，解出那些预测太阳运行的微分方程。这个系统，我们把它叫做……嗯，叫做……”</a:t>
            </a:r>
          </a:p>
          <a:p>
            <a:pPr eaLnBrk="1" hangingPunct="1">
              <a:lnSpc>
                <a:spcPct val="110000"/>
              </a:lnSpc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000"/>
              <a:t>　　“计算机。”汪淼说。</a:t>
            </a:r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266" name="Picture 2">
            <a:extLst>
              <a:ext uri="{FF2B5EF4-FFF2-40B4-BE49-F238E27FC236}">
                <a16:creationId xmlns:a16="http://schemas.microsoft.com/office/drawing/2014/main" id="{42663C54-7858-684C-B6C0-EFEA28A173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3632200"/>
            <a:ext cx="3200400" cy="309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9267" name="Rectangle 3">
            <a:extLst>
              <a:ext uri="{FF2B5EF4-FFF2-40B4-BE49-F238E27FC236}">
                <a16:creationId xmlns:a16="http://schemas.microsoft.com/office/drawing/2014/main" id="{B9FFDA78-9B5A-D545-84E3-EFE559E5934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b="1"/>
              <a:t>高手在民间</a:t>
            </a:r>
          </a:p>
        </p:txBody>
      </p:sp>
      <p:sp>
        <p:nvSpPr>
          <p:cNvPr id="139268" name="Text Box 4">
            <a:extLst>
              <a:ext uri="{FF2B5EF4-FFF2-40B4-BE49-F238E27FC236}">
                <a16:creationId xmlns:a16="http://schemas.microsoft.com/office/drawing/2014/main" id="{8BEC7604-7ECA-6748-A463-5139AF45E7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9200" y="1371600"/>
            <a:ext cx="7772400" cy="1296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8000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FF3300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rgbClr val="006666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Aft>
                <a:spcPct val="40000"/>
              </a:spcAft>
              <a:buClrTx/>
              <a:buSzTx/>
              <a:buFontTx/>
              <a:buNone/>
            </a:pPr>
            <a:r>
              <a:rPr lang="zh-CN" altLang="en-US" sz="2200">
                <a:latin typeface="Tahoma" panose="020B0604030504040204" pitchFamily="34" charset="0"/>
              </a:rPr>
              <a:t>      图书馆里，一名学生正为微积分证明抓头流汗，此时，扫地大妈从身边走过，小声地说，</a:t>
            </a:r>
            <a:r>
              <a:rPr lang="zh-CN" altLang="en-US" sz="2200"/>
              <a:t>“</a:t>
            </a:r>
            <a:r>
              <a:rPr lang="zh-CN" altLang="en-US" sz="2200">
                <a:latin typeface="Tahoma" panose="020B0604030504040204" pitchFamily="34" charset="0"/>
              </a:rPr>
              <a:t>用拉格朗日中值定理试试</a:t>
            </a:r>
            <a:r>
              <a:rPr lang="zh-CN" altLang="en-US" sz="2200"/>
              <a:t>”</a:t>
            </a:r>
            <a:r>
              <a:rPr lang="zh-CN" altLang="en-US" sz="2200">
                <a:latin typeface="Tahoma" panose="020B0604030504040204" pitchFamily="34" charset="0"/>
              </a:rPr>
              <a:t>，随后飘然而去，该同学豁然开朗。</a:t>
            </a:r>
          </a:p>
        </p:txBody>
      </p:sp>
      <p:sp>
        <p:nvSpPr>
          <p:cNvPr id="187397" name="Text Box 5">
            <a:extLst>
              <a:ext uri="{FF2B5EF4-FFF2-40B4-BE49-F238E27FC236}">
                <a16:creationId xmlns:a16="http://schemas.microsoft.com/office/drawing/2014/main" id="{F176BD2A-D6CC-B54C-B3C7-F14A610201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9200" y="2762250"/>
            <a:ext cx="7772400" cy="89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8000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FF3300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rgbClr val="006666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Aft>
                <a:spcPct val="40000"/>
              </a:spcAft>
              <a:buClrTx/>
              <a:buSzTx/>
              <a:buFontTx/>
              <a:buNone/>
            </a:pPr>
            <a:r>
              <a:rPr lang="zh-CN" altLang="en-US" sz="2200">
                <a:solidFill>
                  <a:srgbClr val="FF6600"/>
                </a:solidFill>
                <a:latin typeface="Tahoma" panose="020B0604030504040204" pitchFamily="34" charset="0"/>
              </a:rPr>
              <a:t>      某天，扫地大妈经过一个程序员的身边，扫了一眼屏幕上的代码，淡淡的说：</a:t>
            </a:r>
            <a:r>
              <a:rPr lang="zh-CN" altLang="en-US" sz="2200">
                <a:solidFill>
                  <a:srgbClr val="FF6600"/>
                </a:solidFill>
              </a:rPr>
              <a:t>“</a:t>
            </a:r>
            <a:r>
              <a:rPr lang="zh-CN" altLang="en-US" sz="2200">
                <a:solidFill>
                  <a:srgbClr val="FF6600"/>
                </a:solidFill>
                <a:latin typeface="Tahoma" panose="020B0604030504040204" pitchFamily="34" charset="0"/>
              </a:rPr>
              <a:t>小心，堆栈溢出了。</a:t>
            </a:r>
            <a:r>
              <a:rPr lang="zh-CN" altLang="en-US" sz="2200">
                <a:solidFill>
                  <a:srgbClr val="FF6600"/>
                </a:solidFill>
              </a:rPr>
              <a:t>”</a:t>
            </a:r>
            <a:r>
              <a:rPr lang="zh-CN" altLang="en-US" sz="2200">
                <a:solidFill>
                  <a:srgbClr val="FF6600"/>
                </a:solidFill>
                <a:latin typeface="Tahoma" panose="020B0604030504040204" pitchFamily="34" charset="0"/>
              </a:rPr>
              <a:t> </a:t>
            </a:r>
          </a:p>
        </p:txBody>
      </p:sp>
      <p:sp>
        <p:nvSpPr>
          <p:cNvPr id="187398" name="Text Box 6">
            <a:extLst>
              <a:ext uri="{FF2B5EF4-FFF2-40B4-BE49-F238E27FC236}">
                <a16:creationId xmlns:a16="http://schemas.microsoft.com/office/drawing/2014/main" id="{59A054E4-4DAF-024E-A36B-4EFA1D77F1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9200" y="3675063"/>
            <a:ext cx="7772400" cy="89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8000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FF3300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rgbClr val="006666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Aft>
                <a:spcPct val="40000"/>
              </a:spcAft>
              <a:buClrTx/>
              <a:buSzTx/>
              <a:buFontTx/>
              <a:buNone/>
            </a:pPr>
            <a:r>
              <a:rPr lang="zh-CN" altLang="en-US" sz="2200">
                <a:solidFill>
                  <a:srgbClr val="CC0099"/>
                </a:solidFill>
                <a:latin typeface="Tahoma" panose="020B0604030504040204" pitchFamily="34" charset="0"/>
              </a:rPr>
              <a:t>      公司里，一群人纠结一个技术难题，扫地大妈过来看了两眼，顺手按了两行程序，解决了。</a:t>
            </a:r>
          </a:p>
        </p:txBody>
      </p:sp>
      <p:sp>
        <p:nvSpPr>
          <p:cNvPr id="187399" name="Text Box 7">
            <a:extLst>
              <a:ext uri="{FF2B5EF4-FFF2-40B4-BE49-F238E27FC236}">
                <a16:creationId xmlns:a16="http://schemas.microsoft.com/office/drawing/2014/main" id="{3C2B99BF-9D26-0D43-B1B6-916927715E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9200" y="4702175"/>
            <a:ext cx="6019800" cy="169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8000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FF3300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rgbClr val="006666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Aft>
                <a:spcPct val="40000"/>
              </a:spcAft>
              <a:buClrTx/>
              <a:buSzTx/>
              <a:buFontTx/>
              <a:buNone/>
            </a:pPr>
            <a:r>
              <a:rPr lang="zh-CN" altLang="en-US" sz="2200" b="1">
                <a:solidFill>
                  <a:srgbClr val="0033CC"/>
                </a:solidFill>
                <a:latin typeface="Tahoma" panose="020B0604030504040204" pitchFamily="34" charset="0"/>
              </a:rPr>
              <a:t>      我是个程序员，一天我坐在路边一边喝水一边苦苦地检查</a:t>
            </a:r>
            <a:r>
              <a:rPr lang="en-US" altLang="zh-CN" sz="2200" b="1">
                <a:solidFill>
                  <a:srgbClr val="0033CC"/>
                </a:solidFill>
                <a:latin typeface="Tahoma" panose="020B0604030504040204" pitchFamily="34" charset="0"/>
              </a:rPr>
              <a:t>bug，</a:t>
            </a:r>
            <a:r>
              <a:rPr lang="zh-CN" altLang="en-US" sz="2200" b="1">
                <a:solidFill>
                  <a:srgbClr val="0033CC"/>
                </a:solidFill>
                <a:latin typeface="Tahoma" panose="020B0604030504040204" pitchFamily="34" charset="0"/>
              </a:rPr>
              <a:t>一个乞丐在我边上坐下来，他可能生意不好，就无聊地看我在干什么。过了一会，他幽幽地说，这里少了个分号。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7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7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7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7397" grpId="0" autoUpdateAnimBg="0"/>
      <p:bldP spid="187398" grpId="0" autoUpdateAnimBg="0"/>
      <p:bldP spid="187399" grpId="0" autoUpdateAnimBg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62" name="Rectangle 2">
            <a:extLst>
              <a:ext uri="{FF2B5EF4-FFF2-40B4-BE49-F238E27FC236}">
                <a16:creationId xmlns:a16="http://schemas.microsoft.com/office/drawing/2014/main" id="{4EAF3DEB-BFDE-EB45-91D6-837D2B85261B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sz="3600" b="1" dirty="0"/>
              <a:t>关于随课</a:t>
            </a:r>
            <a:r>
              <a:rPr lang="en-US" altLang="zh-CN" sz="3600" b="1" dirty="0"/>
              <a:t>FPGA</a:t>
            </a:r>
            <a:r>
              <a:rPr lang="zh-CN" altLang="en-US" sz="3600" b="1" dirty="0"/>
              <a:t>实验</a:t>
            </a:r>
          </a:p>
        </p:txBody>
      </p:sp>
      <p:pic>
        <p:nvPicPr>
          <p:cNvPr id="18435" name="图片 1">
            <a:extLst>
              <a:ext uri="{FF2B5EF4-FFF2-40B4-BE49-F238E27FC236}">
                <a16:creationId xmlns:a16="http://schemas.microsoft.com/office/drawing/2014/main" id="{6AE624B6-E551-E345-9CA8-627AB5BA5A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6600" y="2781300"/>
            <a:ext cx="4562475" cy="407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6BF31CB0-DB2E-5245-84FD-1CE2F8DE3D33}"/>
              </a:ext>
            </a:extLst>
          </p:cNvPr>
          <p:cNvSpPr txBox="1"/>
          <p:nvPr/>
        </p:nvSpPr>
        <p:spPr>
          <a:xfrm>
            <a:off x="1187450" y="1370013"/>
            <a:ext cx="7956550" cy="1418209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2300" b="1" dirty="0">
                <a:latin typeface="Times New Roman" panose="02020603050405020304" pitchFamily="18" charset="0"/>
              </a:rPr>
              <a:t>暑假和前三周随课实验均以熟悉</a:t>
            </a:r>
            <a:r>
              <a:rPr lang="en-US" altLang="zh-CN" sz="2300" dirty="0">
                <a:latin typeface="Times New Roman" panose="02020603050405020304" pitchFamily="18" charset="0"/>
              </a:rPr>
              <a:t>Quartus</a:t>
            </a:r>
            <a:r>
              <a:rPr lang="zh-CN" altLang="en-US" sz="2300" b="1" dirty="0">
                <a:latin typeface="Times New Roman" panose="02020603050405020304" pitchFamily="18" charset="0"/>
              </a:rPr>
              <a:t>开发环境和</a:t>
            </a:r>
            <a:r>
              <a:rPr lang="en-US" altLang="zh-CN" sz="2300" dirty="0">
                <a:latin typeface="Times New Roman" panose="02020603050405020304" pitchFamily="18" charset="0"/>
              </a:rPr>
              <a:t>Verilog</a:t>
            </a:r>
            <a:r>
              <a:rPr lang="zh-CN" altLang="en-US" sz="2300" dirty="0">
                <a:latin typeface="Times New Roman" panose="02020603050405020304" pitchFamily="18" charset="0"/>
              </a:rPr>
              <a:t> </a:t>
            </a:r>
            <a:r>
              <a:rPr lang="en-US" altLang="zh-CN" sz="2300" dirty="0">
                <a:latin typeface="Times New Roman" panose="02020603050405020304" pitchFamily="18" charset="0"/>
              </a:rPr>
              <a:t>HDL</a:t>
            </a:r>
            <a:r>
              <a:rPr lang="zh-CN" altLang="en-US" sz="2300" b="1" dirty="0">
                <a:latin typeface="Times New Roman" panose="02020603050405020304" pitchFamily="18" charset="0"/>
              </a:rPr>
              <a:t>为主，请务必</a:t>
            </a:r>
            <a:r>
              <a:rPr lang="zh-CN" altLang="en-US" sz="28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认真</a:t>
            </a:r>
            <a:r>
              <a:rPr lang="zh-CN" altLang="en-US" sz="23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阅读实验例程</a:t>
            </a:r>
            <a:r>
              <a:rPr lang="zh-CN" altLang="en-US" sz="2300" b="1" dirty="0">
                <a:latin typeface="Times New Roman" panose="02020603050405020304" pitchFamily="18" charset="0"/>
              </a:rPr>
              <a:t>，并</a:t>
            </a:r>
            <a:r>
              <a:rPr lang="zh-CN" altLang="en-US" sz="28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仔细</a:t>
            </a:r>
            <a:r>
              <a:rPr lang="zh-CN" altLang="en-US" sz="23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按照例程的步骤去做</a:t>
            </a:r>
            <a:r>
              <a:rPr lang="zh-CN" altLang="en-US" sz="2300" b="1" dirty="0">
                <a:latin typeface="Times New Roman" panose="02020603050405020304" pitchFamily="18" charset="0"/>
              </a:rPr>
              <a:t>。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6E41696-2D96-0849-BFC7-9103F6BD0383}"/>
              </a:ext>
            </a:extLst>
          </p:cNvPr>
          <p:cNvSpPr txBox="1"/>
          <p:nvPr/>
        </p:nvSpPr>
        <p:spPr>
          <a:xfrm>
            <a:off x="1187450" y="3140968"/>
            <a:ext cx="3529013" cy="3046413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7030A0"/>
                </a:solidFill>
                <a:latin typeface="Times New Roman" panose="02020603050405020304" pitchFamily="18" charset="0"/>
              </a:rPr>
              <a:t>在学习上不要走捷径，要脚踏实地，一步一个脚印地走下去。</a:t>
            </a:r>
            <a:endParaRPr lang="en-US" altLang="zh-CN" b="1" dirty="0">
              <a:solidFill>
                <a:srgbClr val="7030A0"/>
              </a:solidFill>
              <a:latin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endParaRPr lang="en-US" altLang="zh-CN" sz="1600" b="1" dirty="0">
              <a:solidFill>
                <a:srgbClr val="7030A0"/>
              </a:solidFill>
              <a:latin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7030A0"/>
                </a:solidFill>
                <a:latin typeface="Times New Roman" panose="02020603050405020304" pitchFamily="18" charset="0"/>
              </a:rPr>
              <a:t>踏雪无痕、蜻蜓点水那是轻功，在学习上不能这样。</a:t>
            </a:r>
          </a:p>
        </p:txBody>
      </p:sp>
    </p:spTree>
    <p:extLst>
      <p:ext uri="{BB962C8B-B14F-4D97-AF65-F5344CB8AC3E}">
        <p14:creationId xmlns:p14="http://schemas.microsoft.com/office/powerpoint/2010/main" val="34007977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62" name="Rectangle 2">
            <a:extLst>
              <a:ext uri="{FF2B5EF4-FFF2-40B4-BE49-F238E27FC236}">
                <a16:creationId xmlns:a16="http://schemas.microsoft.com/office/drawing/2014/main" id="{EFBE68AF-4A25-964E-B114-3CEFAB96BF64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sz="3600" b="1"/>
              <a:t>买一个放大镜吧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4EB1EE7-EC83-E446-97D4-DC95447D1050}"/>
              </a:ext>
            </a:extLst>
          </p:cNvPr>
          <p:cNvSpPr txBox="1"/>
          <p:nvPr/>
        </p:nvSpPr>
        <p:spPr>
          <a:xfrm>
            <a:off x="1187450" y="1393825"/>
            <a:ext cx="7956550" cy="3940246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</a:rPr>
              <a:t>小脚丫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</a:rPr>
              <a:t>FPGA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</a:rPr>
              <a:t>开发板的芯片型号：</a:t>
            </a:r>
            <a:endParaRPr lang="en-US" altLang="zh-CN" dirty="0">
              <a:latin typeface="Times New Roman" panose="02020603050405020304" pitchFamily="18" charset="0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</a:rPr>
              <a:t>        Altera MAX </a:t>
            </a:r>
            <a:r>
              <a:rPr lang="pt-BR" altLang="zh-CN" b="1" dirty="0">
                <a:latin typeface="Times New Roman" panose="02020603050405020304" pitchFamily="18" charset="0"/>
                <a:ea typeface="微软雅黑" panose="020B0503020204020204" pitchFamily="34" charset="-122"/>
              </a:rPr>
              <a:t>10M</a:t>
            </a:r>
            <a:r>
              <a:rPr lang="pt-BR" altLang="zh-CN" sz="32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02SCM</a:t>
            </a:r>
            <a:r>
              <a:rPr lang="pt-BR" altLang="zh-CN" b="1" dirty="0">
                <a:latin typeface="Times New Roman" panose="02020603050405020304" pitchFamily="18" charset="0"/>
                <a:ea typeface="微软雅黑" panose="020B0503020204020204" pitchFamily="34" charset="-122"/>
              </a:rPr>
              <a:t>153C8G</a:t>
            </a:r>
          </a:p>
          <a:p>
            <a:pPr>
              <a:lnSpc>
                <a:spcPct val="120000"/>
              </a:lnSpc>
            </a:pPr>
            <a:endParaRPr lang="en-US" altLang="zh-CN" sz="1000" b="1" dirty="0">
              <a:latin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zh-CN" altLang="en-US" b="1" dirty="0">
                <a:latin typeface="Times New Roman" panose="02020603050405020304" pitchFamily="18" charset="0"/>
              </a:rPr>
              <a:t>很多同学选的是：</a:t>
            </a:r>
            <a:r>
              <a:rPr lang="pt-BR" altLang="zh-CN" b="1" dirty="0">
                <a:latin typeface="Times New Roman" panose="02020603050405020304" pitchFamily="18" charset="0"/>
              </a:rPr>
              <a:t>10M</a:t>
            </a:r>
            <a:r>
              <a:rPr lang="pt-BR" altLang="zh-CN" sz="32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0</a:t>
            </a:r>
            <a:r>
              <a:rPr lang="en-US" altLang="zh-CN" sz="32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8</a:t>
            </a:r>
            <a:r>
              <a:rPr lang="pt-BR" altLang="zh-CN" sz="3200" b="1" dirty="0" err="1">
                <a:solidFill>
                  <a:srgbClr val="FF0000"/>
                </a:solidFill>
                <a:latin typeface="Times New Roman" panose="02020603050405020304" pitchFamily="18" charset="0"/>
              </a:rPr>
              <a:t>S</a:t>
            </a:r>
            <a:r>
              <a:rPr lang="en-US" altLang="zh-CN" sz="32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A</a:t>
            </a:r>
            <a:r>
              <a:rPr lang="pt-BR" altLang="zh-CN" sz="32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M</a:t>
            </a:r>
            <a:r>
              <a:rPr lang="pt-BR" altLang="zh-CN" b="1" dirty="0">
                <a:latin typeface="Times New Roman" panose="02020603050405020304" pitchFamily="18" charset="0"/>
              </a:rPr>
              <a:t>153C8G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endParaRPr lang="en-US" altLang="zh-CN" b="1" dirty="0">
              <a:latin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zh-CN" altLang="en-US" b="1" dirty="0">
                <a:latin typeface="Times New Roman" panose="02020603050405020304" pitchFamily="18" charset="0"/>
              </a:rPr>
              <a:t>电路设计中，很多芯片都很小，</a:t>
            </a:r>
            <a:endParaRPr lang="en-US" altLang="zh-CN" b="1" dirty="0">
              <a:latin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zh-CN" altLang="en-US" b="1" dirty="0">
                <a:latin typeface="Times New Roman" panose="02020603050405020304" pitchFamily="18" charset="0"/>
              </a:rPr>
              <a:t>为看清芯片型号，建议选购一</a:t>
            </a:r>
            <a:endParaRPr lang="en-US" altLang="zh-CN" b="1" dirty="0">
              <a:latin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zh-CN" altLang="en-US" b="1" dirty="0">
                <a:latin typeface="Times New Roman" panose="02020603050405020304" pitchFamily="18" charset="0"/>
              </a:rPr>
              <a:t>款放大镜，几元包邮，很实用。</a:t>
            </a:r>
            <a:endParaRPr lang="pt-BR" altLang="zh-CN" b="1" dirty="0">
              <a:latin typeface="Times New Roman" panose="02020603050405020304" pitchFamily="18" charset="0"/>
            </a:endParaRPr>
          </a:p>
        </p:txBody>
      </p:sp>
      <p:pic>
        <p:nvPicPr>
          <p:cNvPr id="20484" name="图片 1">
            <a:extLst>
              <a:ext uri="{FF2B5EF4-FFF2-40B4-BE49-F238E27FC236}">
                <a16:creationId xmlns:a16="http://schemas.microsoft.com/office/drawing/2014/main" id="{7ABA5EAC-75DF-3243-8C26-67CAF3E25F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9488" y="3429000"/>
            <a:ext cx="2943225" cy="3313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05B46E17-D510-0145-8D8A-2C364611047B}"/>
              </a:ext>
            </a:extLst>
          </p:cNvPr>
          <p:cNvSpPr txBox="1"/>
          <p:nvPr/>
        </p:nvSpPr>
        <p:spPr>
          <a:xfrm>
            <a:off x="6372200" y="4221088"/>
            <a:ext cx="752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800" dirty="0"/>
              <a:t>5-8</a:t>
            </a:r>
            <a:r>
              <a:rPr kumimoji="1" lang="zh-CN" altLang="en-US" sz="1800" dirty="0"/>
              <a:t>元</a:t>
            </a:r>
          </a:p>
        </p:txBody>
      </p:sp>
    </p:spTree>
    <p:extLst>
      <p:ext uri="{BB962C8B-B14F-4D97-AF65-F5344CB8AC3E}">
        <p14:creationId xmlns:p14="http://schemas.microsoft.com/office/powerpoint/2010/main" val="10707695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62" name="Rectangle 2">
            <a:extLst>
              <a:ext uri="{FF2B5EF4-FFF2-40B4-BE49-F238E27FC236}">
                <a16:creationId xmlns:a16="http://schemas.microsoft.com/office/drawing/2014/main" id="{1F5AA447-A8D1-C148-8E22-BF21B8EC0F2C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>
              <a:defRPr/>
            </a:pPr>
            <a:r>
              <a:rPr lang="zh-CN" altLang="en-US" sz="4400" b="1" dirty="0">
                <a:solidFill>
                  <a:srgbClr val="FF6600"/>
                </a:solidFill>
              </a:rPr>
              <a:t>学会使用搜索引擎</a:t>
            </a:r>
          </a:p>
        </p:txBody>
      </p:sp>
      <p:pic>
        <p:nvPicPr>
          <p:cNvPr id="22531" name="图片 5">
            <a:extLst>
              <a:ext uri="{FF2B5EF4-FFF2-40B4-BE49-F238E27FC236}">
                <a16:creationId xmlns:a16="http://schemas.microsoft.com/office/drawing/2014/main" id="{9FD60D0C-50F7-A94F-BD49-0555A8F43B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013" y="2014538"/>
            <a:ext cx="7343775" cy="370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D563638A-2A2D-3742-8D7D-8B0302C673D7}"/>
              </a:ext>
            </a:extLst>
          </p:cNvPr>
          <p:cNvSpPr txBox="1"/>
          <p:nvPr/>
        </p:nvSpPr>
        <p:spPr>
          <a:xfrm>
            <a:off x="1187450" y="1370013"/>
            <a:ext cx="7956550" cy="534987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b="1">
                <a:latin typeface="Times New Roman" panose="02020603050405020304" pitchFamily="18" charset="0"/>
                <a:ea typeface="幼圆" pitchFamily="49" charset="-122"/>
              </a:rPr>
              <a:t>下面这种方法，能解决你遇到的</a:t>
            </a:r>
            <a:r>
              <a:rPr lang="en-US" altLang="zh-CN" b="1">
                <a:latin typeface="Times New Roman" panose="02020603050405020304" pitchFamily="18" charset="0"/>
                <a:ea typeface="幼圆" pitchFamily="49" charset="-122"/>
              </a:rPr>
              <a:t>90%</a:t>
            </a:r>
            <a:r>
              <a:rPr lang="zh-CN" altLang="en-US" b="1">
                <a:latin typeface="Times New Roman" panose="02020603050405020304" pitchFamily="18" charset="0"/>
                <a:ea typeface="幼圆" pitchFamily="49" charset="-122"/>
              </a:rPr>
              <a:t>以上的问题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28E137E-F36F-8042-809B-ED8A3479977F}"/>
              </a:ext>
            </a:extLst>
          </p:cNvPr>
          <p:cNvSpPr txBox="1"/>
          <p:nvPr/>
        </p:nvSpPr>
        <p:spPr>
          <a:xfrm>
            <a:off x="1331913" y="5816600"/>
            <a:ext cx="7812087" cy="830263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2000">
                <a:latin typeface="Times New Roman" panose="02020603050405020304" pitchFamily="18" charset="0"/>
                <a:ea typeface="楷体" panose="02010609060101010101" pitchFamily="49" charset="-122"/>
              </a:rPr>
              <a:t>小技巧：搜索结果的前几个链接不要点，百度习惯于把骗子网站排在</a:t>
            </a:r>
            <a:endParaRPr lang="en-US" altLang="zh-CN" sz="2000">
              <a:latin typeface="Times New Roman" panose="02020603050405020304" pitchFamily="18" charset="0"/>
              <a:ea typeface="楷体" panose="02010609060101010101" pitchFamily="49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2000">
                <a:latin typeface="Times New Roman" panose="02020603050405020304" pitchFamily="18" charset="0"/>
                <a:ea typeface="楷体" panose="02010609060101010101" pitchFamily="49" charset="-122"/>
              </a:rPr>
              <a:t>                </a:t>
            </a:r>
            <a:r>
              <a:rPr lang="zh-CN" altLang="en-US" sz="2000">
                <a:latin typeface="Times New Roman" panose="02020603050405020304" pitchFamily="18" charset="0"/>
                <a:ea typeface="楷体" panose="02010609060101010101" pitchFamily="49" charset="-122"/>
              </a:rPr>
              <a:t>最前面；如果有其他搜索引擎可选，就不要使用百度。</a:t>
            </a:r>
          </a:p>
        </p:txBody>
      </p:sp>
    </p:spTree>
    <p:extLst>
      <p:ext uri="{BB962C8B-B14F-4D97-AF65-F5344CB8AC3E}">
        <p14:creationId xmlns:p14="http://schemas.microsoft.com/office/powerpoint/2010/main" val="22302391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62" name="Rectangle 2">
            <a:extLst>
              <a:ext uri="{FF2B5EF4-FFF2-40B4-BE49-F238E27FC236}">
                <a16:creationId xmlns:a16="http://schemas.microsoft.com/office/drawing/2014/main" id="{D86AC66E-B193-A548-B1AE-D60D949122E2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sz="3600" b="1" dirty="0"/>
              <a:t>要习惯阅读英文资料</a:t>
            </a:r>
          </a:p>
        </p:txBody>
      </p:sp>
      <p:sp>
        <p:nvSpPr>
          <p:cNvPr id="24579" name="Rectangle 3">
            <a:extLst>
              <a:ext uri="{FF2B5EF4-FFF2-40B4-BE49-F238E27FC236}">
                <a16:creationId xmlns:a16="http://schemas.microsoft.com/office/drawing/2014/main" id="{89637B4D-39AB-5B40-8267-389A14739B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82688" y="1336675"/>
            <a:ext cx="7772400" cy="5187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6600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996600"/>
              </a:buClr>
              <a:buSzPct val="50000"/>
              <a:buFont typeface="Wingdings" pitchFamily="2" charset="2"/>
              <a:buChar char="n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Aft>
                <a:spcPts val="1200"/>
              </a:spcAft>
            </a:pPr>
            <a:r>
              <a:rPr lang="zh-CN" altLang="en-US" sz="3200" b="1" dirty="0"/>
              <a:t>必须习惯阅读英文</a:t>
            </a:r>
            <a:endParaRPr lang="en-US" altLang="zh-CN" sz="3200" b="1" dirty="0"/>
          </a:p>
          <a:p>
            <a:pPr lvl="1">
              <a:spcAft>
                <a:spcPts val="1200"/>
              </a:spcAft>
            </a:pPr>
            <a:r>
              <a:rPr lang="zh-CN" altLang="en-US" sz="2200" dirty="0">
                <a:latin typeface="幼圆" pitchFamily="49" charset="-122"/>
                <a:ea typeface="幼圆" pitchFamily="49" charset="-122"/>
              </a:rPr>
              <a:t>你是大学生，你学了至少</a:t>
            </a:r>
            <a:r>
              <a:rPr lang="en-US" altLang="zh-CN" sz="2200" dirty="0">
                <a:latin typeface="幼圆" pitchFamily="49" charset="-122"/>
                <a:ea typeface="幼圆" pitchFamily="49" charset="-122"/>
              </a:rPr>
              <a:t>10</a:t>
            </a:r>
            <a:r>
              <a:rPr lang="zh-CN" altLang="en-US" sz="2200" dirty="0">
                <a:latin typeface="幼圆" pitchFamily="49" charset="-122"/>
                <a:ea typeface="幼圆" pitchFamily="49" charset="-122"/>
              </a:rPr>
              <a:t>年英语</a:t>
            </a:r>
            <a:endParaRPr lang="en-US" altLang="zh-CN" sz="2200" dirty="0">
              <a:latin typeface="幼圆" pitchFamily="49" charset="-122"/>
              <a:ea typeface="幼圆" pitchFamily="49" charset="-122"/>
            </a:endParaRPr>
          </a:p>
          <a:p>
            <a:pPr lvl="1">
              <a:spcAft>
                <a:spcPts val="1200"/>
              </a:spcAft>
            </a:pPr>
            <a:r>
              <a:rPr lang="zh-CN" altLang="en-US" sz="2200" dirty="0">
                <a:latin typeface="幼圆" pitchFamily="49" charset="-122"/>
                <a:ea typeface="幼圆" pitchFamily="49" charset="-122"/>
              </a:rPr>
              <a:t>你要习惯看英文文献、器件英文手册</a:t>
            </a:r>
            <a:endParaRPr lang="en-US" altLang="zh-CN" sz="2200" dirty="0">
              <a:latin typeface="幼圆" pitchFamily="49" charset="-122"/>
              <a:ea typeface="幼圆" pitchFamily="49" charset="-122"/>
            </a:endParaRPr>
          </a:p>
          <a:p>
            <a:pPr lvl="1">
              <a:spcAft>
                <a:spcPts val="1200"/>
              </a:spcAft>
            </a:pPr>
            <a:r>
              <a:rPr lang="zh-CN" altLang="en-US" sz="2200" dirty="0">
                <a:solidFill>
                  <a:srgbClr val="FF6600"/>
                </a:solidFill>
                <a:latin typeface="幼圆" pitchFamily="49" charset="-122"/>
                <a:ea typeface="幼圆" pitchFamily="49" charset="-122"/>
              </a:rPr>
              <a:t>程序调试时，错误信息一般都很详细</a:t>
            </a:r>
            <a:endParaRPr lang="en-US" altLang="zh-CN" sz="2200" dirty="0">
              <a:solidFill>
                <a:srgbClr val="FF6600"/>
              </a:solidFill>
              <a:latin typeface="幼圆" pitchFamily="49" charset="-122"/>
              <a:ea typeface="幼圆" pitchFamily="49" charset="-122"/>
            </a:endParaRPr>
          </a:p>
          <a:p>
            <a:pPr lvl="1">
              <a:spcAft>
                <a:spcPts val="1200"/>
              </a:spcAft>
            </a:pPr>
            <a:r>
              <a:rPr lang="zh-CN" altLang="en-US" sz="2200" dirty="0">
                <a:solidFill>
                  <a:srgbClr val="FF6600"/>
                </a:solidFill>
                <a:latin typeface="幼圆" pitchFamily="49" charset="-122"/>
                <a:ea typeface="幼圆" pitchFamily="49" charset="-122"/>
              </a:rPr>
              <a:t>借助搜索引擎解决你遇到的问题</a:t>
            </a:r>
            <a:endParaRPr lang="en-US" altLang="zh-CN" sz="2200" dirty="0">
              <a:solidFill>
                <a:srgbClr val="FF6600"/>
              </a:solidFill>
              <a:latin typeface="幼圆" pitchFamily="49" charset="-122"/>
              <a:ea typeface="幼圆" pitchFamily="49" charset="-122"/>
            </a:endParaRPr>
          </a:p>
          <a:p>
            <a:pPr>
              <a:spcAft>
                <a:spcPts val="1200"/>
              </a:spcAft>
            </a:pPr>
            <a:r>
              <a:rPr lang="zh-CN" altLang="en-US" sz="3200" b="1" dirty="0"/>
              <a:t>为什么要看英文资料</a:t>
            </a:r>
            <a:endParaRPr lang="en-US" altLang="zh-CN" sz="3200" b="1" dirty="0"/>
          </a:p>
          <a:p>
            <a:pPr lvl="1">
              <a:spcAft>
                <a:spcPts val="1200"/>
              </a:spcAft>
            </a:pPr>
            <a:r>
              <a:rPr lang="zh-CN" altLang="en-US" sz="2200" dirty="0">
                <a:latin typeface="幼圆" pitchFamily="49" charset="-122"/>
                <a:ea typeface="幼圆" pitchFamily="49" charset="-122"/>
              </a:rPr>
              <a:t>因为很多中文翻译你看不懂，而且错误很多</a:t>
            </a:r>
            <a:endParaRPr lang="en-US" altLang="zh-CN" sz="2200" dirty="0">
              <a:latin typeface="幼圆" pitchFamily="49" charset="-122"/>
              <a:ea typeface="幼圆" pitchFamily="49" charset="-122"/>
            </a:endParaRPr>
          </a:p>
          <a:p>
            <a:pPr lvl="1">
              <a:spcAft>
                <a:spcPts val="1200"/>
              </a:spcAft>
            </a:pPr>
            <a:r>
              <a:rPr lang="zh-CN" altLang="en-US" sz="2200" dirty="0">
                <a:latin typeface="幼圆" pitchFamily="49" charset="-122"/>
                <a:ea typeface="幼圆" pitchFamily="49" charset="-122"/>
              </a:rPr>
              <a:t>至今，高水平的资料大都以英文形式呈现</a:t>
            </a:r>
            <a:endParaRPr lang="en-US" altLang="zh-CN" sz="2200" dirty="0">
              <a:latin typeface="幼圆" pitchFamily="49" charset="-122"/>
              <a:ea typeface="幼圆" pitchFamily="49" charset="-122"/>
            </a:endParaRPr>
          </a:p>
          <a:p>
            <a:pPr lvl="1">
              <a:spcAft>
                <a:spcPts val="1200"/>
              </a:spcAft>
            </a:pPr>
            <a:endParaRPr lang="zh-CN" altLang="en-US" b="1" dirty="0">
              <a:latin typeface="幼圆" pitchFamily="49" charset="-122"/>
              <a:ea typeface="幼圆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82881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62" name="Rectangle 2">
            <a:extLst>
              <a:ext uri="{FF2B5EF4-FFF2-40B4-BE49-F238E27FC236}">
                <a16:creationId xmlns:a16="http://schemas.microsoft.com/office/drawing/2014/main" id="{A0AA9B09-ACD4-E845-A9EA-7A007E20BDF1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sz="3600" b="1" dirty="0"/>
              <a:t>实验：点亮</a:t>
            </a:r>
            <a:r>
              <a:rPr lang="en-US" altLang="zh-CN" sz="3600" b="1" dirty="0"/>
              <a:t>LED</a:t>
            </a:r>
            <a:endParaRPr lang="zh-CN" altLang="en-US" sz="3600" b="1" dirty="0"/>
          </a:p>
        </p:txBody>
      </p:sp>
      <p:pic>
        <p:nvPicPr>
          <p:cNvPr id="26627" name="Picture 5" descr="D:\Sunws2018\AlteraFPGA\max10button.jpg">
            <a:extLst>
              <a:ext uri="{FF2B5EF4-FFF2-40B4-BE49-F238E27FC236}">
                <a16:creationId xmlns:a16="http://schemas.microsoft.com/office/drawing/2014/main" id="{05FD59F2-7429-094F-A416-2C13140D9D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1484313"/>
            <a:ext cx="2960688" cy="2951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28" name="Picture 6" descr="D:\Sunws2018\AlteraFPGA\stepmax10led%E5%8E%9F%E7%90%86%E5%9B%BE.jpg">
            <a:extLst>
              <a:ext uri="{FF2B5EF4-FFF2-40B4-BE49-F238E27FC236}">
                <a16:creationId xmlns:a16="http://schemas.microsoft.com/office/drawing/2014/main" id="{AA397695-A219-D647-AC46-401E42CCB4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628775"/>
            <a:ext cx="3852863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29" name="Picture 7" descr="D:\Sunws2018\AlteraFPGA\max10sw.jpg">
            <a:extLst>
              <a:ext uri="{FF2B5EF4-FFF2-40B4-BE49-F238E27FC236}">
                <a16:creationId xmlns:a16="http://schemas.microsoft.com/office/drawing/2014/main" id="{76944CDC-E02A-DA45-97DB-5A540EFEDF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1050" y="4581525"/>
            <a:ext cx="4476750" cy="172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30" name="文本框 1">
            <a:extLst>
              <a:ext uri="{FF2B5EF4-FFF2-40B4-BE49-F238E27FC236}">
                <a16:creationId xmlns:a16="http://schemas.microsoft.com/office/drawing/2014/main" id="{5D6C6649-BD50-D649-B8E8-4BC32D98FA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86063" y="6475413"/>
            <a:ext cx="4306887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600"/>
              <a:t>小脚丫</a:t>
            </a:r>
            <a:r>
              <a:rPr lang="en-US" altLang="zh-CN" sz="1600"/>
              <a:t>FPGA</a:t>
            </a:r>
            <a:r>
              <a:rPr lang="zh-CN" altLang="en-US" sz="1600"/>
              <a:t>板上</a:t>
            </a:r>
            <a:r>
              <a:rPr lang="en-US" altLang="zh-CN" sz="1600"/>
              <a:t>LED</a:t>
            </a:r>
            <a:r>
              <a:rPr lang="zh-CN" altLang="en-US" sz="1600"/>
              <a:t>、按键和拨码开关电路图</a:t>
            </a:r>
          </a:p>
        </p:txBody>
      </p:sp>
    </p:spTree>
    <p:extLst>
      <p:ext uri="{BB962C8B-B14F-4D97-AF65-F5344CB8AC3E}">
        <p14:creationId xmlns:p14="http://schemas.microsoft.com/office/powerpoint/2010/main" val="6153261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2">
            <a:extLst>
              <a:ext uri="{FF2B5EF4-FFF2-40B4-BE49-F238E27FC236}">
                <a16:creationId xmlns:a16="http://schemas.microsoft.com/office/drawing/2014/main" id="{6808110F-9A2C-464E-8289-6A08912765C1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b="1" dirty="0"/>
              <a:t>暑假自学要求</a:t>
            </a:r>
            <a:endParaRPr lang="zh-CN" altLang="en-US" sz="1600" dirty="0">
              <a:latin typeface="幼圆" pitchFamily="49" charset="-122"/>
              <a:ea typeface="幼圆" pitchFamily="49" charset="-122"/>
            </a:endParaRPr>
          </a:p>
        </p:txBody>
      </p:sp>
      <p:sp>
        <p:nvSpPr>
          <p:cNvPr id="28674" name="Rectangle 3">
            <a:extLst>
              <a:ext uri="{FF2B5EF4-FFF2-40B4-BE49-F238E27FC236}">
                <a16:creationId xmlns:a16="http://schemas.microsoft.com/office/drawing/2014/main" id="{3E6C32F0-A4DE-1247-A973-42A7A76201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82688" y="1371600"/>
            <a:ext cx="5980112" cy="533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8000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FF3300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rgbClr val="006666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Aft>
                <a:spcPct val="30000"/>
              </a:spcAft>
            </a:pPr>
            <a:r>
              <a:rPr lang="zh-CN" altLang="en-US" sz="2800" b="1" dirty="0">
                <a:solidFill>
                  <a:srgbClr val="FF33CC"/>
                </a:solidFill>
                <a:ea typeface="幼圆" pitchFamily="49" charset="-122"/>
              </a:rPr>
              <a:t>自学</a:t>
            </a:r>
            <a:r>
              <a:rPr lang="en-US" altLang="zh-CN" sz="2800" b="1" dirty="0">
                <a:solidFill>
                  <a:srgbClr val="FF33CC"/>
                </a:solidFill>
                <a:ea typeface="幼圆" pitchFamily="49" charset="-122"/>
              </a:rPr>
              <a:t>Verilog</a:t>
            </a:r>
            <a:r>
              <a:rPr lang="zh-CN" altLang="en-US" sz="2800" b="1" dirty="0">
                <a:solidFill>
                  <a:srgbClr val="FF33CC"/>
                </a:solidFill>
                <a:ea typeface="幼圆" pitchFamily="49" charset="-122"/>
              </a:rPr>
              <a:t>语法</a:t>
            </a:r>
            <a:endParaRPr lang="zh-CN" altLang="en-US" sz="2400" b="1" dirty="0">
              <a:ea typeface="幼圆" pitchFamily="49" charset="-122"/>
            </a:endParaRPr>
          </a:p>
          <a:p>
            <a:pPr lvl="1">
              <a:spcAft>
                <a:spcPct val="30000"/>
              </a:spcAft>
            </a:pPr>
            <a:r>
              <a:rPr lang="zh-CN" altLang="en-US" sz="2000" b="1" dirty="0">
                <a:ea typeface="幼圆" pitchFamily="49" charset="-122"/>
              </a:rPr>
              <a:t>第一章 – 第五章，6.1-6.2，第九章</a:t>
            </a:r>
          </a:p>
          <a:p>
            <a:pPr lvl="1">
              <a:spcAft>
                <a:spcPct val="30000"/>
              </a:spcAft>
            </a:pPr>
            <a:endParaRPr lang="zh-CN" altLang="en-US" sz="1600" b="1" dirty="0">
              <a:ea typeface="幼圆" pitchFamily="49" charset="-122"/>
            </a:endParaRPr>
          </a:p>
          <a:p>
            <a:pPr>
              <a:spcAft>
                <a:spcPct val="30000"/>
              </a:spcAft>
            </a:pPr>
            <a:r>
              <a:rPr lang="zh-CN" altLang="en-US" sz="2800" b="1" dirty="0">
                <a:solidFill>
                  <a:schemeClr val="folHlink"/>
                </a:solidFill>
                <a:ea typeface="幼圆" pitchFamily="49" charset="-122"/>
              </a:rPr>
              <a:t>了解</a:t>
            </a:r>
            <a:r>
              <a:rPr lang="en-US" altLang="zh-CN" sz="2800" b="1" dirty="0">
                <a:solidFill>
                  <a:schemeClr val="folHlink"/>
                </a:solidFill>
                <a:ea typeface="幼圆" pitchFamily="49" charset="-122"/>
              </a:rPr>
              <a:t>FPGA</a:t>
            </a:r>
            <a:r>
              <a:rPr lang="zh-CN" altLang="en-US" sz="2800" b="1" dirty="0">
                <a:solidFill>
                  <a:schemeClr val="folHlink"/>
                </a:solidFill>
                <a:ea typeface="幼圆" pitchFamily="49" charset="-122"/>
              </a:rPr>
              <a:t>内部结构</a:t>
            </a:r>
          </a:p>
          <a:p>
            <a:pPr lvl="1">
              <a:spcAft>
                <a:spcPct val="50000"/>
              </a:spcAft>
            </a:pPr>
            <a:r>
              <a:rPr lang="zh-CN" altLang="en-US" sz="2400" b="1" dirty="0">
                <a:ea typeface="幼圆" pitchFamily="49" charset="-122"/>
              </a:rPr>
              <a:t>自行查资料</a:t>
            </a:r>
          </a:p>
          <a:p>
            <a:pPr>
              <a:spcBef>
                <a:spcPct val="30000"/>
              </a:spcBef>
              <a:spcAft>
                <a:spcPct val="30000"/>
              </a:spcAft>
            </a:pPr>
            <a:r>
              <a:rPr lang="zh-CN" altLang="en-US" sz="2800" b="1" dirty="0">
                <a:ea typeface="幼圆" pitchFamily="49" charset="-122"/>
              </a:rPr>
              <a:t>熟悉</a:t>
            </a:r>
            <a:r>
              <a:rPr lang="en-US" altLang="zh-CN" sz="2800" b="1" dirty="0">
                <a:ea typeface="幼圆" pitchFamily="49" charset="-122"/>
              </a:rPr>
              <a:t>FPGA</a:t>
            </a:r>
            <a:r>
              <a:rPr lang="zh-CN" altLang="en-US" sz="2800" b="1" dirty="0">
                <a:ea typeface="幼圆" pitchFamily="49" charset="-122"/>
              </a:rPr>
              <a:t>开发流程</a:t>
            </a:r>
          </a:p>
          <a:p>
            <a:pPr lvl="1">
              <a:spcAft>
                <a:spcPct val="30000"/>
              </a:spcAft>
            </a:pPr>
            <a:endParaRPr lang="zh-CN" altLang="en-US" sz="1600" b="1" dirty="0">
              <a:ea typeface="幼圆" pitchFamily="49" charset="-122"/>
            </a:endParaRPr>
          </a:p>
        </p:txBody>
      </p:sp>
      <p:pic>
        <p:nvPicPr>
          <p:cNvPr id="28676" name="Picture 11" descr="D:\verilog.jpg">
            <a:extLst>
              <a:ext uri="{FF2B5EF4-FFF2-40B4-BE49-F238E27FC236}">
                <a16:creationId xmlns:a16="http://schemas.microsoft.com/office/drawing/2014/main" id="{166BC57E-6D09-C946-B4FF-53C633D4BC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3552" y="1472097"/>
            <a:ext cx="2760936" cy="35410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文本框 1">
            <a:extLst>
              <a:ext uri="{FF2B5EF4-FFF2-40B4-BE49-F238E27FC236}">
                <a16:creationId xmlns:a16="http://schemas.microsoft.com/office/drawing/2014/main" id="{A0AFACAE-5C8B-C144-8042-36C0C8432D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43328" y="5097004"/>
            <a:ext cx="116205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1600" dirty="0"/>
              <a:t>(</a:t>
            </a:r>
            <a:r>
              <a:rPr lang="zh-CN" altLang="en-US" sz="1600" dirty="0"/>
              <a:t>有电子版</a:t>
            </a:r>
            <a:r>
              <a:rPr lang="en-US" altLang="zh-CN" sz="1600" dirty="0"/>
              <a:t>)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1696878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>
            <a:extLst>
              <a:ext uri="{FF2B5EF4-FFF2-40B4-BE49-F238E27FC236}">
                <a16:creationId xmlns:a16="http://schemas.microsoft.com/office/drawing/2014/main" id="{2F723474-1CA6-4449-8D8C-CC1BD5A128EC}"/>
              </a:ext>
            </a:extLst>
          </p:cNvPr>
          <p:cNvSpPr>
            <a:spLocks noChangeArrowheads="1"/>
          </p:cNvSpPr>
          <p:nvPr>
            <p:ph type="title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zh-CN" altLang="en-US" sz="3600" b="1" dirty="0"/>
              <a:t>实验步骤：点亮</a:t>
            </a:r>
            <a:r>
              <a:rPr lang="en-US" altLang="zh-CN" sz="3600" b="1" dirty="0"/>
              <a:t>LED</a:t>
            </a:r>
            <a:endParaRPr lang="zh-CN" altLang="en-US" sz="3600" b="1" dirty="0"/>
          </a:p>
        </p:txBody>
      </p:sp>
      <p:sp>
        <p:nvSpPr>
          <p:cNvPr id="70660" name="Rectangle 3">
            <a:extLst>
              <a:ext uri="{FF2B5EF4-FFF2-40B4-BE49-F238E27FC236}">
                <a16:creationId xmlns:a16="http://schemas.microsoft.com/office/drawing/2014/main" id="{5FC7423F-698A-CE48-BC64-B12DEE73F2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82688" y="1447800"/>
            <a:ext cx="7133728" cy="4684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6600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996600"/>
              </a:buClr>
              <a:buSzPct val="50000"/>
              <a:buFont typeface="Wingdings" pitchFamily="2" charset="2"/>
              <a:buChar char="n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30000"/>
              </a:lnSpc>
              <a:spcAft>
                <a:spcPts val="1275"/>
              </a:spcAft>
            </a:pP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Verilog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定义一个模块</a:t>
            </a:r>
            <a:endParaRPr lang="en-US" altLang="zh-CN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30000"/>
              </a:lnSpc>
              <a:spcAft>
                <a:spcPts val="1275"/>
              </a:spcAft>
            </a:pPr>
            <a:r>
              <a:rPr lang="zh-CN" altLang="en-US" sz="2200" dirty="0">
                <a:latin typeface="Yuanti SC" panose="02010600040101010101" pitchFamily="2" charset="-122"/>
                <a:ea typeface="Yuanti SC" panose="02010600040101010101" pitchFamily="2" charset="-122"/>
                <a:cs typeface="Yuanti SC" panose="02010600040101010101" pitchFamily="2" charset="-122"/>
              </a:rPr>
              <a:t>实现一个多输入多输出的逻辑电路</a:t>
            </a:r>
            <a:endParaRPr lang="en-US" altLang="zh-CN" sz="2200" dirty="0">
              <a:latin typeface="Yuanti SC" panose="02010600040101010101" pitchFamily="2" charset="-122"/>
              <a:ea typeface="Yuanti SC" panose="02010600040101010101" pitchFamily="2" charset="-122"/>
              <a:cs typeface="Yuanti SC" panose="02010600040101010101" pitchFamily="2" charset="-122"/>
            </a:endParaRPr>
          </a:p>
          <a:p>
            <a:pPr>
              <a:lnSpc>
                <a:spcPct val="130000"/>
              </a:lnSpc>
              <a:spcBef>
                <a:spcPts val="600"/>
              </a:spcBef>
              <a:spcAft>
                <a:spcPts val="1275"/>
              </a:spcAft>
            </a:pPr>
            <a:r>
              <a:rPr lang="zh-CN" altLang="en-US" dirty="0">
                <a:solidFill>
                  <a:srgbClr val="FF4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将该模块的输入输出与外界关联起来</a:t>
            </a:r>
            <a:endParaRPr lang="en-US" altLang="zh-CN" dirty="0">
              <a:solidFill>
                <a:srgbClr val="FF4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30000"/>
              </a:lnSpc>
              <a:spcAft>
                <a:spcPts val="1275"/>
              </a:spcAft>
            </a:pPr>
            <a:r>
              <a:rPr lang="zh-CN" altLang="en-US" sz="2200" dirty="0">
                <a:latin typeface="Yuanti SC" panose="02010600040101010101" pitchFamily="2" charset="-122"/>
                <a:ea typeface="Yuanti SC" panose="02010600040101010101" pitchFamily="2" charset="-122"/>
                <a:cs typeface="Yuanti SC" panose="02010600040101010101" pitchFamily="2" charset="-122"/>
              </a:rPr>
              <a:t>分配管脚，将模块的输入和输出分配到</a:t>
            </a:r>
            <a:r>
              <a:rPr lang="en-US" altLang="zh-CN" sz="2200" dirty="0">
                <a:latin typeface="Yuanti SC" panose="02010600040101010101" pitchFamily="2" charset="-122"/>
                <a:ea typeface="Yuanti SC" panose="02010600040101010101" pitchFamily="2" charset="-122"/>
                <a:cs typeface="Yuanti SC" panose="02010600040101010101" pitchFamily="2" charset="-122"/>
              </a:rPr>
              <a:t>GPIO</a:t>
            </a:r>
            <a:r>
              <a:rPr lang="zh-CN" altLang="en-US" sz="2200" dirty="0">
                <a:latin typeface="Yuanti SC" panose="02010600040101010101" pitchFamily="2" charset="-122"/>
                <a:ea typeface="Yuanti SC" panose="02010600040101010101" pitchFamily="2" charset="-122"/>
                <a:cs typeface="Yuanti SC" panose="02010600040101010101" pitchFamily="2" charset="-122"/>
              </a:rPr>
              <a:t>上</a:t>
            </a:r>
            <a:endParaRPr lang="en-US" altLang="zh-CN" sz="2200" dirty="0">
              <a:latin typeface="Yuanti SC" panose="02010600040101010101" pitchFamily="2" charset="-122"/>
              <a:ea typeface="Yuanti SC" panose="02010600040101010101" pitchFamily="2" charset="-122"/>
              <a:cs typeface="Yuanti SC" panose="02010600040101010101" pitchFamily="2" charset="-122"/>
            </a:endParaRPr>
          </a:p>
          <a:p>
            <a:pPr>
              <a:lnSpc>
                <a:spcPct val="130000"/>
              </a:lnSpc>
              <a:spcBef>
                <a:spcPts val="600"/>
              </a:spcBef>
              <a:spcAft>
                <a:spcPts val="1275"/>
              </a:spcAft>
            </a:pPr>
            <a:r>
              <a:rPr lang="zh-CN" altLang="en-US" dirty="0">
                <a:solidFill>
                  <a:srgbClr val="94209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下载到</a:t>
            </a:r>
            <a:r>
              <a:rPr lang="en-US" altLang="zh-CN" dirty="0">
                <a:solidFill>
                  <a:srgbClr val="94209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FPGA</a:t>
            </a:r>
            <a:r>
              <a:rPr lang="zh-CN" altLang="en-US" dirty="0">
                <a:solidFill>
                  <a:srgbClr val="94209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进行验证</a:t>
            </a:r>
            <a:endParaRPr lang="en-US" altLang="zh-CN" dirty="0">
              <a:solidFill>
                <a:srgbClr val="94209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30000"/>
              </a:lnSpc>
              <a:spcAft>
                <a:spcPts val="1275"/>
              </a:spcAft>
            </a:pPr>
            <a:r>
              <a:rPr lang="zh-CN" altLang="en-US" sz="2200" dirty="0">
                <a:latin typeface="Yuanti SC" panose="02010600040101010101" pitchFamily="2" charset="-122"/>
                <a:ea typeface="Yuanti SC" panose="02010600040101010101" pitchFamily="2" charset="-122"/>
                <a:cs typeface="Yuanti SC" panose="02010600040101010101" pitchFamily="2" charset="-122"/>
              </a:rPr>
              <a:t>要熟悉</a:t>
            </a:r>
            <a:r>
              <a:rPr lang="en-US" altLang="zh-CN" sz="2200" dirty="0">
                <a:latin typeface="Yuanti SC" panose="02010600040101010101" pitchFamily="2" charset="-122"/>
                <a:ea typeface="Yuanti SC" panose="02010600040101010101" pitchFamily="2" charset="-122"/>
                <a:cs typeface="Yuanti SC" panose="02010600040101010101" pitchFamily="2" charset="-122"/>
              </a:rPr>
              <a:t>FPGA</a:t>
            </a:r>
            <a:r>
              <a:rPr lang="zh-CN" altLang="en-US" sz="2200" dirty="0">
                <a:latin typeface="Yuanti SC" panose="02010600040101010101" pitchFamily="2" charset="-122"/>
                <a:ea typeface="Yuanti SC" panose="02010600040101010101" pitchFamily="2" charset="-122"/>
                <a:cs typeface="Yuanti SC" panose="02010600040101010101" pitchFamily="2" charset="-122"/>
              </a:rPr>
              <a:t>的板载资源</a:t>
            </a:r>
          </a:p>
        </p:txBody>
      </p:sp>
      <p:pic>
        <p:nvPicPr>
          <p:cNvPr id="70661" name="Picture 7" descr="D:\Sunws2018\FPGAAltera\小脚丫STEP-MAX10硬件结构a.jpg">
            <a:extLst>
              <a:ext uri="{FF2B5EF4-FFF2-40B4-BE49-F238E27FC236}">
                <a16:creationId xmlns:a16="http://schemas.microsoft.com/office/drawing/2014/main" id="{BC01A8E2-D819-B348-B674-C57653D9F7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5454" y="4672013"/>
            <a:ext cx="4083050" cy="1957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825036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210" name="Rectangle 2">
            <a:extLst>
              <a:ext uri="{FF2B5EF4-FFF2-40B4-BE49-F238E27FC236}">
                <a16:creationId xmlns:a16="http://schemas.microsoft.com/office/drawing/2014/main" id="{C13DC867-C8F6-4B4D-A310-64D1FA32DCE7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sz="3600" b="1" dirty="0"/>
              <a:t>实验：点亮</a:t>
            </a:r>
            <a:r>
              <a:rPr lang="en-US" altLang="zh-CN" sz="3600" b="1" dirty="0"/>
              <a:t>LED</a:t>
            </a:r>
            <a:endParaRPr lang="zh-CN" altLang="en-US" sz="3600" b="1" dirty="0"/>
          </a:p>
        </p:txBody>
      </p:sp>
      <p:sp>
        <p:nvSpPr>
          <p:cNvPr id="222211" name="Text Box 6">
            <a:extLst>
              <a:ext uri="{FF2B5EF4-FFF2-40B4-BE49-F238E27FC236}">
                <a16:creationId xmlns:a16="http://schemas.microsoft.com/office/drawing/2014/main" id="{A3EF9042-73FF-444C-B19A-444FDF309D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1371600"/>
            <a:ext cx="7391400" cy="2954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6600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996600"/>
              </a:buClr>
              <a:buSzPct val="50000"/>
              <a:buFont typeface="Wingdings" pitchFamily="2" charset="2"/>
              <a:buChar char="n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200">
                <a:ea typeface="宋体" panose="02010600030101010101" pitchFamily="2" charset="-122"/>
              </a:rPr>
              <a:t>// 利用按键和开关的状态来控制</a:t>
            </a:r>
            <a:r>
              <a:rPr lang="en-US" altLang="zh-CN" sz="2200">
                <a:ea typeface="宋体" panose="02010600030101010101" pitchFamily="2" charset="-122"/>
              </a:rPr>
              <a:t>LED</a:t>
            </a:r>
            <a:r>
              <a:rPr lang="zh-CN" altLang="en-US" sz="2200">
                <a:ea typeface="宋体" panose="02010600030101010101" pitchFamily="2" charset="-122"/>
              </a:rPr>
              <a:t>的亮灭</a:t>
            </a:r>
          </a:p>
          <a:p>
            <a:pPr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1600">
                <a:ea typeface="宋体" panose="02010600030101010101" pitchFamily="2" charset="-122"/>
              </a:rPr>
              <a:t> </a:t>
            </a:r>
          </a:p>
          <a:p>
            <a:pPr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200">
                <a:solidFill>
                  <a:schemeClr val="folHlink"/>
                </a:solidFill>
                <a:ea typeface="宋体" panose="02010600030101010101" pitchFamily="2" charset="-122"/>
              </a:rPr>
              <a:t>module</a:t>
            </a:r>
            <a:r>
              <a:rPr lang="en-US" altLang="zh-CN" sz="2200">
                <a:ea typeface="宋体" panose="02010600030101010101" pitchFamily="2" charset="-122"/>
              </a:rPr>
              <a:t> LED (key, sw, led);</a:t>
            </a:r>
          </a:p>
          <a:p>
            <a:pPr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200">
                <a:ea typeface="宋体" panose="02010600030101010101" pitchFamily="2" charset="-122"/>
              </a:rPr>
              <a:t>   input   [3:0] key;	    //</a:t>
            </a:r>
            <a:r>
              <a:rPr lang="zh-CN" altLang="en-US" sz="2200">
                <a:ea typeface="宋体" panose="02010600030101010101" pitchFamily="2" charset="-122"/>
              </a:rPr>
              <a:t>按键输入信号</a:t>
            </a:r>
          </a:p>
          <a:p>
            <a:pPr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200">
                <a:ea typeface="宋体" panose="02010600030101010101" pitchFamily="2" charset="-122"/>
              </a:rPr>
              <a:t>   </a:t>
            </a:r>
            <a:r>
              <a:rPr lang="en-US" altLang="zh-CN" sz="2200">
                <a:ea typeface="宋体" panose="02010600030101010101" pitchFamily="2" charset="-122"/>
              </a:rPr>
              <a:t>input   [3:0] sw;	    //</a:t>
            </a:r>
            <a:r>
              <a:rPr lang="zh-CN" altLang="en-US" sz="2200">
                <a:ea typeface="宋体" panose="02010600030101010101" pitchFamily="2" charset="-122"/>
              </a:rPr>
              <a:t>开关输入信号</a:t>
            </a:r>
          </a:p>
          <a:p>
            <a:pPr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200">
                <a:ea typeface="宋体" panose="02010600030101010101" pitchFamily="2" charset="-122"/>
              </a:rPr>
              <a:t>   </a:t>
            </a:r>
            <a:r>
              <a:rPr lang="en-US" altLang="zh-CN" sz="2200">
                <a:ea typeface="宋体" panose="02010600030101010101" pitchFamily="2" charset="-122"/>
              </a:rPr>
              <a:t>output [7:0] led;	    //</a:t>
            </a:r>
            <a:r>
              <a:rPr lang="zh-CN" altLang="en-US" sz="2200">
                <a:ea typeface="宋体" panose="02010600030101010101" pitchFamily="2" charset="-122"/>
              </a:rPr>
              <a:t>输出信号到</a:t>
            </a:r>
            <a:r>
              <a:rPr lang="en-US" altLang="zh-CN" sz="2200">
                <a:ea typeface="宋体" panose="02010600030101010101" pitchFamily="2" charset="-122"/>
              </a:rPr>
              <a:t>LED</a:t>
            </a:r>
          </a:p>
          <a:p>
            <a:pPr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600">
                <a:ea typeface="宋体" panose="02010600030101010101" pitchFamily="2" charset="-122"/>
              </a:rPr>
              <a:t> </a:t>
            </a:r>
          </a:p>
          <a:p>
            <a:pPr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200">
                <a:ea typeface="宋体" panose="02010600030101010101" pitchFamily="2" charset="-122"/>
              </a:rPr>
              <a:t>   assign led = {key, sw};  //assign</a:t>
            </a:r>
            <a:r>
              <a:rPr lang="zh-CN" altLang="en-US" sz="2200">
                <a:ea typeface="宋体" panose="02010600030101010101" pitchFamily="2" charset="-122"/>
              </a:rPr>
              <a:t>连续赋值。大括号是拼接符</a:t>
            </a:r>
            <a:endParaRPr lang="en-US" altLang="zh-CN" sz="2200">
              <a:ea typeface="宋体" panose="02010600030101010101" pitchFamily="2" charset="-122"/>
            </a:endParaRPr>
          </a:p>
          <a:p>
            <a:pPr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200">
                <a:solidFill>
                  <a:schemeClr val="folHlink"/>
                </a:solidFill>
                <a:ea typeface="宋体" panose="02010600030101010101" pitchFamily="2" charset="-122"/>
              </a:rPr>
              <a:t>endmodule</a:t>
            </a:r>
            <a:endParaRPr lang="zh-CN" altLang="en-US" sz="2200">
              <a:solidFill>
                <a:schemeClr val="folHlink"/>
              </a:solidFill>
              <a:ea typeface="宋体" panose="02010600030101010101" pitchFamily="2" charset="-122"/>
            </a:endParaRPr>
          </a:p>
        </p:txBody>
      </p:sp>
      <p:pic>
        <p:nvPicPr>
          <p:cNvPr id="30724" name="Picture 7" descr="D:\Sunws2018\AlteraFPGA\stepmax10led%E5%8E%9F%E7%90%86%E5%9B%BE.jpg">
            <a:extLst>
              <a:ext uri="{FF2B5EF4-FFF2-40B4-BE49-F238E27FC236}">
                <a16:creationId xmlns:a16="http://schemas.microsoft.com/office/drawing/2014/main" id="{F2550463-17C0-414B-8443-2420CB15B7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8638" y="4191000"/>
            <a:ext cx="2112962" cy="259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5" name="Picture 8" descr="D:\Sunws2018\AlteraFPGA\max10button.jpg">
            <a:extLst>
              <a:ext uri="{FF2B5EF4-FFF2-40B4-BE49-F238E27FC236}">
                <a16:creationId xmlns:a16="http://schemas.microsoft.com/office/drawing/2014/main" id="{476FA570-7721-2246-8111-C552CFE7E2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0713" y="4514850"/>
            <a:ext cx="2274887" cy="2266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6" name="Picture 9" descr="D:\Sunws2018\AlteraFPGA\max10sw.jpg">
            <a:extLst>
              <a:ext uri="{FF2B5EF4-FFF2-40B4-BE49-F238E27FC236}">
                <a16:creationId xmlns:a16="http://schemas.microsoft.com/office/drawing/2014/main" id="{80F9C6B5-D938-4941-B6EA-C2F760374C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5329238"/>
            <a:ext cx="3733800" cy="143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0728" name="组 11">
            <a:extLst>
              <a:ext uri="{FF2B5EF4-FFF2-40B4-BE49-F238E27FC236}">
                <a16:creationId xmlns:a16="http://schemas.microsoft.com/office/drawing/2014/main" id="{090A2DFC-9038-784D-B09B-706019C33BE9}"/>
              </a:ext>
            </a:extLst>
          </p:cNvPr>
          <p:cNvGrpSpPr>
            <a:grpSpLocks/>
          </p:cNvGrpSpPr>
          <p:nvPr/>
        </p:nvGrpSpPr>
        <p:grpSpPr bwMode="auto">
          <a:xfrm>
            <a:off x="6562725" y="2060575"/>
            <a:ext cx="2473325" cy="909638"/>
            <a:chOff x="6562903" y="2060848"/>
            <a:chExt cx="2473593" cy="909092"/>
          </a:xfrm>
        </p:grpSpPr>
        <p:grpSp>
          <p:nvGrpSpPr>
            <p:cNvPr id="30729" name="组 4">
              <a:extLst>
                <a:ext uri="{FF2B5EF4-FFF2-40B4-BE49-F238E27FC236}">
                  <a16:creationId xmlns:a16="http://schemas.microsoft.com/office/drawing/2014/main" id="{7EE3B3D8-7F5E-604D-B1EE-6C9440D418E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996068" y="2060848"/>
              <a:ext cx="1656065" cy="909092"/>
              <a:chOff x="7200352" y="1796008"/>
              <a:chExt cx="1656065" cy="909092"/>
            </a:xfrm>
          </p:grpSpPr>
          <p:sp>
            <p:nvSpPr>
              <p:cNvPr id="30734" name="圆角矩形 1">
                <a:extLst>
                  <a:ext uri="{FF2B5EF4-FFF2-40B4-BE49-F238E27FC236}">
                    <a16:creationId xmlns:a16="http://schemas.microsoft.com/office/drawing/2014/main" id="{BA7C0411-D997-3C4A-AAE5-4B730DFF3E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40352" y="1796008"/>
                <a:ext cx="576064" cy="909092"/>
              </a:xfrm>
              <a:prstGeom prst="roundRect">
                <a:avLst>
                  <a:gd name="adj" fmla="val 16667"/>
                </a:avLst>
              </a:prstGeom>
              <a:noFill/>
              <a:ln w="19050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en-US"/>
              </a:p>
            </p:txBody>
          </p:sp>
          <p:sp>
            <p:nvSpPr>
              <p:cNvPr id="30735" name="右箭头 3">
                <a:extLst>
                  <a:ext uri="{FF2B5EF4-FFF2-40B4-BE49-F238E27FC236}">
                    <a16:creationId xmlns:a16="http://schemas.microsoft.com/office/drawing/2014/main" id="{91FF61DD-D9DF-394A-B36C-73F17BB76E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0352" y="1988840"/>
                <a:ext cx="540000" cy="144016"/>
              </a:xfrm>
              <a:prstGeom prst="rightArrow">
                <a:avLst>
                  <a:gd name="adj1" fmla="val 50000"/>
                  <a:gd name="adj2" fmla="val 49994"/>
                </a:avLst>
              </a:prstGeom>
              <a:noFill/>
              <a:ln w="12700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en-US"/>
              </a:p>
            </p:txBody>
          </p:sp>
          <p:sp>
            <p:nvSpPr>
              <p:cNvPr id="30736" name="右箭头 9">
                <a:extLst>
                  <a:ext uri="{FF2B5EF4-FFF2-40B4-BE49-F238E27FC236}">
                    <a16:creationId xmlns:a16="http://schemas.microsoft.com/office/drawing/2014/main" id="{1DC28AA1-92CD-A544-97A1-CFA042648A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0352" y="2348880"/>
                <a:ext cx="540000" cy="144016"/>
              </a:xfrm>
              <a:prstGeom prst="rightArrow">
                <a:avLst>
                  <a:gd name="adj1" fmla="val 50000"/>
                  <a:gd name="adj2" fmla="val 49994"/>
                </a:avLst>
              </a:prstGeom>
              <a:noFill/>
              <a:ln w="12700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en-US"/>
              </a:p>
            </p:txBody>
          </p:sp>
          <p:sp>
            <p:nvSpPr>
              <p:cNvPr id="30737" name="右箭头 10">
                <a:extLst>
                  <a:ext uri="{FF2B5EF4-FFF2-40B4-BE49-F238E27FC236}">
                    <a16:creationId xmlns:a16="http://schemas.microsoft.com/office/drawing/2014/main" id="{1A8C6E04-BE21-AF40-9775-EA6013EF56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16417" y="2060888"/>
                <a:ext cx="540000" cy="360000"/>
              </a:xfrm>
              <a:prstGeom prst="rightArrow">
                <a:avLst>
                  <a:gd name="adj1" fmla="val 50000"/>
                  <a:gd name="adj2" fmla="val 50000"/>
                </a:avLst>
              </a:prstGeom>
              <a:noFill/>
              <a:ln w="12700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en-US"/>
              </a:p>
            </p:txBody>
          </p:sp>
        </p:grpSp>
        <p:sp>
          <p:nvSpPr>
            <p:cNvPr id="30730" name="文本框 5">
              <a:extLst>
                <a:ext uri="{FF2B5EF4-FFF2-40B4-BE49-F238E27FC236}">
                  <a16:creationId xmlns:a16="http://schemas.microsoft.com/office/drawing/2014/main" id="{64ABD277-3DCB-C44B-8656-124201CF14C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562903" y="2181672"/>
              <a:ext cx="457369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CN" sz="1400"/>
                <a:t>key</a:t>
              </a:r>
              <a:endParaRPr lang="zh-CN" altLang="en-US" sz="1400"/>
            </a:p>
          </p:txBody>
        </p:sp>
        <p:sp>
          <p:nvSpPr>
            <p:cNvPr id="30731" name="文本框 13">
              <a:extLst>
                <a:ext uri="{FF2B5EF4-FFF2-40B4-BE49-F238E27FC236}">
                  <a16:creationId xmlns:a16="http://schemas.microsoft.com/office/drawing/2014/main" id="{B9C6E8E0-51F0-4849-ACA4-5E91935C7A9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22406" y="2521967"/>
              <a:ext cx="397866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CN" sz="1400"/>
                <a:t>sw</a:t>
              </a:r>
              <a:endParaRPr lang="zh-CN" altLang="en-US" sz="1400"/>
            </a:p>
          </p:txBody>
        </p:sp>
        <p:sp>
          <p:nvSpPr>
            <p:cNvPr id="30732" name="文本框 14">
              <a:extLst>
                <a:ext uri="{FF2B5EF4-FFF2-40B4-BE49-F238E27FC236}">
                  <a16:creationId xmlns:a16="http://schemas.microsoft.com/office/drawing/2014/main" id="{7C58D0FD-9F9A-6E4D-8C21-C5A3CC2C5AE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616188" y="2348880"/>
              <a:ext cx="420308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CN" sz="1400"/>
                <a:t>led</a:t>
              </a:r>
              <a:endParaRPr lang="zh-CN" altLang="en-US" sz="1400"/>
            </a:p>
          </p:txBody>
        </p:sp>
        <p:sp>
          <p:nvSpPr>
            <p:cNvPr id="30733" name="文本框 7">
              <a:extLst>
                <a:ext uri="{FF2B5EF4-FFF2-40B4-BE49-F238E27FC236}">
                  <a16:creationId xmlns:a16="http://schemas.microsoft.com/office/drawing/2014/main" id="{6EDB0AE2-9BD8-BA4E-A9A3-CF0540F3554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524328" y="2308810"/>
              <a:ext cx="58702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CN" sz="1800"/>
                <a:t>LED</a:t>
              </a:r>
              <a:endParaRPr lang="zh-CN" alt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1968073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234" name="Rectangle 2">
            <a:extLst>
              <a:ext uri="{FF2B5EF4-FFF2-40B4-BE49-F238E27FC236}">
                <a16:creationId xmlns:a16="http://schemas.microsoft.com/office/drawing/2014/main" id="{150C610F-B995-9949-BE66-CB84B3B39287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sz="3600" b="1" dirty="0"/>
              <a:t>实验：点亮</a:t>
            </a:r>
            <a:r>
              <a:rPr lang="en-US" altLang="zh-CN" sz="3600" b="1" dirty="0"/>
              <a:t>LED</a:t>
            </a:r>
            <a:endParaRPr lang="zh-CN" altLang="en-US" sz="3600" b="1" dirty="0"/>
          </a:p>
        </p:txBody>
      </p:sp>
      <p:pic>
        <p:nvPicPr>
          <p:cNvPr id="223235" name="Picture 4">
            <a:extLst>
              <a:ext uri="{FF2B5EF4-FFF2-40B4-BE49-F238E27FC236}">
                <a16:creationId xmlns:a16="http://schemas.microsoft.com/office/drawing/2014/main" id="{A5355AC9-941C-3A4F-AE84-A0B755CDF4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29200" y="2420938"/>
            <a:ext cx="3933825" cy="414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223236" name="Text Box 5">
            <a:extLst>
              <a:ext uri="{FF2B5EF4-FFF2-40B4-BE49-F238E27FC236}">
                <a16:creationId xmlns:a16="http://schemas.microsoft.com/office/drawing/2014/main" id="{664D310B-66C8-7047-B114-DBC09F59AE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3325" y="1295400"/>
            <a:ext cx="7940675" cy="973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6600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996600"/>
              </a:buClr>
              <a:buSzPct val="50000"/>
              <a:buFont typeface="Wingdings" pitchFamily="2" charset="2"/>
              <a:buChar char="n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30000"/>
              </a:lnSpc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200" b="1">
                <a:ea typeface="宋体" panose="02010600030101010101" pitchFamily="2" charset="-122"/>
              </a:rPr>
              <a:t>综合(</a:t>
            </a:r>
            <a:r>
              <a:rPr lang="en-US" altLang="zh-CN" sz="2200" b="1">
                <a:ea typeface="宋体" panose="02010600030101010101" pitchFamily="2" charset="-122"/>
              </a:rPr>
              <a:t>synthesize)</a:t>
            </a:r>
            <a:r>
              <a:rPr lang="zh-CN" altLang="en-US" sz="2200" b="1">
                <a:ea typeface="宋体" panose="02010600030101010101" pitchFamily="2" charset="-122"/>
              </a:rPr>
              <a:t>完成后一定要将电路输入和输出变量配置到</a:t>
            </a:r>
            <a:r>
              <a:rPr lang="en-US" altLang="zh-CN" sz="2200" b="1">
                <a:ea typeface="宋体" panose="02010600030101010101" pitchFamily="2" charset="-122"/>
              </a:rPr>
              <a:t>FPGA</a:t>
            </a:r>
            <a:r>
              <a:rPr lang="zh-CN" altLang="en-US" sz="2200" b="1">
                <a:ea typeface="宋体" panose="02010600030101010101" pitchFamily="2" charset="-122"/>
              </a:rPr>
              <a:t>的引脚，这样下载程序后才能看到想要的效果。</a:t>
            </a:r>
          </a:p>
        </p:txBody>
      </p:sp>
      <p:pic>
        <p:nvPicPr>
          <p:cNvPr id="35845" name="Picture 7" descr="D:\Sunws2018\AlteraFPGA\小脚丫STEP-MAX10硬件结构a.png">
            <a:extLst>
              <a:ext uri="{FF2B5EF4-FFF2-40B4-BE49-F238E27FC236}">
                <a16:creationId xmlns:a16="http://schemas.microsoft.com/office/drawing/2014/main" id="{69F9AA80-1EDE-784B-814A-16941C7E09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050" y="4440238"/>
            <a:ext cx="4800600" cy="2301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92732B49-42D1-1345-A58E-B592374D6E9B}"/>
              </a:ext>
            </a:extLst>
          </p:cNvPr>
          <p:cNvSpPr/>
          <p:nvPr/>
        </p:nvSpPr>
        <p:spPr>
          <a:xfrm>
            <a:off x="738188" y="2420938"/>
            <a:ext cx="3905250" cy="18161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1600">
                <a:solidFill>
                  <a:schemeClr val="folHlink"/>
                </a:solidFill>
                <a:latin typeface="Times New Roman" panose="02020603050405020304" pitchFamily="18" charset="0"/>
              </a:rPr>
              <a:t>module</a:t>
            </a:r>
            <a:r>
              <a:rPr lang="en-US" altLang="zh-CN" sz="1600">
                <a:latin typeface="Times New Roman" panose="02020603050405020304" pitchFamily="18" charset="0"/>
              </a:rPr>
              <a:t> LED (key, sw, led);</a:t>
            </a:r>
          </a:p>
          <a:p>
            <a:r>
              <a:rPr lang="en-US" altLang="zh-CN" sz="1600">
                <a:latin typeface="Times New Roman" panose="02020603050405020304" pitchFamily="18" charset="0"/>
              </a:rPr>
              <a:t>   input   [3:0] key;	    //</a:t>
            </a:r>
            <a:r>
              <a:rPr lang="zh-CN" altLang="en-US" sz="1600">
                <a:latin typeface="Times New Roman" panose="02020603050405020304" pitchFamily="18" charset="0"/>
              </a:rPr>
              <a:t>按键输入信号</a:t>
            </a:r>
          </a:p>
          <a:p>
            <a:r>
              <a:rPr lang="zh-CN" altLang="en-US" sz="1600">
                <a:latin typeface="Times New Roman" panose="02020603050405020304" pitchFamily="18" charset="0"/>
              </a:rPr>
              <a:t>   </a:t>
            </a:r>
            <a:r>
              <a:rPr lang="en-US" altLang="zh-CN" sz="1600">
                <a:latin typeface="Times New Roman" panose="02020603050405020304" pitchFamily="18" charset="0"/>
              </a:rPr>
              <a:t>input   [3:0] sw;	    //</a:t>
            </a:r>
            <a:r>
              <a:rPr lang="zh-CN" altLang="en-US" sz="1600">
                <a:latin typeface="Times New Roman" panose="02020603050405020304" pitchFamily="18" charset="0"/>
              </a:rPr>
              <a:t>开关输入信号</a:t>
            </a:r>
          </a:p>
          <a:p>
            <a:r>
              <a:rPr lang="zh-CN" altLang="en-US" sz="1600">
                <a:latin typeface="Times New Roman" panose="02020603050405020304" pitchFamily="18" charset="0"/>
              </a:rPr>
              <a:t>   </a:t>
            </a:r>
            <a:r>
              <a:rPr lang="en-US" altLang="zh-CN" sz="1600">
                <a:latin typeface="Times New Roman" panose="02020603050405020304" pitchFamily="18" charset="0"/>
              </a:rPr>
              <a:t>output [7:0] led;	    //</a:t>
            </a:r>
            <a:r>
              <a:rPr lang="zh-CN" altLang="en-US" sz="1600">
                <a:latin typeface="Times New Roman" panose="02020603050405020304" pitchFamily="18" charset="0"/>
              </a:rPr>
              <a:t>输出信号到</a:t>
            </a:r>
            <a:r>
              <a:rPr lang="en-US" altLang="zh-CN" sz="1600">
                <a:latin typeface="Times New Roman" panose="02020603050405020304" pitchFamily="18" charset="0"/>
              </a:rPr>
              <a:t>LED</a:t>
            </a:r>
          </a:p>
          <a:p>
            <a:r>
              <a:rPr lang="en-US" altLang="zh-CN" sz="1600">
                <a:latin typeface="Times New Roman" panose="02020603050405020304" pitchFamily="18" charset="0"/>
              </a:rPr>
              <a:t> </a:t>
            </a:r>
          </a:p>
          <a:p>
            <a:r>
              <a:rPr lang="en-US" altLang="zh-CN" sz="1600">
                <a:latin typeface="Times New Roman" panose="02020603050405020304" pitchFamily="18" charset="0"/>
              </a:rPr>
              <a:t>   assign led = {key, sw};  //assign</a:t>
            </a:r>
            <a:r>
              <a:rPr lang="zh-CN" altLang="en-US" sz="1600">
                <a:latin typeface="Times New Roman" panose="02020603050405020304" pitchFamily="18" charset="0"/>
              </a:rPr>
              <a:t>连续赋值</a:t>
            </a:r>
            <a:endParaRPr lang="en-US" altLang="zh-CN" sz="1600">
              <a:latin typeface="Times New Roman" panose="02020603050405020304" pitchFamily="18" charset="0"/>
            </a:endParaRPr>
          </a:p>
          <a:p>
            <a:r>
              <a:rPr lang="en-US" altLang="zh-CN" sz="1600">
                <a:solidFill>
                  <a:schemeClr val="folHlink"/>
                </a:solidFill>
                <a:latin typeface="Times New Roman" panose="02020603050405020304" pitchFamily="18" charset="0"/>
              </a:rPr>
              <a:t>endmodule</a:t>
            </a:r>
            <a:endParaRPr lang="zh-CN" altLang="en-US" sz="1600">
              <a:solidFill>
                <a:schemeClr val="folHlink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7897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7" descr="D:\Sunws2018\FPGAAltera\小脚丫STEP-MAX10硬件结构a.jpg">
            <a:extLst>
              <a:ext uri="{FF2B5EF4-FFF2-40B4-BE49-F238E27FC236}">
                <a16:creationId xmlns:a16="http://schemas.microsoft.com/office/drawing/2014/main" id="{D7824083-388B-1E41-961B-C5DBD1885B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05038"/>
            <a:ext cx="3397250" cy="162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2" name="Rectangle 2">
            <a:extLst>
              <a:ext uri="{FF2B5EF4-FFF2-40B4-BE49-F238E27FC236}">
                <a16:creationId xmlns:a16="http://schemas.microsoft.com/office/drawing/2014/main" id="{F6C32F11-D038-2340-8DBB-17EE6DCD63A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b="1" dirty="0"/>
              <a:t>小脚丫</a:t>
            </a:r>
            <a:r>
              <a:rPr lang="en-US" altLang="zh-CN" sz="3600" b="1" dirty="0"/>
              <a:t>FPGA</a:t>
            </a:r>
            <a:r>
              <a:rPr lang="zh-CN" altLang="en-US" sz="3600" b="1" dirty="0"/>
              <a:t>开发板管脚定义速查表</a:t>
            </a:r>
          </a:p>
        </p:txBody>
      </p:sp>
      <p:pic>
        <p:nvPicPr>
          <p:cNvPr id="15366" name="Picture 6">
            <a:extLst>
              <a:ext uri="{FF2B5EF4-FFF2-40B4-BE49-F238E27FC236}">
                <a16:creationId xmlns:a16="http://schemas.microsoft.com/office/drawing/2014/main" id="{CFB4A5ED-6BBD-294A-B316-B4A5BD8B9C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397250" y="1268413"/>
            <a:ext cx="5746750" cy="5589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32773" name="Picture 8" descr="D:\Sunws2018\FPGAAltera\小脚丫STEP-MAX10硬件结构b.jpg">
            <a:extLst>
              <a:ext uri="{FF2B5EF4-FFF2-40B4-BE49-F238E27FC236}">
                <a16:creationId xmlns:a16="http://schemas.microsoft.com/office/drawing/2014/main" id="{D06EC04E-1828-974B-8737-9AA3921EE7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3" y="4508500"/>
            <a:ext cx="2447925" cy="155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094656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10" name="Rectangle 2">
            <a:extLst>
              <a:ext uri="{FF2B5EF4-FFF2-40B4-BE49-F238E27FC236}">
                <a16:creationId xmlns:a16="http://schemas.microsoft.com/office/drawing/2014/main" id="{801C169A-8A31-F345-8E0F-115FE217BDCA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sz="3600" b="1" dirty="0"/>
              <a:t>Verilog HDL</a:t>
            </a:r>
            <a:r>
              <a:rPr lang="zh-CN" altLang="en-US" sz="3600" b="1" dirty="0"/>
              <a:t>模块的结构</a:t>
            </a:r>
          </a:p>
        </p:txBody>
      </p:sp>
      <p:sp>
        <p:nvSpPr>
          <p:cNvPr id="1603588" name="Rectangle 4" descr="75%">
            <a:extLst>
              <a:ext uri="{FF2B5EF4-FFF2-40B4-BE49-F238E27FC236}">
                <a16:creationId xmlns:a16="http://schemas.microsoft.com/office/drawing/2014/main" id="{5BB5BB25-10A5-D94E-A124-2CE7EE552E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25838" y="2852738"/>
            <a:ext cx="4862512" cy="3697287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prstShdw prst="shdw13" dist="53882" dir="13500000">
              <a:schemeClr val="bg2">
                <a:alpha val="74997"/>
              </a:schemeClr>
            </a:prst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6600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996600"/>
              </a:buClr>
              <a:buSzPct val="50000"/>
              <a:buFont typeface="Wingdings" pitchFamily="2" charset="2"/>
              <a:buChar char="n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FF"/>
              </a:buClr>
              <a:buSzTx/>
              <a:buFont typeface="Wingdings" pitchFamily="2" charset="2"/>
              <a:buNone/>
            </a:pPr>
            <a:r>
              <a:rPr kumimoji="0" lang="zh-CN" altLang="zh-CN" sz="2400" b="1">
                <a:latin typeface="宋体" panose="02010600030101010101" pitchFamily="2" charset="-122"/>
              </a:rPr>
              <a:t>module block1(a</a:t>
            </a:r>
            <a:r>
              <a:rPr kumimoji="0" lang="en-US" altLang="zh-CN" sz="2400" b="1">
                <a:latin typeface="宋体" panose="02010600030101010101" pitchFamily="2" charset="-122"/>
              </a:rPr>
              <a:t>,</a:t>
            </a:r>
            <a:r>
              <a:rPr kumimoji="0" lang="zh-CN" altLang="zh-CN" sz="2400" b="1">
                <a:latin typeface="宋体" panose="02010600030101010101" pitchFamily="2" charset="-122"/>
              </a:rPr>
              <a:t>b</a:t>
            </a:r>
            <a:r>
              <a:rPr kumimoji="0" lang="en-US" altLang="zh-CN" sz="2400" b="1">
                <a:latin typeface="宋体" panose="02010600030101010101" pitchFamily="2" charset="-122"/>
              </a:rPr>
              <a:t>,</a:t>
            </a:r>
            <a:r>
              <a:rPr kumimoji="0" lang="zh-CN" altLang="zh-CN" sz="2400" b="1">
                <a:latin typeface="宋体" panose="02010600030101010101" pitchFamily="2" charset="-122"/>
              </a:rPr>
              <a:t>c</a:t>
            </a:r>
            <a:r>
              <a:rPr kumimoji="0" lang="en-US" altLang="zh-CN" sz="2400" b="1">
                <a:latin typeface="宋体" panose="02010600030101010101" pitchFamily="2" charset="-122"/>
              </a:rPr>
              <a:t>,</a:t>
            </a:r>
            <a:r>
              <a:rPr kumimoji="0" lang="zh-CN" altLang="zh-CN" sz="2400" b="1">
                <a:latin typeface="宋体" panose="02010600030101010101" pitchFamily="2" charset="-122"/>
              </a:rPr>
              <a:t>d )；</a:t>
            </a:r>
          </a:p>
          <a:p>
            <a:pPr ea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FF"/>
              </a:buClr>
              <a:buSzTx/>
              <a:buFont typeface="Wingdings" pitchFamily="2" charset="2"/>
              <a:buNone/>
            </a:pPr>
            <a:r>
              <a:rPr kumimoji="0" lang="zh-CN" altLang="en-US" sz="2400" b="1">
                <a:latin typeface="宋体" panose="02010600030101010101" pitchFamily="2" charset="-122"/>
              </a:rPr>
              <a:t>  </a:t>
            </a:r>
            <a:r>
              <a:rPr kumimoji="0" lang="zh-CN" altLang="zh-CN" sz="2400" b="1">
                <a:latin typeface="宋体" panose="02010600030101010101" pitchFamily="2" charset="-122"/>
              </a:rPr>
              <a:t>input a</a:t>
            </a:r>
            <a:r>
              <a:rPr kumimoji="0" lang="en-US" altLang="zh-CN" sz="2400" b="1">
                <a:latin typeface="宋体" panose="02010600030101010101" pitchFamily="2" charset="-122"/>
              </a:rPr>
              <a:t>,</a:t>
            </a:r>
            <a:r>
              <a:rPr kumimoji="0" lang="zh-CN" altLang="zh-CN" sz="2400" b="1">
                <a:latin typeface="宋体" panose="02010600030101010101" pitchFamily="2" charset="-122"/>
              </a:rPr>
              <a:t>b</a:t>
            </a:r>
            <a:r>
              <a:rPr kumimoji="0" lang="en-US" altLang="zh-CN" sz="2400" b="1">
                <a:latin typeface="宋体" panose="02010600030101010101" pitchFamily="2" charset="-122"/>
              </a:rPr>
              <a:t>,</a:t>
            </a:r>
            <a:r>
              <a:rPr kumimoji="0" lang="zh-CN" altLang="zh-CN" sz="2400" b="1">
                <a:latin typeface="宋体" panose="02010600030101010101" pitchFamily="2" charset="-122"/>
              </a:rPr>
              <a:t>c；</a:t>
            </a:r>
          </a:p>
          <a:p>
            <a:pPr ea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FF"/>
              </a:buClr>
              <a:buSzTx/>
              <a:buFont typeface="Wingdings" pitchFamily="2" charset="2"/>
              <a:buNone/>
            </a:pPr>
            <a:r>
              <a:rPr kumimoji="0" lang="zh-CN" altLang="en-US" sz="2400" b="1">
                <a:latin typeface="宋体" panose="02010600030101010101" pitchFamily="2" charset="-122"/>
              </a:rPr>
              <a:t>  </a:t>
            </a:r>
            <a:r>
              <a:rPr kumimoji="0" lang="zh-CN" altLang="zh-CN" sz="2400" b="1">
                <a:latin typeface="宋体" panose="02010600030101010101" pitchFamily="2" charset="-122"/>
              </a:rPr>
              <a:t>output d；</a:t>
            </a:r>
          </a:p>
          <a:p>
            <a:pPr ea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FF"/>
              </a:buClr>
              <a:buSzTx/>
              <a:buFont typeface="Wingdings" pitchFamily="2" charset="2"/>
              <a:buNone/>
            </a:pPr>
            <a:r>
              <a:rPr kumimoji="0" lang="zh-CN" altLang="en-US" sz="2400" b="1">
                <a:latin typeface="宋体" panose="02010600030101010101" pitchFamily="2" charset="-122"/>
              </a:rPr>
              <a:t>  </a:t>
            </a:r>
            <a:r>
              <a:rPr kumimoji="0" lang="zh-CN" altLang="zh-CN" sz="2400" b="1">
                <a:latin typeface="宋体" panose="02010600030101010101" pitchFamily="2" charset="-122"/>
              </a:rPr>
              <a:t>wire x；</a:t>
            </a:r>
            <a:endParaRPr kumimoji="0" lang="en-US" altLang="zh-CN" sz="2400" b="1">
              <a:latin typeface="宋体" panose="02010600030101010101" pitchFamily="2" charset="-122"/>
            </a:endParaRPr>
          </a:p>
          <a:p>
            <a:pPr ea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FF"/>
              </a:buClr>
              <a:buSzTx/>
              <a:buFont typeface="Wingdings" pitchFamily="2" charset="2"/>
              <a:buNone/>
            </a:pPr>
            <a:endParaRPr kumimoji="0" lang="zh-CN" altLang="zh-CN" sz="2400" b="1">
              <a:latin typeface="宋体" panose="02010600030101010101" pitchFamily="2" charset="-122"/>
            </a:endParaRPr>
          </a:p>
          <a:p>
            <a:pPr ea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FF"/>
              </a:buClr>
              <a:buSzTx/>
              <a:buFont typeface="Wingdings" pitchFamily="2" charset="2"/>
              <a:buNone/>
            </a:pPr>
            <a:r>
              <a:rPr kumimoji="0" lang="zh-CN" altLang="en-US" sz="2400" b="1">
                <a:latin typeface="宋体" panose="02010600030101010101" pitchFamily="2" charset="-122"/>
              </a:rPr>
              <a:t>  </a:t>
            </a:r>
            <a:r>
              <a:rPr kumimoji="0" lang="zh-CN" altLang="zh-CN" sz="2400" b="1">
                <a:latin typeface="宋体" panose="02010600030101010101" pitchFamily="2" charset="-122"/>
              </a:rPr>
              <a:t>assign d = a | x；  </a:t>
            </a:r>
            <a:endParaRPr kumimoji="0" lang="zh-CN" altLang="en-US" sz="2400" b="1">
              <a:latin typeface="宋体" panose="02010600030101010101" pitchFamily="2" charset="-122"/>
            </a:endParaRPr>
          </a:p>
          <a:p>
            <a:pPr ea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FF"/>
              </a:buClr>
              <a:buSzTx/>
              <a:buFont typeface="Wingdings" pitchFamily="2" charset="2"/>
              <a:buNone/>
            </a:pPr>
            <a:r>
              <a:rPr kumimoji="0" lang="zh-CN" altLang="zh-CN" sz="2400" b="1">
                <a:latin typeface="宋体" panose="02010600030101010101" pitchFamily="2" charset="-122"/>
              </a:rPr>
              <a:t>  assign x = ( b &amp; </a:t>
            </a:r>
            <a:r>
              <a:rPr kumimoji="0" lang="zh-CN" altLang="zh-CN" sz="2400" b="1"/>
              <a:t>~</a:t>
            </a:r>
            <a:r>
              <a:rPr kumimoji="0" lang="zh-CN" altLang="zh-CN" sz="2400" b="1">
                <a:latin typeface="宋体" panose="02010600030101010101" pitchFamily="2" charset="-122"/>
              </a:rPr>
              <a:t>c )；</a:t>
            </a:r>
          </a:p>
          <a:p>
            <a:pPr ea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FF"/>
              </a:buClr>
              <a:buSzTx/>
              <a:buFont typeface="Wingdings" pitchFamily="2" charset="2"/>
              <a:buNone/>
            </a:pPr>
            <a:r>
              <a:rPr kumimoji="0" lang="zh-CN" altLang="zh-CN" sz="2400" b="1">
                <a:latin typeface="宋体" panose="02010600030101010101" pitchFamily="2" charset="-122"/>
              </a:rPr>
              <a:t>endmodule</a:t>
            </a:r>
            <a:endParaRPr kumimoji="0" lang="en-US" altLang="zh-CN" sz="2400" b="1">
              <a:latin typeface="宋体" panose="02010600030101010101" pitchFamily="2" charset="-122"/>
            </a:endParaRPr>
          </a:p>
        </p:txBody>
      </p:sp>
      <p:sp>
        <p:nvSpPr>
          <p:cNvPr id="1603589" name="Text Box 5">
            <a:extLst>
              <a:ext uri="{FF2B5EF4-FFF2-40B4-BE49-F238E27FC236}">
                <a16:creationId xmlns:a16="http://schemas.microsoft.com/office/drawing/2014/main" id="{532DAB0C-ABA9-CA40-B62D-34E9F0FCF2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87488" y="3718481"/>
            <a:ext cx="1219200" cy="369332"/>
          </a:xfrm>
          <a:prstGeom prst="rect">
            <a:avLst/>
          </a:prstGeom>
          <a:solidFill>
            <a:srgbClr val="00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>
            <a:spAutoFit/>
          </a:bodyPr>
          <a:lstStyle>
            <a:lvl1pPr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6600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996600"/>
              </a:buClr>
              <a:buSzPct val="50000"/>
              <a:buFont typeface="Wingdings" pitchFamily="2" charset="2"/>
              <a:buChar char="n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I/O</a:t>
            </a:r>
            <a:r>
              <a:rPr kumimoji="0" lang="zh-CN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说明</a:t>
            </a:r>
          </a:p>
        </p:txBody>
      </p:sp>
      <p:sp>
        <p:nvSpPr>
          <p:cNvPr id="1603590" name="Text Box 6">
            <a:extLst>
              <a:ext uri="{FF2B5EF4-FFF2-40B4-BE49-F238E27FC236}">
                <a16:creationId xmlns:a16="http://schemas.microsoft.com/office/drawing/2014/main" id="{09D6B238-F041-0A47-BC3C-20B7FF2E27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87488" y="2954893"/>
            <a:ext cx="1219200" cy="369332"/>
          </a:xfrm>
          <a:prstGeom prst="rect">
            <a:avLst/>
          </a:prstGeom>
          <a:solidFill>
            <a:srgbClr val="00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>
            <a:spAutoFit/>
          </a:bodyPr>
          <a:lstStyle>
            <a:lvl1pPr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6600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996600"/>
              </a:buClr>
              <a:buSzPct val="50000"/>
              <a:buFont typeface="Wingdings" pitchFamily="2" charset="2"/>
              <a:buChar char="n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端口定义</a:t>
            </a:r>
          </a:p>
        </p:txBody>
      </p:sp>
      <p:sp>
        <p:nvSpPr>
          <p:cNvPr id="1603591" name="Text Box 7">
            <a:extLst>
              <a:ext uri="{FF2B5EF4-FFF2-40B4-BE49-F238E27FC236}">
                <a16:creationId xmlns:a16="http://schemas.microsoft.com/office/drawing/2014/main" id="{06BB2DD6-47D8-FC4F-87B9-A70A665742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87488" y="5375831"/>
            <a:ext cx="1219200" cy="369332"/>
          </a:xfrm>
          <a:prstGeom prst="rect">
            <a:avLst/>
          </a:prstGeom>
          <a:solidFill>
            <a:srgbClr val="00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>
            <a:spAutoFit/>
          </a:bodyPr>
          <a:lstStyle>
            <a:lvl1pPr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6600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996600"/>
              </a:buClr>
              <a:buSzPct val="50000"/>
              <a:buFont typeface="Wingdings" pitchFamily="2" charset="2"/>
              <a:buChar char="n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功能描述</a:t>
            </a:r>
          </a:p>
        </p:txBody>
      </p:sp>
      <p:sp>
        <p:nvSpPr>
          <p:cNvPr id="1603592" name="Text Box 8">
            <a:extLst>
              <a:ext uri="{FF2B5EF4-FFF2-40B4-BE49-F238E27FC236}">
                <a16:creationId xmlns:a16="http://schemas.microsoft.com/office/drawing/2014/main" id="{DA2F469A-B6AB-2A4B-ABF8-1803D37FA8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87488" y="4242356"/>
            <a:ext cx="1828800" cy="369332"/>
          </a:xfrm>
          <a:prstGeom prst="rect">
            <a:avLst/>
          </a:prstGeom>
          <a:solidFill>
            <a:srgbClr val="00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>
            <a:spAutoFit/>
          </a:bodyPr>
          <a:lstStyle>
            <a:lvl1pPr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6600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996600"/>
              </a:buClr>
              <a:buSzPct val="50000"/>
              <a:buFont typeface="Wingdings" pitchFamily="2" charset="2"/>
              <a:buChar char="n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信号类型声明</a:t>
            </a:r>
            <a:endParaRPr kumimoji="0" lang="zh-CN" altLang="en-US" sz="1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603597" name="AutoShape 13">
            <a:extLst>
              <a:ext uri="{FF2B5EF4-FFF2-40B4-BE49-F238E27FC236}">
                <a16:creationId xmlns:a16="http://schemas.microsoft.com/office/drawing/2014/main" id="{14C59402-DF9F-AF43-AEAB-D6A801F196F4}"/>
              </a:ext>
            </a:extLst>
          </p:cNvPr>
          <p:cNvSpPr>
            <a:spLocks/>
          </p:cNvSpPr>
          <p:nvPr/>
        </p:nvSpPr>
        <p:spPr bwMode="auto">
          <a:xfrm>
            <a:off x="3117850" y="3525838"/>
            <a:ext cx="196850" cy="630237"/>
          </a:xfrm>
          <a:prstGeom prst="leftBrace">
            <a:avLst>
              <a:gd name="adj1" fmla="val 26680"/>
              <a:gd name="adj2" fmla="val 50000"/>
            </a:avLst>
          </a:prstGeom>
          <a:noFill/>
          <a:ln w="41275">
            <a:solidFill>
              <a:srgbClr val="8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6600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996600"/>
              </a:buClr>
              <a:buSzPct val="50000"/>
              <a:buFont typeface="Wingdings" pitchFamily="2" charset="2"/>
              <a:buChar char="n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400" b="1">
              <a:solidFill>
                <a:srgbClr val="FF33CC"/>
              </a:solidFill>
              <a:latin typeface="Tahoma" panose="020B0604030504040204" pitchFamily="34" charset="0"/>
            </a:endParaRPr>
          </a:p>
        </p:txBody>
      </p:sp>
      <p:sp>
        <p:nvSpPr>
          <p:cNvPr id="1603598" name="Oval 14">
            <a:extLst>
              <a:ext uri="{FF2B5EF4-FFF2-40B4-BE49-F238E27FC236}">
                <a16:creationId xmlns:a16="http://schemas.microsoft.com/office/drawing/2014/main" id="{78490908-8795-B94E-B6B4-F3B7881466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3138" y="2878138"/>
            <a:ext cx="477837" cy="509587"/>
          </a:xfrm>
          <a:prstGeom prst="ellipse">
            <a:avLst/>
          </a:prstGeom>
          <a:solidFill>
            <a:srgbClr val="FFFF00"/>
          </a:solidFill>
          <a:ln w="50800">
            <a:solidFill>
              <a:schemeClr val="accent2"/>
            </a:solidFill>
            <a:miter lim="800000"/>
            <a:headEnd/>
            <a:tailEnd/>
          </a:ln>
        </p:spPr>
        <p:txBody>
          <a:bodyPr anchor="ctr">
            <a:spAutoFit/>
          </a:bodyPr>
          <a:lstStyle>
            <a:lvl1pPr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6600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996600"/>
              </a:buClr>
              <a:buSzPct val="50000"/>
              <a:buFont typeface="Wingdings" pitchFamily="2" charset="2"/>
              <a:buChar char="n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85000"/>
              </a:lnSpc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1">
                <a:solidFill>
                  <a:srgbClr val="800000"/>
                </a:solidFill>
                <a:latin typeface="Arial" panose="020B0604020202020204" pitchFamily="34" charset="0"/>
              </a:rPr>
              <a:t>1</a:t>
            </a:r>
          </a:p>
        </p:txBody>
      </p:sp>
      <p:sp>
        <p:nvSpPr>
          <p:cNvPr id="1603599" name="Oval 15">
            <a:extLst>
              <a:ext uri="{FF2B5EF4-FFF2-40B4-BE49-F238E27FC236}">
                <a16:creationId xmlns:a16="http://schemas.microsoft.com/office/drawing/2014/main" id="{FB10CDD3-FBC1-9846-8CCF-F964F91D57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2025" y="3598863"/>
            <a:ext cx="477838" cy="509587"/>
          </a:xfrm>
          <a:prstGeom prst="ellipse">
            <a:avLst/>
          </a:prstGeom>
          <a:solidFill>
            <a:srgbClr val="FFFF00"/>
          </a:solidFill>
          <a:ln w="50800">
            <a:solidFill>
              <a:schemeClr val="accent2"/>
            </a:solidFill>
            <a:miter lim="800000"/>
            <a:headEnd/>
            <a:tailEnd/>
          </a:ln>
        </p:spPr>
        <p:txBody>
          <a:bodyPr anchor="ctr">
            <a:spAutoFit/>
          </a:bodyPr>
          <a:lstStyle>
            <a:lvl1pPr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6600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996600"/>
              </a:buClr>
              <a:buSzPct val="50000"/>
              <a:buFont typeface="Wingdings" pitchFamily="2" charset="2"/>
              <a:buChar char="n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85000"/>
              </a:lnSpc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1">
                <a:solidFill>
                  <a:srgbClr val="800000"/>
                </a:solidFill>
                <a:latin typeface="Arial" panose="020B0604020202020204" pitchFamily="34" charset="0"/>
              </a:rPr>
              <a:t>2</a:t>
            </a:r>
          </a:p>
        </p:txBody>
      </p:sp>
      <p:sp>
        <p:nvSpPr>
          <p:cNvPr id="1603600" name="Oval 16">
            <a:extLst>
              <a:ext uri="{FF2B5EF4-FFF2-40B4-BE49-F238E27FC236}">
                <a16:creationId xmlns:a16="http://schemas.microsoft.com/office/drawing/2014/main" id="{622096D0-4582-C446-A60A-AFBE1AE3D7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3775" y="4168775"/>
            <a:ext cx="477838" cy="509588"/>
          </a:xfrm>
          <a:prstGeom prst="ellipse">
            <a:avLst/>
          </a:prstGeom>
          <a:solidFill>
            <a:srgbClr val="FFFF00"/>
          </a:solidFill>
          <a:ln w="50800">
            <a:solidFill>
              <a:schemeClr val="accent2"/>
            </a:solidFill>
            <a:miter lim="800000"/>
            <a:headEnd/>
            <a:tailEnd/>
          </a:ln>
        </p:spPr>
        <p:txBody>
          <a:bodyPr anchor="ctr">
            <a:spAutoFit/>
          </a:bodyPr>
          <a:lstStyle>
            <a:lvl1pPr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6600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996600"/>
              </a:buClr>
              <a:buSzPct val="50000"/>
              <a:buFont typeface="Wingdings" pitchFamily="2" charset="2"/>
              <a:buChar char="n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85000"/>
              </a:lnSpc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1">
                <a:solidFill>
                  <a:srgbClr val="800000"/>
                </a:solidFill>
                <a:latin typeface="Arial" panose="020B0604020202020204" pitchFamily="34" charset="0"/>
              </a:rPr>
              <a:t>3</a:t>
            </a:r>
          </a:p>
        </p:txBody>
      </p:sp>
      <p:sp>
        <p:nvSpPr>
          <p:cNvPr id="1603601" name="Oval 17">
            <a:extLst>
              <a:ext uri="{FF2B5EF4-FFF2-40B4-BE49-F238E27FC236}">
                <a16:creationId xmlns:a16="http://schemas.microsoft.com/office/drawing/2014/main" id="{15C228DF-7652-B84D-A939-1EF5FF4DF8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2663" y="5326063"/>
            <a:ext cx="477837" cy="509587"/>
          </a:xfrm>
          <a:prstGeom prst="ellipse">
            <a:avLst/>
          </a:prstGeom>
          <a:solidFill>
            <a:srgbClr val="FFFF00"/>
          </a:solidFill>
          <a:ln w="50800">
            <a:solidFill>
              <a:schemeClr val="accent2"/>
            </a:solidFill>
            <a:miter lim="800000"/>
            <a:headEnd/>
            <a:tailEnd/>
          </a:ln>
        </p:spPr>
        <p:txBody>
          <a:bodyPr anchor="ctr">
            <a:spAutoFit/>
          </a:bodyPr>
          <a:lstStyle>
            <a:lvl1pPr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6600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996600"/>
              </a:buClr>
              <a:buSzPct val="50000"/>
              <a:buFont typeface="Wingdings" pitchFamily="2" charset="2"/>
              <a:buChar char="n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85000"/>
              </a:lnSpc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1">
                <a:solidFill>
                  <a:srgbClr val="800000"/>
                </a:solidFill>
                <a:latin typeface="Arial" panose="020B0604020202020204" pitchFamily="34" charset="0"/>
              </a:rPr>
              <a:t>4</a:t>
            </a:r>
          </a:p>
        </p:txBody>
      </p:sp>
      <p:sp>
        <p:nvSpPr>
          <p:cNvPr id="1603602" name="AutoShape 18">
            <a:extLst>
              <a:ext uri="{FF2B5EF4-FFF2-40B4-BE49-F238E27FC236}">
                <a16:creationId xmlns:a16="http://schemas.microsoft.com/office/drawing/2014/main" id="{174677C7-1437-BA46-A551-2184AC8B0FA1}"/>
              </a:ext>
            </a:extLst>
          </p:cNvPr>
          <p:cNvSpPr>
            <a:spLocks/>
          </p:cNvSpPr>
          <p:nvPr/>
        </p:nvSpPr>
        <p:spPr bwMode="auto">
          <a:xfrm>
            <a:off x="3111500" y="5246688"/>
            <a:ext cx="196850" cy="630237"/>
          </a:xfrm>
          <a:prstGeom prst="leftBrace">
            <a:avLst>
              <a:gd name="adj1" fmla="val 26680"/>
              <a:gd name="adj2" fmla="val 50000"/>
            </a:avLst>
          </a:prstGeom>
          <a:noFill/>
          <a:ln w="41275">
            <a:solidFill>
              <a:srgbClr val="8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6600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996600"/>
              </a:buClr>
              <a:buSzPct val="50000"/>
              <a:buFont typeface="Wingdings" pitchFamily="2" charset="2"/>
              <a:buChar char="n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400" b="1">
              <a:solidFill>
                <a:srgbClr val="FF33CC"/>
              </a:solidFill>
              <a:latin typeface="Tahoma" panose="020B0604030504040204" pitchFamily="34" charset="0"/>
            </a:endParaRPr>
          </a:p>
        </p:txBody>
      </p:sp>
      <p:sp>
        <p:nvSpPr>
          <p:cNvPr id="196622" name="Text Box 17">
            <a:extLst>
              <a:ext uri="{FF2B5EF4-FFF2-40B4-BE49-F238E27FC236}">
                <a16:creationId xmlns:a16="http://schemas.microsoft.com/office/drawing/2014/main" id="{4DFB2489-0AE5-AC4F-9127-24A4E9B0A8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3325" y="1343025"/>
            <a:ext cx="7940675" cy="1014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6600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996600"/>
              </a:buClr>
              <a:buSzPct val="50000"/>
              <a:buFont typeface="Wingdings" pitchFamily="2" charset="2"/>
              <a:buChar char="n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5000"/>
              </a:lnSpc>
              <a:buClrTx/>
              <a:buSzTx/>
              <a:buFontTx/>
              <a:buNone/>
            </a:pPr>
            <a:r>
              <a:rPr lang="en-US" altLang="zh-CN" sz="2400" b="1">
                <a:ea typeface="幼圆" pitchFamily="49" charset="-122"/>
              </a:rPr>
              <a:t>Verilog</a:t>
            </a:r>
            <a:r>
              <a:rPr lang="zh-CN" altLang="en-US" sz="2400" b="1">
                <a:ea typeface="幼圆" pitchFamily="49" charset="-122"/>
              </a:rPr>
              <a:t>的基本单元是</a:t>
            </a:r>
            <a:r>
              <a:rPr lang="zh-CN" altLang="en-US" sz="2400" b="1">
                <a:solidFill>
                  <a:schemeClr val="hlink"/>
                </a:solidFill>
                <a:ea typeface="幼圆" pitchFamily="49" charset="-122"/>
              </a:rPr>
              <a:t>模块 (</a:t>
            </a:r>
            <a:r>
              <a:rPr lang="en-US" altLang="zh-CN" sz="2400" b="1">
                <a:solidFill>
                  <a:schemeClr val="hlink"/>
                </a:solidFill>
                <a:ea typeface="幼圆" pitchFamily="49" charset="-122"/>
              </a:rPr>
              <a:t>block)</a:t>
            </a:r>
            <a:r>
              <a:rPr lang="en-US" altLang="zh-CN" sz="2400" b="1">
                <a:ea typeface="幼圆" pitchFamily="49" charset="-122"/>
              </a:rPr>
              <a:t> ，</a:t>
            </a:r>
            <a:r>
              <a:rPr lang="zh-CN" altLang="en-US" sz="2400" b="1">
                <a:ea typeface="幼圆" pitchFamily="49" charset="-122"/>
              </a:rPr>
              <a:t>模块由关键字</a:t>
            </a:r>
            <a:r>
              <a:rPr lang="en-US" altLang="zh-CN" sz="2400" b="1">
                <a:ea typeface="幼圆" pitchFamily="49" charset="-122"/>
              </a:rPr>
              <a:t>module</a:t>
            </a:r>
            <a:r>
              <a:rPr lang="zh-CN" altLang="en-US" sz="2400" b="1">
                <a:ea typeface="幼圆" pitchFamily="49" charset="-122"/>
              </a:rPr>
              <a:t>和</a:t>
            </a:r>
            <a:r>
              <a:rPr lang="en-US" altLang="zh-CN" sz="2400" b="1">
                <a:ea typeface="幼圆" pitchFamily="49" charset="-122"/>
              </a:rPr>
              <a:t>endmodule</a:t>
            </a:r>
            <a:r>
              <a:rPr lang="zh-CN" altLang="en-US" sz="2400" b="1">
                <a:ea typeface="幼圆" pitchFamily="49" charset="-122"/>
              </a:rPr>
              <a:t>之间的</a:t>
            </a:r>
            <a:r>
              <a:rPr lang="en-US" altLang="zh-CN" sz="2400" b="1">
                <a:ea typeface="幼圆" pitchFamily="49" charset="-122"/>
              </a:rPr>
              <a:t>4</a:t>
            </a:r>
            <a:r>
              <a:rPr lang="zh-CN" altLang="en-US" sz="2400" b="1">
                <a:ea typeface="幼圆" pitchFamily="49" charset="-122"/>
              </a:rPr>
              <a:t>个主要部分组成：</a:t>
            </a:r>
          </a:p>
        </p:txBody>
      </p:sp>
    </p:spTree>
    <p:extLst>
      <p:ext uri="{BB962C8B-B14F-4D97-AF65-F5344CB8AC3E}">
        <p14:creationId xmlns:p14="http://schemas.microsoft.com/office/powerpoint/2010/main" val="427475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3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035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035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3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6035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5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3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6035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6035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6035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6035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3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5" dur="500"/>
                                        <p:tgtEl>
                                          <p:spTgt spid="16035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3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6035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3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6035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6035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6035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6035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3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16036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3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3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6035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6035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6035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6035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3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53" dur="500"/>
                                        <p:tgtEl>
                                          <p:spTgt spid="16036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3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16036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59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3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6035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6035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6035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6035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03588" grpId="0" animBg="1" autoUpdateAnimBg="0"/>
      <p:bldP spid="1603589" grpId="0" animBg="1" autoUpdateAnimBg="0"/>
      <p:bldP spid="1603590" grpId="0" animBg="1" autoUpdateAnimBg="0"/>
      <p:bldP spid="1603591" grpId="0" animBg="1" autoUpdateAnimBg="0"/>
      <p:bldP spid="1603592" grpId="0" animBg="1" autoUpdateAnimBg="0"/>
      <p:bldP spid="1603597" grpId="0" animBg="1" autoUpdateAnimBg="0"/>
      <p:bldP spid="1603598" grpId="0" animBg="1" autoUpdateAnimBg="0"/>
      <p:bldP spid="1603599" grpId="0" animBg="1" autoUpdateAnimBg="0"/>
      <p:bldP spid="1603600" grpId="0" animBg="1" autoUpdateAnimBg="0"/>
      <p:bldP spid="1603601" grpId="0" animBg="1" autoUpdateAnimBg="0"/>
      <p:bldP spid="1603602" grpId="0" animBg="1" autoUpdateAnimBg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>
            <a:extLst>
              <a:ext uri="{FF2B5EF4-FFF2-40B4-BE49-F238E27FC236}">
                <a16:creationId xmlns:a16="http://schemas.microsoft.com/office/drawing/2014/main" id="{BA9B740A-3738-6848-8F4D-E5C26E578DBC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sz="3600" b="1" dirty="0"/>
              <a:t>Verilog HDL</a:t>
            </a:r>
            <a:r>
              <a:rPr lang="zh-CN" altLang="en-US" sz="3600" b="1" dirty="0"/>
              <a:t>模块的结构</a:t>
            </a:r>
          </a:p>
        </p:txBody>
      </p:sp>
      <p:sp>
        <p:nvSpPr>
          <p:cNvPr id="38915" name="Rectangle 3">
            <a:extLst>
              <a:ext uri="{FF2B5EF4-FFF2-40B4-BE49-F238E27FC236}">
                <a16:creationId xmlns:a16="http://schemas.microsoft.com/office/drawing/2014/main" id="{1EF4781C-2705-A048-B953-16681C6BE6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6800" y="2060848"/>
            <a:ext cx="4343400" cy="1031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6600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996600"/>
              </a:buClr>
              <a:buSzPct val="50000"/>
              <a:buFont typeface="Wingdings" pitchFamily="2" charset="2"/>
              <a:buChar char="n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10000"/>
              </a:lnSpc>
              <a:spcAft>
                <a:spcPct val="10000"/>
              </a:spcAft>
              <a:buFont typeface="Wingdings" pitchFamily="2" charset="2"/>
              <a:buNone/>
            </a:pPr>
            <a:r>
              <a:rPr kumimoji="0" lang="zh-CN" altLang="zh-CN" sz="2200" b="1" dirty="0">
                <a:solidFill>
                  <a:srgbClr val="CC0000"/>
                </a:solidFill>
                <a:latin typeface="华文彩云" panose="02010800040101010101" pitchFamily="2" charset="-122"/>
                <a:ea typeface="华文彩云" panose="02010800040101010101" pitchFamily="2" charset="-122"/>
              </a:rPr>
              <a:t>（</a:t>
            </a:r>
            <a:r>
              <a:rPr kumimoji="0" lang="en-US" altLang="zh-CN" sz="2200" b="1" dirty="0">
                <a:solidFill>
                  <a:srgbClr val="CC0000"/>
                </a:solidFill>
                <a:latin typeface="华文彩云" panose="02010800040101010101" pitchFamily="2" charset="-122"/>
                <a:ea typeface="华文彩云" panose="02010800040101010101" pitchFamily="2" charset="-122"/>
              </a:rPr>
              <a:t>1</a:t>
            </a:r>
            <a:r>
              <a:rPr kumimoji="0" lang="zh-CN" altLang="en-US" sz="2200" b="1" dirty="0">
                <a:solidFill>
                  <a:srgbClr val="CC0000"/>
                </a:solidFill>
                <a:latin typeface="华文彩云" panose="02010800040101010101" pitchFamily="2" charset="-122"/>
                <a:ea typeface="华文彩云" panose="02010800040101010101" pitchFamily="2" charset="-122"/>
              </a:rPr>
              <a:t>）</a:t>
            </a:r>
            <a:r>
              <a:rPr kumimoji="0" lang="zh-CN" altLang="zh-CN" sz="2400" b="1" dirty="0">
                <a:latin typeface="宋体" panose="02010600030101010101" pitchFamily="2" charset="-122"/>
              </a:rPr>
              <a:t>用</a:t>
            </a:r>
            <a:r>
              <a:rPr kumimoji="0" lang="zh-CN" altLang="zh-CN" sz="2400" b="1" dirty="0"/>
              <a:t>assign 语句</a:t>
            </a:r>
          </a:p>
          <a:p>
            <a:pPr eaLnBrk="1" hangingPunct="1">
              <a:lnSpc>
                <a:spcPct val="110000"/>
              </a:lnSpc>
              <a:spcAft>
                <a:spcPct val="10000"/>
              </a:spcAft>
              <a:buFont typeface="Wingdings" pitchFamily="2" charset="2"/>
              <a:buNone/>
            </a:pPr>
            <a:r>
              <a:rPr kumimoji="0" lang="zh-CN" altLang="zh-CN" sz="2000" dirty="0"/>
              <a:t> </a:t>
            </a:r>
            <a:r>
              <a:rPr kumimoji="0" lang="zh-CN" altLang="en-US" sz="2000" dirty="0"/>
              <a:t>		</a:t>
            </a:r>
            <a:r>
              <a:rPr kumimoji="0" lang="zh-CN" altLang="zh-CN" sz="2000" dirty="0"/>
              <a:t>assign x = ( b &amp; ~c )；</a:t>
            </a:r>
            <a:endParaRPr kumimoji="0" lang="zh-CN" altLang="en-US" sz="2000" dirty="0"/>
          </a:p>
        </p:txBody>
      </p:sp>
      <p:sp>
        <p:nvSpPr>
          <p:cNvPr id="38916" name="Text Box 4">
            <a:extLst>
              <a:ext uri="{FF2B5EF4-FFF2-40B4-BE49-F238E27FC236}">
                <a16:creationId xmlns:a16="http://schemas.microsoft.com/office/drawing/2014/main" id="{E6EAB149-5CF8-3142-9609-7F752B4062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19563" y="2054225"/>
            <a:ext cx="1828800" cy="366713"/>
          </a:xfrm>
          <a:prstGeom prst="rect">
            <a:avLst/>
          </a:prstGeom>
          <a:solidFill>
            <a:srgbClr val="00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>
            <a:spAutoFit/>
          </a:bodyPr>
          <a:lstStyle>
            <a:lvl1pPr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6600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996600"/>
              </a:buClr>
              <a:buSzPct val="50000"/>
              <a:buFont typeface="Wingdings" pitchFamily="2" charset="2"/>
              <a:buChar char="n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800" b="1" dirty="0">
                <a:latin typeface="+mn-ea"/>
                <a:ea typeface="+mn-ea"/>
              </a:rPr>
              <a:t>连续赋值语句</a:t>
            </a:r>
            <a:endParaRPr kumimoji="0" lang="zh-CN" altLang="en-US" sz="1800" b="1" dirty="0">
              <a:latin typeface="+mn-ea"/>
              <a:ea typeface="+mn-ea"/>
            </a:endParaRPr>
          </a:p>
        </p:txBody>
      </p:sp>
      <p:sp>
        <p:nvSpPr>
          <p:cNvPr id="38917" name="AutoShape 5">
            <a:extLst>
              <a:ext uri="{FF2B5EF4-FFF2-40B4-BE49-F238E27FC236}">
                <a16:creationId xmlns:a16="http://schemas.microsoft.com/office/drawing/2014/main" id="{EB03CD03-4996-F34D-A54F-244676A543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43650" y="2132013"/>
            <a:ext cx="1498600" cy="685800"/>
          </a:xfrm>
          <a:prstGeom prst="wedgeRoundRectCallout">
            <a:avLst>
              <a:gd name="adj1" fmla="val -73199"/>
              <a:gd name="adj2" fmla="val -38194"/>
              <a:gd name="adj3" fmla="val 16667"/>
            </a:avLst>
          </a:prstGeom>
          <a:solidFill>
            <a:srgbClr val="FFCCCC"/>
          </a:solidFill>
          <a:ln>
            <a:noFill/>
          </a:ln>
          <a:effectLst>
            <a:prstShdw prst="shdw17" dist="17961" dir="2700000">
              <a:srgbClr val="997A7A">
                <a:alpha val="74997"/>
              </a:srgbClr>
            </a:prst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6600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996600"/>
              </a:buClr>
              <a:buSzPct val="50000"/>
              <a:buFont typeface="Wingdings" pitchFamily="2" charset="2"/>
              <a:buChar char="n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dirty="0">
                <a:latin typeface="+mn-ea"/>
                <a:ea typeface="+mn-ea"/>
              </a:rPr>
              <a:t>常用于描述</a:t>
            </a:r>
            <a:r>
              <a:rPr kumimoji="0" lang="zh-CN" altLang="en-US" sz="1800" b="1" dirty="0">
                <a:latin typeface="+mn-ea"/>
                <a:ea typeface="+mn-ea"/>
              </a:rPr>
              <a:t>组合</a:t>
            </a:r>
            <a:r>
              <a:rPr kumimoji="0" lang="zh-CN" altLang="en-US" sz="1800" dirty="0">
                <a:latin typeface="+mn-ea"/>
                <a:ea typeface="+mn-ea"/>
              </a:rPr>
              <a:t>逻辑</a:t>
            </a:r>
          </a:p>
        </p:txBody>
      </p:sp>
      <p:sp>
        <p:nvSpPr>
          <p:cNvPr id="38918" name="Text Box 6">
            <a:extLst>
              <a:ext uri="{FF2B5EF4-FFF2-40B4-BE49-F238E27FC236}">
                <a16:creationId xmlns:a16="http://schemas.microsoft.com/office/drawing/2014/main" id="{3DF45A8B-D69E-F042-A7F8-3C824F8A04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08625" y="3429000"/>
            <a:ext cx="1600200" cy="366713"/>
          </a:xfrm>
          <a:prstGeom prst="rect">
            <a:avLst/>
          </a:prstGeom>
          <a:solidFill>
            <a:srgbClr val="00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>
            <a:spAutoFit/>
          </a:bodyPr>
          <a:lstStyle>
            <a:lvl1pPr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6600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996600"/>
              </a:buClr>
              <a:buSzPct val="50000"/>
              <a:buFont typeface="Wingdings" pitchFamily="2" charset="2"/>
              <a:buChar char="n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800" b="1" dirty="0">
                <a:latin typeface="+mn-ea"/>
                <a:ea typeface="+mn-ea"/>
              </a:rPr>
              <a:t>门元件例化</a:t>
            </a:r>
            <a:endParaRPr kumimoji="0" lang="zh-CN" altLang="en-US" sz="1800" b="1" dirty="0">
              <a:latin typeface="+mn-ea"/>
              <a:ea typeface="+mn-ea"/>
            </a:endParaRPr>
          </a:p>
        </p:txBody>
      </p:sp>
      <p:sp>
        <p:nvSpPr>
          <p:cNvPr id="38919" name="AutoShape 10">
            <a:extLst>
              <a:ext uri="{FF2B5EF4-FFF2-40B4-BE49-F238E27FC236}">
                <a16:creationId xmlns:a16="http://schemas.microsoft.com/office/drawing/2014/main" id="{B3F6FD1E-87C4-154F-8A91-AAB8952A14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92500" y="4221163"/>
            <a:ext cx="1514475" cy="381000"/>
          </a:xfrm>
          <a:prstGeom prst="wedgeRoundRectCallout">
            <a:avLst>
              <a:gd name="adj1" fmla="val -75157"/>
              <a:gd name="adj2" fmla="val -170417"/>
              <a:gd name="adj3" fmla="val 16667"/>
            </a:avLst>
          </a:prstGeom>
          <a:solidFill>
            <a:srgbClr val="FFCCCC"/>
          </a:solidFill>
          <a:ln>
            <a:noFill/>
          </a:ln>
          <a:effectLst>
            <a:prstShdw prst="shdw17" dist="17961" dir="2700000">
              <a:srgbClr val="997A7A">
                <a:alpha val="74997"/>
              </a:srgbClr>
            </a:prst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6600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996600"/>
              </a:buClr>
              <a:buSzPct val="50000"/>
              <a:buFont typeface="Wingdings" pitchFamily="2" charset="2"/>
              <a:buChar char="n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>
                <a:latin typeface="Tahoma" panose="020B0604030504040204" pitchFamily="34" charset="0"/>
              </a:rPr>
              <a:t>例化元件名</a:t>
            </a:r>
          </a:p>
        </p:txBody>
      </p:sp>
      <p:sp>
        <p:nvSpPr>
          <p:cNvPr id="38920" name="AutoShape 11">
            <a:extLst>
              <a:ext uri="{FF2B5EF4-FFF2-40B4-BE49-F238E27FC236}">
                <a16:creationId xmlns:a16="http://schemas.microsoft.com/office/drawing/2014/main" id="{71DEEA9D-7575-F348-B22F-A370FEE8C8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33488" y="4197350"/>
            <a:ext cx="1758950" cy="381000"/>
          </a:xfrm>
          <a:prstGeom prst="wedgeRoundRectCallout">
            <a:avLst>
              <a:gd name="adj1" fmla="val 12005"/>
              <a:gd name="adj2" fmla="val -142083"/>
              <a:gd name="adj3" fmla="val 16667"/>
            </a:avLst>
          </a:prstGeom>
          <a:solidFill>
            <a:srgbClr val="FFCCCC"/>
          </a:solidFill>
          <a:ln>
            <a:noFill/>
          </a:ln>
          <a:effectLst>
            <a:prstShdw prst="shdw17" dist="17961" dir="2700000">
              <a:srgbClr val="997A7A">
                <a:alpha val="74997"/>
              </a:srgbClr>
            </a:prst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6600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996600"/>
              </a:buClr>
              <a:buSzPct val="50000"/>
              <a:buFont typeface="Wingdings" pitchFamily="2" charset="2"/>
              <a:buChar char="n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>
                <a:latin typeface="Arial" panose="020B0604020202020204" pitchFamily="34" charset="0"/>
              </a:rPr>
              <a:t>门元件关键字</a:t>
            </a:r>
          </a:p>
        </p:txBody>
      </p:sp>
      <p:sp>
        <p:nvSpPr>
          <p:cNvPr id="38921" name="Rectangle 12">
            <a:extLst>
              <a:ext uri="{FF2B5EF4-FFF2-40B4-BE49-F238E27FC236}">
                <a16:creationId xmlns:a16="http://schemas.microsoft.com/office/drawing/2014/main" id="{42A8231D-CD9A-4843-9328-039094C2A0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429000"/>
            <a:ext cx="3108325" cy="390525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6600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996600"/>
              </a:buClr>
              <a:buSzPct val="50000"/>
              <a:buFont typeface="Wingdings" pitchFamily="2" charset="2"/>
              <a:buChar char="n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000" b="1">
              <a:solidFill>
                <a:srgbClr val="FF33CC"/>
              </a:solidFill>
              <a:latin typeface="Tahoma" panose="020B0604030504040204" pitchFamily="34" charset="0"/>
            </a:endParaRPr>
          </a:p>
        </p:txBody>
      </p:sp>
      <p:sp>
        <p:nvSpPr>
          <p:cNvPr id="38922" name="Rectangle 13">
            <a:extLst>
              <a:ext uri="{FF2B5EF4-FFF2-40B4-BE49-F238E27FC236}">
                <a16:creationId xmlns:a16="http://schemas.microsoft.com/office/drawing/2014/main" id="{1EA1C802-699C-BE4D-8095-4DFA7F1795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3313" y="2996952"/>
            <a:ext cx="4916487" cy="93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6600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996600"/>
              </a:buClr>
              <a:buSzPct val="50000"/>
              <a:buFont typeface="Wingdings" pitchFamily="2" charset="2"/>
              <a:buChar char="n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05000"/>
              </a:lnSpc>
              <a:spcAft>
                <a:spcPct val="0"/>
              </a:spcAft>
              <a:buClr>
                <a:srgbClr val="3333FF"/>
              </a:buClr>
              <a:buSzTx/>
              <a:buFont typeface="Wingdings" pitchFamily="2" charset="2"/>
              <a:buNone/>
            </a:pPr>
            <a:r>
              <a:rPr kumimoji="0" lang="zh-CN" altLang="zh-CN" sz="2200" b="1" dirty="0">
                <a:solidFill>
                  <a:srgbClr val="CC0000"/>
                </a:solidFill>
                <a:latin typeface="华文彩云" panose="02010800040101010101" pitchFamily="2" charset="-122"/>
                <a:ea typeface="华文彩云" panose="02010800040101010101" pitchFamily="2" charset="-122"/>
              </a:rPr>
              <a:t>（</a:t>
            </a:r>
            <a:r>
              <a:rPr kumimoji="0" lang="en-US" altLang="zh-CN" sz="2200" b="1" dirty="0">
                <a:solidFill>
                  <a:srgbClr val="CC0000"/>
                </a:solidFill>
                <a:latin typeface="华文彩云" panose="02010800040101010101" pitchFamily="2" charset="-122"/>
                <a:ea typeface="华文彩云" panose="02010800040101010101" pitchFamily="2" charset="-122"/>
              </a:rPr>
              <a:t>2</a:t>
            </a:r>
            <a:r>
              <a:rPr kumimoji="0" lang="zh-CN" altLang="en-US" sz="2200" b="1" dirty="0">
                <a:solidFill>
                  <a:srgbClr val="CC0000"/>
                </a:solidFill>
                <a:latin typeface="华文彩云" panose="02010800040101010101" pitchFamily="2" charset="-122"/>
                <a:ea typeface="华文彩云" panose="02010800040101010101" pitchFamily="2" charset="-122"/>
              </a:rPr>
              <a:t>）</a:t>
            </a:r>
            <a:r>
              <a:rPr kumimoji="0" lang="zh-CN" altLang="zh-CN" sz="2400" b="1" dirty="0">
                <a:latin typeface="宋体" panose="02010600030101010101" pitchFamily="2" charset="-122"/>
              </a:rPr>
              <a:t>用元件例化（</a:t>
            </a:r>
            <a:r>
              <a:rPr kumimoji="0" lang="en-US" altLang="zh-CN" sz="2400" b="1" dirty="0"/>
              <a:t>instantiate</a:t>
            </a:r>
            <a:r>
              <a:rPr kumimoji="0" lang="zh-CN" altLang="en-US" sz="2400" b="1" dirty="0"/>
              <a:t>）</a:t>
            </a:r>
            <a:endParaRPr kumimoji="0" lang="zh-CN" altLang="zh-CN" sz="2400" b="1" dirty="0"/>
          </a:p>
          <a:p>
            <a:pPr ea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FF"/>
              </a:buClr>
              <a:buSzTx/>
              <a:buFont typeface="Wingdings" pitchFamily="2" charset="2"/>
              <a:buNone/>
            </a:pPr>
            <a:r>
              <a:rPr kumimoji="0" lang="zh-CN" altLang="en-US" sz="2000" b="1" dirty="0"/>
              <a:t>		</a:t>
            </a:r>
            <a:r>
              <a:rPr kumimoji="0" lang="zh-CN" altLang="zh-CN" sz="2000" b="1" dirty="0">
                <a:solidFill>
                  <a:srgbClr val="FF0066"/>
                </a:solidFill>
              </a:rPr>
              <a:t>and</a:t>
            </a:r>
            <a:r>
              <a:rPr kumimoji="0" lang="zh-CN" altLang="zh-CN" sz="2000" b="1" dirty="0"/>
              <a:t> </a:t>
            </a:r>
            <a:r>
              <a:rPr kumimoji="0" lang="en-US" altLang="zh-CN" sz="2000" b="1" dirty="0">
                <a:solidFill>
                  <a:srgbClr val="990099"/>
                </a:solidFill>
              </a:rPr>
              <a:t>my</a:t>
            </a:r>
            <a:r>
              <a:rPr kumimoji="0" lang="zh-CN" altLang="zh-CN" sz="2000" b="1" dirty="0">
                <a:solidFill>
                  <a:srgbClr val="990099"/>
                </a:solidFill>
              </a:rPr>
              <a:t>and</a:t>
            </a:r>
            <a:r>
              <a:rPr kumimoji="0" lang="en-US" altLang="zh-CN" sz="2000" b="1" dirty="0">
                <a:solidFill>
                  <a:srgbClr val="990099"/>
                </a:solidFill>
              </a:rPr>
              <a:t>3</a:t>
            </a:r>
            <a:r>
              <a:rPr kumimoji="0" lang="zh-CN" altLang="zh-CN" sz="2000" b="1" dirty="0"/>
              <a:t>( </a:t>
            </a:r>
            <a:r>
              <a:rPr kumimoji="0" lang="en-US" altLang="zh-CN" sz="2000" b="1" dirty="0"/>
              <a:t>f</a:t>
            </a:r>
            <a:r>
              <a:rPr kumimoji="0" lang="zh-CN" altLang="zh-CN" sz="2000" b="1" dirty="0"/>
              <a:t>,a,b</a:t>
            </a:r>
            <a:r>
              <a:rPr kumimoji="0" lang="en-US" altLang="zh-CN" sz="2000" b="1" dirty="0"/>
              <a:t>,c</a:t>
            </a:r>
            <a:r>
              <a:rPr kumimoji="0" lang="zh-CN" altLang="zh-CN" sz="2000" b="1" dirty="0"/>
              <a:t>)；</a:t>
            </a:r>
            <a:endParaRPr kumimoji="0" lang="zh-CN" altLang="en-US" sz="2000" b="1" dirty="0"/>
          </a:p>
        </p:txBody>
      </p:sp>
      <p:sp>
        <p:nvSpPr>
          <p:cNvPr id="38923" name="AutoShape 14">
            <a:extLst>
              <a:ext uri="{FF2B5EF4-FFF2-40B4-BE49-F238E27FC236}">
                <a16:creationId xmlns:a16="http://schemas.microsoft.com/office/drawing/2014/main" id="{C8CC0F88-A0A2-8D45-A4BB-B05611DD1C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7125" y="4546600"/>
            <a:ext cx="7559675" cy="2282825"/>
          </a:xfrm>
          <a:prstGeom prst="horizontalScroll">
            <a:avLst>
              <a:gd name="adj" fmla="val 12500"/>
            </a:avLst>
          </a:prstGeom>
          <a:solidFill>
            <a:srgbClr val="FFCC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indent="287338"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6600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996600"/>
              </a:buClr>
              <a:buSzPct val="50000"/>
              <a:buFont typeface="Wingdings" pitchFamily="2" charset="2"/>
              <a:buChar char="n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>
              <a:spcAft>
                <a:spcPct val="0"/>
              </a:spcAft>
              <a:buClr>
                <a:srgbClr val="FF0066"/>
              </a:buClr>
              <a:buSzTx/>
              <a:buFont typeface="Wingdings" pitchFamily="2" charset="2"/>
              <a:buChar char="v"/>
            </a:pPr>
            <a:r>
              <a:rPr lang="zh-CN" altLang="zh-CN" sz="2200" b="1">
                <a:solidFill>
                  <a:schemeClr val="tx2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注</a:t>
            </a:r>
            <a:r>
              <a:rPr lang="en-US" altLang="zh-CN" sz="2200" b="1">
                <a:solidFill>
                  <a:schemeClr val="tx2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1</a:t>
            </a:r>
            <a:r>
              <a:rPr lang="zh-CN" altLang="zh-CN" sz="2200" b="1">
                <a:solidFill>
                  <a:schemeClr val="tx2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：元件例化是调用</a:t>
            </a:r>
            <a:r>
              <a:rPr lang="en-US" altLang="zh-CN" sz="2200" b="1">
                <a:solidFill>
                  <a:schemeClr val="tx2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Verilog HDL</a:t>
            </a:r>
            <a:r>
              <a:rPr lang="zh-CN" altLang="en-US" sz="2200" b="1">
                <a:solidFill>
                  <a:schemeClr val="tx2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提供的元件；</a:t>
            </a:r>
          </a:p>
          <a:p>
            <a:pPr algn="just">
              <a:spcAft>
                <a:spcPct val="0"/>
              </a:spcAft>
              <a:buClr>
                <a:srgbClr val="FF0066"/>
              </a:buClr>
              <a:buSzTx/>
              <a:buFont typeface="Wingdings" pitchFamily="2" charset="2"/>
              <a:buChar char="v"/>
            </a:pPr>
            <a:r>
              <a:rPr lang="zh-CN" altLang="zh-CN" sz="2200" b="1">
                <a:solidFill>
                  <a:schemeClr val="tx2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注</a:t>
            </a:r>
            <a:r>
              <a:rPr lang="en-US" altLang="zh-CN" sz="2200" b="1">
                <a:solidFill>
                  <a:schemeClr val="tx2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2</a:t>
            </a:r>
            <a:r>
              <a:rPr lang="zh-CN" altLang="zh-CN" sz="2200" b="1">
                <a:solidFill>
                  <a:schemeClr val="tx2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：元件例化包括</a:t>
            </a:r>
            <a:r>
              <a:rPr lang="zh-CN" altLang="zh-CN" sz="2200" b="1">
                <a:solidFill>
                  <a:srgbClr val="FF0066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门</a:t>
            </a:r>
            <a:r>
              <a:rPr lang="zh-CN" altLang="zh-CN" sz="2200" b="1">
                <a:solidFill>
                  <a:schemeClr val="tx2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元件例化和</a:t>
            </a:r>
            <a:r>
              <a:rPr lang="zh-CN" altLang="zh-CN" sz="2200" b="1">
                <a:solidFill>
                  <a:srgbClr val="FF0066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模块</a:t>
            </a:r>
            <a:r>
              <a:rPr lang="zh-CN" altLang="zh-CN" sz="2200" b="1">
                <a:solidFill>
                  <a:schemeClr val="tx2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元件例化；</a:t>
            </a:r>
            <a:endParaRPr lang="zh-CN" altLang="en-US" sz="2200" b="1">
              <a:solidFill>
                <a:schemeClr val="tx2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algn="just">
              <a:spcAft>
                <a:spcPct val="0"/>
              </a:spcAft>
              <a:buClr>
                <a:srgbClr val="FF0066"/>
              </a:buClr>
              <a:buSzTx/>
              <a:buFont typeface="Wingdings" pitchFamily="2" charset="2"/>
              <a:buChar char="v"/>
            </a:pPr>
            <a:r>
              <a:rPr lang="zh-CN" altLang="zh-CN" sz="2200" b="1">
                <a:solidFill>
                  <a:schemeClr val="tx2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注</a:t>
            </a:r>
            <a:r>
              <a:rPr lang="en-US" altLang="zh-CN" sz="2200" b="1">
                <a:solidFill>
                  <a:schemeClr val="tx2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3</a:t>
            </a:r>
            <a:r>
              <a:rPr lang="zh-CN" altLang="zh-CN" sz="2200" b="1">
                <a:solidFill>
                  <a:schemeClr val="tx2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：</a:t>
            </a:r>
            <a:r>
              <a:rPr lang="zh-CN" altLang="en-US" sz="2200" b="1">
                <a:solidFill>
                  <a:schemeClr val="tx2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每个实例元件的名字必须</a:t>
            </a:r>
            <a:r>
              <a:rPr lang="zh-CN" altLang="en-US" sz="2200" b="1">
                <a:solidFill>
                  <a:srgbClr val="FF0066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唯一</a:t>
            </a:r>
            <a:r>
              <a:rPr lang="zh-CN" altLang="en-US" sz="2200" b="1">
                <a:solidFill>
                  <a:schemeClr val="tx2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！以；</a:t>
            </a:r>
            <a:endParaRPr lang="en-US" altLang="zh-CN" sz="2200" b="1">
              <a:solidFill>
                <a:schemeClr val="tx2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algn="just">
              <a:spcAft>
                <a:spcPct val="0"/>
              </a:spcAft>
              <a:buClr>
                <a:srgbClr val="FF0066"/>
              </a:buClr>
              <a:buSzTx/>
              <a:buFont typeface="Wingdings" pitchFamily="2" charset="2"/>
              <a:buChar char="v"/>
            </a:pPr>
            <a:r>
              <a:rPr lang="zh-CN" altLang="zh-CN" sz="2200" b="1">
                <a:solidFill>
                  <a:schemeClr val="tx2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注</a:t>
            </a:r>
            <a:r>
              <a:rPr lang="en-US" altLang="zh-CN" sz="2200" b="1">
                <a:solidFill>
                  <a:schemeClr val="tx2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4</a:t>
            </a:r>
            <a:r>
              <a:rPr lang="zh-CN" altLang="zh-CN" sz="2200" b="1">
                <a:solidFill>
                  <a:schemeClr val="tx2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：</a:t>
            </a:r>
            <a:r>
              <a:rPr lang="zh-CN" altLang="en-US" sz="2200" b="1">
                <a:solidFill>
                  <a:schemeClr val="tx2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例化元件名也可以省略！</a:t>
            </a:r>
          </a:p>
        </p:txBody>
      </p:sp>
      <p:sp>
        <p:nvSpPr>
          <p:cNvPr id="197644" name="Text Box 26">
            <a:extLst>
              <a:ext uri="{FF2B5EF4-FFF2-40B4-BE49-F238E27FC236}">
                <a16:creationId xmlns:a16="http://schemas.microsoft.com/office/drawing/2014/main" id="{20718434-F8C3-CA41-87CF-D487FD5307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3325" y="1325563"/>
            <a:ext cx="7788275" cy="549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6600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996600"/>
              </a:buClr>
              <a:buSzPct val="50000"/>
              <a:buFont typeface="Wingdings" pitchFamily="2" charset="2"/>
              <a:buChar char="n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5000"/>
              </a:lnSpc>
              <a:buClrTx/>
              <a:buSzTx/>
              <a:buFontTx/>
              <a:buNone/>
            </a:pPr>
            <a:r>
              <a:rPr lang="zh-CN" altLang="en-US" sz="2400" b="1">
                <a:ea typeface="幼圆" pitchFamily="49" charset="-122"/>
              </a:rPr>
              <a:t>在</a:t>
            </a:r>
            <a:r>
              <a:rPr lang="en-US" altLang="zh-CN" sz="2400" b="1">
                <a:ea typeface="幼圆" pitchFamily="49" charset="-122"/>
              </a:rPr>
              <a:t>Verilog </a:t>
            </a:r>
            <a:r>
              <a:rPr lang="zh-CN" altLang="en-US" sz="2400" b="1">
                <a:ea typeface="幼圆" pitchFamily="49" charset="-122"/>
              </a:rPr>
              <a:t>模块中，有3种方法描述电路的逻辑功能：</a:t>
            </a:r>
          </a:p>
        </p:txBody>
      </p:sp>
    </p:spTree>
    <p:extLst>
      <p:ext uri="{BB962C8B-B14F-4D97-AF65-F5344CB8AC3E}">
        <p14:creationId xmlns:p14="http://schemas.microsoft.com/office/powerpoint/2010/main" val="28819985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58" name="Rectangle 2">
            <a:extLst>
              <a:ext uri="{FF2B5EF4-FFF2-40B4-BE49-F238E27FC236}">
                <a16:creationId xmlns:a16="http://schemas.microsoft.com/office/drawing/2014/main" id="{956F6401-C5DE-8C4D-985F-DF290F61A5C1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sz="3600" b="1" dirty="0"/>
              <a:t>Verilog HDL</a:t>
            </a:r>
            <a:r>
              <a:rPr lang="zh-CN" altLang="en-US" sz="3600" b="1" dirty="0"/>
              <a:t>模块的结构</a:t>
            </a:r>
          </a:p>
        </p:txBody>
      </p:sp>
      <p:sp>
        <p:nvSpPr>
          <p:cNvPr id="39939" name="Rectangle 3">
            <a:extLst>
              <a:ext uri="{FF2B5EF4-FFF2-40B4-BE49-F238E27FC236}">
                <a16:creationId xmlns:a16="http://schemas.microsoft.com/office/drawing/2014/main" id="{972D99B7-394C-D54E-99D8-A6608AC1A2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0600" y="1531938"/>
            <a:ext cx="8001000" cy="292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6600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996600"/>
              </a:buClr>
              <a:buSzPct val="50000"/>
              <a:buFont typeface="Wingdings" pitchFamily="2" charset="2"/>
              <a:buChar char="n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00000"/>
              </a:lnSpc>
              <a:spcAft>
                <a:spcPct val="30000"/>
              </a:spcAft>
              <a:buFont typeface="Wingdings" pitchFamily="2" charset="2"/>
              <a:buNone/>
            </a:pPr>
            <a:r>
              <a:rPr kumimoji="0" lang="zh-CN" altLang="zh-CN" sz="2200" b="1" dirty="0">
                <a:solidFill>
                  <a:srgbClr val="CC0000"/>
                </a:solidFill>
                <a:latin typeface="华文彩云" panose="02010800040101010101" pitchFamily="2" charset="-122"/>
                <a:ea typeface="华文彩云" panose="02010800040101010101" pitchFamily="2" charset="-122"/>
              </a:rPr>
              <a:t>（</a:t>
            </a:r>
            <a:r>
              <a:rPr kumimoji="0" lang="en-US" altLang="zh-CN" sz="2200" b="1" dirty="0">
                <a:solidFill>
                  <a:srgbClr val="CC0000"/>
                </a:solidFill>
                <a:latin typeface="华文彩云" panose="02010800040101010101" pitchFamily="2" charset="-122"/>
                <a:ea typeface="华文彩云" panose="02010800040101010101" pitchFamily="2" charset="-122"/>
              </a:rPr>
              <a:t>3</a:t>
            </a:r>
            <a:r>
              <a:rPr kumimoji="0" lang="zh-CN" altLang="en-US" sz="2200" b="1" dirty="0">
                <a:solidFill>
                  <a:srgbClr val="CC0000"/>
                </a:solidFill>
                <a:latin typeface="华文彩云" panose="02010800040101010101" pitchFamily="2" charset="-122"/>
                <a:ea typeface="华文彩云" panose="02010800040101010101" pitchFamily="2" charset="-122"/>
              </a:rPr>
              <a:t>）</a:t>
            </a:r>
            <a:r>
              <a:rPr kumimoji="0" lang="zh-CN" altLang="zh-CN" sz="2400" b="1" dirty="0">
                <a:latin typeface="宋体" panose="02010600030101010101" pitchFamily="2" charset="-122"/>
              </a:rPr>
              <a:t>用 </a:t>
            </a:r>
            <a:r>
              <a:rPr kumimoji="0" lang="zh-CN" altLang="zh-CN" sz="2400" b="1" dirty="0"/>
              <a:t>“</a:t>
            </a:r>
            <a:r>
              <a:rPr kumimoji="0" lang="zh-CN" altLang="zh-CN" sz="2400" b="1" dirty="0">
                <a:latin typeface="宋体" panose="02010600030101010101" pitchFamily="2" charset="-122"/>
              </a:rPr>
              <a:t>always</a:t>
            </a:r>
            <a:r>
              <a:rPr kumimoji="0" lang="zh-CN" altLang="zh-CN" sz="2400" b="1" dirty="0"/>
              <a:t>”</a:t>
            </a:r>
            <a:r>
              <a:rPr kumimoji="0" lang="zh-CN" altLang="zh-CN" sz="2400" b="1" dirty="0">
                <a:latin typeface="宋体" panose="02010600030101010101" pitchFamily="2" charset="-122"/>
              </a:rPr>
              <a:t> 块语句</a:t>
            </a:r>
          </a:p>
          <a:p>
            <a:pPr algn="just">
              <a:lnSpc>
                <a:spcPct val="100000"/>
              </a:lnSpc>
              <a:spcAft>
                <a:spcPct val="10000"/>
              </a:spcAft>
              <a:buClrTx/>
              <a:buFontTx/>
              <a:buNone/>
            </a:pPr>
            <a:r>
              <a:rPr kumimoji="0" lang="zh-CN" altLang="en-US" sz="2000" b="1" dirty="0"/>
              <a:t>        </a:t>
            </a:r>
            <a:r>
              <a:rPr kumimoji="0" lang="en-US" altLang="zh-CN" sz="2000" b="1" dirty="0"/>
              <a:t>always @(</a:t>
            </a:r>
            <a:r>
              <a:rPr kumimoji="0" lang="en-US" altLang="zh-CN" sz="2000" b="1" dirty="0" err="1"/>
              <a:t>posedge</a:t>
            </a:r>
            <a:r>
              <a:rPr kumimoji="0" lang="en-US" altLang="zh-CN" sz="2000" b="1" dirty="0"/>
              <a:t> </a:t>
            </a:r>
            <a:r>
              <a:rPr kumimoji="0" lang="en-US" altLang="zh-CN" sz="2000" b="1" dirty="0" err="1"/>
              <a:t>clk</a:t>
            </a:r>
            <a:r>
              <a:rPr kumimoji="0" lang="en-US" altLang="zh-CN" sz="2000" b="1" dirty="0"/>
              <a:t>)   // </a:t>
            </a:r>
            <a:r>
              <a:rPr kumimoji="0" lang="zh-CN" altLang="en-US" sz="2000" dirty="0">
                <a:latin typeface="+mn-ea"/>
                <a:ea typeface="+mn-ea"/>
              </a:rPr>
              <a:t>时钟上升沿到来时执行一遍块内语句</a:t>
            </a:r>
          </a:p>
          <a:p>
            <a:pPr algn="just">
              <a:lnSpc>
                <a:spcPct val="100000"/>
              </a:lnSpc>
              <a:spcAft>
                <a:spcPct val="10000"/>
              </a:spcAft>
              <a:buClrTx/>
              <a:buFontTx/>
              <a:buNone/>
            </a:pPr>
            <a:r>
              <a:rPr kumimoji="0" lang="zh-CN" altLang="en-US" sz="2000" b="1" dirty="0"/>
              <a:t>	  </a:t>
            </a:r>
            <a:r>
              <a:rPr kumimoji="0" lang="en-US" altLang="zh-CN" sz="2000" b="1" dirty="0"/>
              <a:t>begin</a:t>
            </a:r>
          </a:p>
          <a:p>
            <a:pPr algn="just">
              <a:lnSpc>
                <a:spcPct val="100000"/>
              </a:lnSpc>
              <a:spcAft>
                <a:spcPct val="10000"/>
              </a:spcAft>
              <a:buClrTx/>
              <a:buFontTx/>
              <a:buNone/>
            </a:pPr>
            <a:r>
              <a:rPr kumimoji="0" lang="en-US" altLang="zh-CN" sz="2000" b="1" dirty="0"/>
              <a:t>	       if (load==1)</a:t>
            </a:r>
          </a:p>
          <a:p>
            <a:pPr algn="just">
              <a:lnSpc>
                <a:spcPct val="100000"/>
              </a:lnSpc>
              <a:spcAft>
                <a:spcPct val="10000"/>
              </a:spcAft>
              <a:buClrTx/>
              <a:buFontTx/>
              <a:buNone/>
            </a:pPr>
            <a:r>
              <a:rPr kumimoji="0" lang="en-US" altLang="zh-CN" sz="2000" b="1" dirty="0"/>
              <a:t>	          out = data;      // </a:t>
            </a:r>
            <a:r>
              <a:rPr kumimoji="0" lang="zh-CN" altLang="en-US" sz="2000" dirty="0">
                <a:latin typeface="+mn-ea"/>
                <a:ea typeface="+mn-ea"/>
              </a:rPr>
              <a:t>同步预置数据</a:t>
            </a:r>
          </a:p>
          <a:p>
            <a:pPr algn="just">
              <a:lnSpc>
                <a:spcPct val="100000"/>
              </a:lnSpc>
              <a:spcAft>
                <a:spcPct val="10000"/>
              </a:spcAft>
              <a:buClrTx/>
              <a:buFontTx/>
              <a:buNone/>
            </a:pPr>
            <a:r>
              <a:rPr kumimoji="0" lang="zh-CN" altLang="en-US" sz="2000" b="1" dirty="0"/>
              <a:t>	       </a:t>
            </a:r>
            <a:r>
              <a:rPr kumimoji="0" lang="en-US" altLang="zh-CN" sz="2000" b="1" dirty="0"/>
              <a:t>else</a:t>
            </a:r>
          </a:p>
          <a:p>
            <a:pPr algn="just">
              <a:lnSpc>
                <a:spcPct val="100000"/>
              </a:lnSpc>
              <a:spcAft>
                <a:spcPct val="10000"/>
              </a:spcAft>
              <a:buClrTx/>
              <a:buFontTx/>
              <a:buNone/>
            </a:pPr>
            <a:r>
              <a:rPr kumimoji="0" lang="en-US" altLang="zh-CN" sz="2000" b="1" dirty="0"/>
              <a:t>	          out = data + 1 + </a:t>
            </a:r>
            <a:r>
              <a:rPr kumimoji="0" lang="en-US" altLang="zh-CN" sz="2000" b="1" dirty="0" err="1"/>
              <a:t>cin</a:t>
            </a:r>
            <a:r>
              <a:rPr kumimoji="0" lang="en-US" altLang="zh-CN" sz="2000" b="1" dirty="0"/>
              <a:t>;    // </a:t>
            </a:r>
            <a:r>
              <a:rPr kumimoji="0" lang="zh-CN" altLang="en-US" sz="2000" dirty="0">
                <a:latin typeface="+mn-ea"/>
                <a:ea typeface="+mn-ea"/>
              </a:rPr>
              <a:t>加</a:t>
            </a:r>
            <a:r>
              <a:rPr kumimoji="0" lang="en-US" altLang="zh-CN" sz="2000" dirty="0">
                <a:latin typeface="+mn-ea"/>
                <a:ea typeface="+mn-ea"/>
              </a:rPr>
              <a:t>1</a:t>
            </a:r>
            <a:r>
              <a:rPr kumimoji="0" lang="zh-CN" altLang="en-US" sz="2000" dirty="0">
                <a:latin typeface="+mn-ea"/>
                <a:ea typeface="+mn-ea"/>
              </a:rPr>
              <a:t>计数</a:t>
            </a:r>
          </a:p>
          <a:p>
            <a:pPr algn="just">
              <a:lnSpc>
                <a:spcPct val="100000"/>
              </a:lnSpc>
              <a:spcAft>
                <a:spcPct val="10000"/>
              </a:spcAft>
              <a:buClrTx/>
              <a:buFontTx/>
              <a:buNone/>
            </a:pPr>
            <a:r>
              <a:rPr kumimoji="0" lang="zh-CN" altLang="en-US" sz="2000" b="1" dirty="0"/>
              <a:t>	  </a:t>
            </a:r>
            <a:r>
              <a:rPr kumimoji="0" lang="en-US" altLang="zh-CN" sz="2000" b="1" dirty="0"/>
              <a:t>end</a:t>
            </a:r>
          </a:p>
        </p:txBody>
      </p:sp>
      <p:sp>
        <p:nvSpPr>
          <p:cNvPr id="39940" name="Text Box 4">
            <a:extLst>
              <a:ext uri="{FF2B5EF4-FFF2-40B4-BE49-F238E27FC236}">
                <a16:creationId xmlns:a16="http://schemas.microsoft.com/office/drawing/2014/main" id="{D5B64915-BD30-C347-B6E8-BA84DD29FE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19464" y="1519957"/>
            <a:ext cx="1828800" cy="396875"/>
          </a:xfrm>
          <a:prstGeom prst="rect">
            <a:avLst/>
          </a:prstGeom>
          <a:solidFill>
            <a:srgbClr val="00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>
            <a:spAutoFit/>
          </a:bodyPr>
          <a:lstStyle>
            <a:lvl1pPr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6600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996600"/>
              </a:buClr>
              <a:buSzPct val="50000"/>
              <a:buFont typeface="Wingdings" pitchFamily="2" charset="2"/>
              <a:buChar char="n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2000" b="1" dirty="0">
                <a:latin typeface="+mn-ea"/>
                <a:ea typeface="+mn-ea"/>
              </a:rPr>
              <a:t>结构说明语句</a:t>
            </a:r>
            <a:endParaRPr kumimoji="0" lang="zh-CN" altLang="en-US" sz="2000" b="1" dirty="0">
              <a:latin typeface="+mn-ea"/>
              <a:ea typeface="+mn-ea"/>
            </a:endParaRPr>
          </a:p>
        </p:txBody>
      </p:sp>
      <p:sp>
        <p:nvSpPr>
          <p:cNvPr id="39941" name="AutoShape 5">
            <a:extLst>
              <a:ext uri="{FF2B5EF4-FFF2-40B4-BE49-F238E27FC236}">
                <a16:creationId xmlns:a16="http://schemas.microsoft.com/office/drawing/2014/main" id="{48C1E9A9-4385-F643-99C0-1368CA52E5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6600" y="4316413"/>
            <a:ext cx="8255000" cy="2441575"/>
          </a:xfrm>
          <a:prstGeom prst="horizontalScroll">
            <a:avLst>
              <a:gd name="adj" fmla="val 12500"/>
            </a:avLst>
          </a:prstGeom>
          <a:solidFill>
            <a:srgbClr val="FFCC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marL="280988" indent="-280988"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6600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996600"/>
              </a:buClr>
              <a:buSzPct val="50000"/>
              <a:buFont typeface="Wingdings" pitchFamily="2" charset="2"/>
              <a:buChar char="n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>
              <a:spcAft>
                <a:spcPct val="0"/>
              </a:spcAft>
              <a:buClr>
                <a:srgbClr val="FF0066"/>
              </a:buClr>
              <a:buSzTx/>
              <a:buFont typeface="Wingdings" pitchFamily="2" charset="2"/>
              <a:buChar char="v"/>
            </a:pPr>
            <a:r>
              <a:rPr lang="zh-CN" altLang="zh-CN" sz="2100" b="1">
                <a:solidFill>
                  <a:schemeClr val="tx2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注</a:t>
            </a:r>
            <a:r>
              <a:rPr lang="en-US" altLang="zh-CN" sz="2100" b="1">
                <a:solidFill>
                  <a:schemeClr val="tx2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1</a:t>
            </a:r>
            <a:r>
              <a:rPr lang="zh-CN" altLang="zh-CN" sz="2100" b="1">
                <a:solidFill>
                  <a:schemeClr val="tx2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：always块语句</a:t>
            </a:r>
            <a:r>
              <a:rPr lang="zh-CN" altLang="en-US" sz="2100" b="1">
                <a:solidFill>
                  <a:schemeClr val="tx2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常用于描述</a:t>
            </a:r>
            <a:r>
              <a:rPr lang="zh-CN" altLang="en-US" sz="2100" b="1">
                <a:solidFill>
                  <a:srgbClr val="FF0066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时序</a:t>
            </a:r>
            <a:r>
              <a:rPr lang="zh-CN" altLang="en-US" sz="2100" b="1">
                <a:solidFill>
                  <a:schemeClr val="tx2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逻辑，也可描述</a:t>
            </a:r>
            <a:r>
              <a:rPr lang="zh-CN" altLang="en-US" sz="2100" b="1">
                <a:solidFill>
                  <a:srgbClr val="FF0066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组合</a:t>
            </a:r>
            <a:r>
              <a:rPr lang="zh-CN" altLang="en-US" sz="2100" b="1">
                <a:solidFill>
                  <a:schemeClr val="tx2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逻辑。</a:t>
            </a:r>
          </a:p>
          <a:p>
            <a:pPr algn="just">
              <a:lnSpc>
                <a:spcPct val="105000"/>
              </a:lnSpc>
              <a:spcAft>
                <a:spcPct val="0"/>
              </a:spcAft>
              <a:buClr>
                <a:srgbClr val="FF0066"/>
              </a:buClr>
              <a:buSzTx/>
              <a:buFont typeface="Wingdings" pitchFamily="2" charset="2"/>
              <a:buChar char="v"/>
            </a:pPr>
            <a:r>
              <a:rPr lang="zh-CN" altLang="zh-CN" sz="2100" b="1">
                <a:solidFill>
                  <a:schemeClr val="tx2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注</a:t>
            </a:r>
            <a:r>
              <a:rPr lang="en-US" altLang="zh-CN" sz="2100" b="1">
                <a:solidFill>
                  <a:schemeClr val="tx2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2</a:t>
            </a:r>
            <a:r>
              <a:rPr lang="zh-CN" altLang="zh-CN" sz="2100" b="1">
                <a:solidFill>
                  <a:schemeClr val="tx2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：always块</a:t>
            </a:r>
            <a:r>
              <a:rPr lang="zh-CN" altLang="en-US" sz="2100" b="1">
                <a:solidFill>
                  <a:schemeClr val="tx2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可用多种手段来表达逻辑关系，如用</a:t>
            </a:r>
            <a:r>
              <a:rPr lang="en-US" altLang="zh-CN" sz="2100" b="1">
                <a:solidFill>
                  <a:srgbClr val="FF0066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if-else</a:t>
            </a:r>
            <a:r>
              <a:rPr lang="zh-CN" altLang="en-US" sz="2100" b="1">
                <a:solidFill>
                  <a:schemeClr val="tx2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语句或</a:t>
            </a:r>
            <a:r>
              <a:rPr lang="en-US" altLang="zh-CN" sz="2100" b="1">
                <a:solidFill>
                  <a:srgbClr val="FF0066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case</a:t>
            </a:r>
            <a:r>
              <a:rPr lang="zh-CN" altLang="en-US" sz="2100" b="1">
                <a:solidFill>
                  <a:schemeClr val="tx2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语句。</a:t>
            </a:r>
          </a:p>
          <a:p>
            <a:pPr algn="just">
              <a:lnSpc>
                <a:spcPct val="105000"/>
              </a:lnSpc>
              <a:spcAft>
                <a:spcPct val="0"/>
              </a:spcAft>
              <a:buClr>
                <a:srgbClr val="FF0066"/>
              </a:buClr>
              <a:buSzTx/>
              <a:buFont typeface="Wingdings" pitchFamily="2" charset="2"/>
              <a:buChar char="v"/>
            </a:pPr>
            <a:r>
              <a:rPr lang="zh-CN" altLang="en-US" sz="2100" b="1">
                <a:solidFill>
                  <a:schemeClr val="tx2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注</a:t>
            </a:r>
            <a:r>
              <a:rPr lang="en-US" altLang="zh-CN" sz="2100" b="1">
                <a:solidFill>
                  <a:schemeClr val="tx2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3</a:t>
            </a:r>
            <a:r>
              <a:rPr lang="zh-CN" altLang="en-US" sz="2100" b="1">
                <a:solidFill>
                  <a:schemeClr val="tx2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：</a:t>
            </a:r>
            <a:r>
              <a:rPr lang="zh-CN" altLang="zh-CN" sz="2100" b="1">
                <a:solidFill>
                  <a:schemeClr val="tx2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always块语句与</a:t>
            </a:r>
            <a:r>
              <a:rPr lang="en-US" altLang="zh-CN" sz="2100" b="1">
                <a:solidFill>
                  <a:schemeClr val="tx2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assign</a:t>
            </a:r>
            <a:r>
              <a:rPr lang="zh-CN" altLang="en-US" sz="2100" b="1">
                <a:solidFill>
                  <a:schemeClr val="tx2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语句是并发执行的，</a:t>
            </a:r>
            <a:r>
              <a:rPr lang="en-US" altLang="zh-CN" sz="2100" b="1">
                <a:solidFill>
                  <a:schemeClr val="tx2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assign</a:t>
            </a:r>
            <a:r>
              <a:rPr lang="zh-CN" altLang="en-US" sz="2100" b="1">
                <a:solidFill>
                  <a:schemeClr val="tx2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语句一定要放在</a:t>
            </a:r>
            <a:r>
              <a:rPr lang="zh-CN" altLang="zh-CN" sz="2100" b="1">
                <a:solidFill>
                  <a:schemeClr val="tx2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always块语句之外！</a:t>
            </a:r>
            <a:endParaRPr lang="zh-CN" altLang="en-US" sz="2100" b="1">
              <a:solidFill>
                <a:schemeClr val="tx2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709686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82" name="Rectangle 2">
            <a:extLst>
              <a:ext uri="{FF2B5EF4-FFF2-40B4-BE49-F238E27FC236}">
                <a16:creationId xmlns:a16="http://schemas.microsoft.com/office/drawing/2014/main" id="{EE8088C8-C107-064B-AB94-67510C0F7FE4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sz="3600" b="1" dirty="0"/>
              <a:t>实验：点亮</a:t>
            </a:r>
            <a:r>
              <a:rPr lang="en-US" altLang="zh-CN" sz="3600" b="1" dirty="0"/>
              <a:t>RGB</a:t>
            </a:r>
            <a:r>
              <a:rPr lang="zh-CN" altLang="en-US" sz="3600" b="1" dirty="0"/>
              <a:t>彩色</a:t>
            </a:r>
            <a:r>
              <a:rPr lang="en-US" altLang="zh-CN" sz="3600" b="1" dirty="0"/>
              <a:t>LED</a:t>
            </a:r>
            <a:endParaRPr lang="zh-CN" altLang="en-US" sz="3600" b="1" dirty="0"/>
          </a:p>
        </p:txBody>
      </p:sp>
      <p:pic>
        <p:nvPicPr>
          <p:cNvPr id="40963" name="Picture 6" descr="D:\Sunws2018\AlteraFPGA\max10RGB.png">
            <a:extLst>
              <a:ext uri="{FF2B5EF4-FFF2-40B4-BE49-F238E27FC236}">
                <a16:creationId xmlns:a16="http://schemas.microsoft.com/office/drawing/2014/main" id="{EEFE024A-0034-934D-AA8E-765F822A19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1447800"/>
            <a:ext cx="3305175" cy="3249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284" name="Text Box 7">
            <a:extLst>
              <a:ext uri="{FF2B5EF4-FFF2-40B4-BE49-F238E27FC236}">
                <a16:creationId xmlns:a16="http://schemas.microsoft.com/office/drawing/2014/main" id="{AF6A9A85-AE04-284C-8144-76847413BA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" y="1600200"/>
            <a:ext cx="5334000" cy="2590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6600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996600"/>
              </a:buClr>
              <a:buSzPct val="50000"/>
              <a:buFont typeface="Wingdings" pitchFamily="2" charset="2"/>
              <a:buChar char="n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1800">
                <a:ea typeface="宋体" panose="02010600030101010101" pitchFamily="2" charset="-122"/>
              </a:rPr>
              <a:t>// 利用开关控制</a:t>
            </a:r>
            <a:r>
              <a:rPr lang="en-US" altLang="zh-CN" sz="1800">
                <a:ea typeface="宋体" panose="02010600030101010101" pitchFamily="2" charset="-122"/>
              </a:rPr>
              <a:t>RGB LED</a:t>
            </a:r>
            <a:r>
              <a:rPr lang="zh-CN" altLang="en-US" sz="1800">
                <a:ea typeface="宋体" panose="02010600030101010101" pitchFamily="2" charset="-122"/>
              </a:rPr>
              <a:t>灯的显示和颜色</a:t>
            </a:r>
          </a:p>
          <a:p>
            <a:pPr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1600">
                <a:ea typeface="宋体" panose="02010600030101010101" pitchFamily="2" charset="-122"/>
              </a:rPr>
              <a:t> </a:t>
            </a:r>
          </a:p>
          <a:p>
            <a:pPr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200">
                <a:solidFill>
                  <a:schemeClr val="folHlink"/>
                </a:solidFill>
                <a:ea typeface="宋体" panose="02010600030101010101" pitchFamily="2" charset="-122"/>
              </a:rPr>
              <a:t>module</a:t>
            </a:r>
            <a:r>
              <a:rPr lang="en-US" altLang="zh-CN" sz="2200">
                <a:ea typeface="宋体" panose="02010600030101010101" pitchFamily="2" charset="-122"/>
              </a:rPr>
              <a:t> LED (sw, led);</a:t>
            </a:r>
          </a:p>
          <a:p>
            <a:pPr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200">
                <a:ea typeface="宋体" panose="02010600030101010101" pitchFamily="2" charset="-122"/>
              </a:rPr>
              <a:t>   input   [2:0] sw;     </a:t>
            </a:r>
            <a:r>
              <a:rPr lang="en-US" altLang="zh-CN" sz="1800">
                <a:ea typeface="宋体" panose="02010600030101010101" pitchFamily="2" charset="-122"/>
              </a:rPr>
              <a:t>//</a:t>
            </a:r>
            <a:r>
              <a:rPr lang="zh-CN" altLang="en-US" sz="1800">
                <a:ea typeface="宋体" panose="02010600030101010101" pitchFamily="2" charset="-122"/>
              </a:rPr>
              <a:t>开关输入信号</a:t>
            </a:r>
          </a:p>
          <a:p>
            <a:pPr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200">
                <a:ea typeface="宋体" panose="02010600030101010101" pitchFamily="2" charset="-122"/>
              </a:rPr>
              <a:t>   </a:t>
            </a:r>
            <a:r>
              <a:rPr lang="en-US" altLang="zh-CN" sz="2200">
                <a:ea typeface="宋体" panose="02010600030101010101" pitchFamily="2" charset="-122"/>
              </a:rPr>
              <a:t>output [2:0] led</a:t>
            </a:r>
            <a:r>
              <a:rPr lang="en-US" altLang="zh-CN" sz="1800">
                <a:ea typeface="宋体" panose="02010600030101010101" pitchFamily="2" charset="-122"/>
              </a:rPr>
              <a:t>;    //</a:t>
            </a:r>
            <a:r>
              <a:rPr lang="zh-CN" altLang="en-US" sz="1800">
                <a:ea typeface="宋体" panose="02010600030101010101" pitchFamily="2" charset="-122"/>
              </a:rPr>
              <a:t>输出信号到</a:t>
            </a:r>
            <a:r>
              <a:rPr lang="en-US" altLang="zh-CN" sz="1800">
                <a:ea typeface="宋体" panose="02010600030101010101" pitchFamily="2" charset="-122"/>
              </a:rPr>
              <a:t>LED</a:t>
            </a:r>
          </a:p>
          <a:p>
            <a:pPr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600">
                <a:ea typeface="宋体" panose="02010600030101010101" pitchFamily="2" charset="-122"/>
              </a:rPr>
              <a:t> </a:t>
            </a:r>
          </a:p>
          <a:p>
            <a:pPr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200">
                <a:ea typeface="宋体" panose="02010600030101010101" pitchFamily="2" charset="-122"/>
              </a:rPr>
              <a:t>   assign led = sw;    </a:t>
            </a:r>
            <a:r>
              <a:rPr lang="en-US" altLang="zh-CN" sz="1800">
                <a:ea typeface="宋体" panose="02010600030101010101" pitchFamily="2" charset="-122"/>
              </a:rPr>
              <a:t>//assign</a:t>
            </a:r>
            <a:r>
              <a:rPr lang="zh-CN" altLang="en-US" sz="1800">
                <a:ea typeface="宋体" panose="02010600030101010101" pitchFamily="2" charset="-122"/>
              </a:rPr>
              <a:t>连续赋值</a:t>
            </a:r>
            <a:endParaRPr lang="en-US" altLang="zh-CN" sz="1800">
              <a:ea typeface="宋体" panose="02010600030101010101" pitchFamily="2" charset="-122"/>
            </a:endParaRPr>
          </a:p>
          <a:p>
            <a:pPr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200">
                <a:solidFill>
                  <a:schemeClr val="folHlink"/>
                </a:solidFill>
                <a:ea typeface="宋体" panose="02010600030101010101" pitchFamily="2" charset="-122"/>
              </a:rPr>
              <a:t>endmodule</a:t>
            </a:r>
            <a:endParaRPr lang="zh-CN" altLang="en-US" sz="2200">
              <a:solidFill>
                <a:schemeClr val="folHlink"/>
              </a:solidFill>
              <a:ea typeface="宋体" panose="02010600030101010101" pitchFamily="2" charset="-122"/>
            </a:endParaRPr>
          </a:p>
        </p:txBody>
      </p:sp>
      <p:pic>
        <p:nvPicPr>
          <p:cNvPr id="40965" name="Picture 8" descr="D:\Sunws2018\AlteraFPGA\小脚丫STEP-MAX10硬件结构a.png">
            <a:extLst>
              <a:ext uri="{FF2B5EF4-FFF2-40B4-BE49-F238E27FC236}">
                <a16:creationId xmlns:a16="http://schemas.microsoft.com/office/drawing/2014/main" id="{2980D691-F083-1D4C-9CA7-884F7A98E8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4495800"/>
            <a:ext cx="4191000" cy="2009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286" name="Picture 9">
            <a:extLst>
              <a:ext uri="{FF2B5EF4-FFF2-40B4-BE49-F238E27FC236}">
                <a16:creationId xmlns:a16="http://schemas.microsoft.com/office/drawing/2014/main" id="{299C3BFC-851F-B745-B836-0257D9BCD6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334000" y="4921250"/>
            <a:ext cx="3657600" cy="1733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276791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06" name="Rectangle 2">
            <a:extLst>
              <a:ext uri="{FF2B5EF4-FFF2-40B4-BE49-F238E27FC236}">
                <a16:creationId xmlns:a16="http://schemas.microsoft.com/office/drawing/2014/main" id="{99E6209E-5825-AD41-BDFF-44DB96D036ED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sz="3600" b="1" dirty="0"/>
              <a:t>实验：点亮</a:t>
            </a:r>
            <a:r>
              <a:rPr lang="en-US" altLang="zh-CN" sz="3600" b="1" dirty="0"/>
              <a:t>RGB</a:t>
            </a:r>
            <a:r>
              <a:rPr lang="zh-CN" altLang="en-US" sz="3600" b="1" dirty="0"/>
              <a:t>彩色</a:t>
            </a:r>
            <a:r>
              <a:rPr lang="en-US" altLang="zh-CN" sz="3600" b="1" dirty="0"/>
              <a:t>LED</a:t>
            </a:r>
            <a:endParaRPr lang="zh-CN" altLang="en-US" sz="3600" b="1" dirty="0"/>
          </a:p>
        </p:txBody>
      </p:sp>
      <p:pic>
        <p:nvPicPr>
          <p:cNvPr id="41987" name="Picture 4" descr="D:\0wKgGTFhPbMeAQpa6AAD0.jpg">
            <a:extLst>
              <a:ext uri="{FF2B5EF4-FFF2-40B4-BE49-F238E27FC236}">
                <a16:creationId xmlns:a16="http://schemas.microsoft.com/office/drawing/2014/main" id="{5097AE5B-2A1D-FD4D-8AB6-29798D50D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371600"/>
            <a:ext cx="7620000" cy="266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88" name="Picture 5" descr="D:\Sunws2018\AlteraFPGA\201782568092161.jpg">
            <a:extLst>
              <a:ext uri="{FF2B5EF4-FFF2-40B4-BE49-F238E27FC236}">
                <a16:creationId xmlns:a16="http://schemas.microsoft.com/office/drawing/2014/main" id="{52DC37FF-5C74-2E48-9835-820C25E24A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4343400"/>
            <a:ext cx="1989138" cy="2384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89" name="Picture 6" descr="D:\Sunws2018\AlteraFPGA\2017071742758101.jpg">
            <a:extLst>
              <a:ext uri="{FF2B5EF4-FFF2-40B4-BE49-F238E27FC236}">
                <a16:creationId xmlns:a16="http://schemas.microsoft.com/office/drawing/2014/main" id="{0ECD6706-3AEF-934B-A4E0-C2D59FD6B0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6938" y="4648200"/>
            <a:ext cx="5562600" cy="198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284165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2">
            <a:extLst>
              <a:ext uri="{FF2B5EF4-FFF2-40B4-BE49-F238E27FC236}">
                <a16:creationId xmlns:a16="http://schemas.microsoft.com/office/drawing/2014/main" id="{4C8FA77D-1EC4-7741-B66C-2C6FAC78F86E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zh-CN" altLang="en-US" sz="3600" b="1"/>
              <a:t>本课程的学习方法</a:t>
            </a:r>
          </a:p>
        </p:txBody>
      </p:sp>
      <p:sp>
        <p:nvSpPr>
          <p:cNvPr id="1041412" name="Text Box 4">
            <a:extLst>
              <a:ext uri="{FF2B5EF4-FFF2-40B4-BE49-F238E27FC236}">
                <a16:creationId xmlns:a16="http://schemas.microsoft.com/office/drawing/2014/main" id="{5701BC53-B86E-844E-87DB-21AB236DD8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8800" y="1752600"/>
            <a:ext cx="5230813" cy="750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8000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FF3300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rgbClr val="006666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r>
              <a:rPr lang="zh-CN" altLang="en-US" sz="3600" b="1">
                <a:solidFill>
                  <a:srgbClr val="CC00FF"/>
                </a:solidFill>
                <a:latin typeface="幼圆" pitchFamily="49" charset="-122"/>
                <a:ea typeface="幼圆" pitchFamily="49" charset="-122"/>
              </a:rPr>
              <a:t>宁可神游</a:t>
            </a:r>
            <a:r>
              <a:rPr lang="zh-CN" altLang="en-US" sz="3600" b="1">
                <a:latin typeface="幼圆" pitchFamily="49" charset="-122"/>
                <a:ea typeface="幼圆" pitchFamily="49" charset="-122"/>
              </a:rPr>
              <a:t>，</a:t>
            </a:r>
            <a:r>
              <a:rPr lang="zh-CN" altLang="en-US" sz="3600" b="1">
                <a:solidFill>
                  <a:srgbClr val="CC0066"/>
                </a:solidFill>
                <a:latin typeface="幼圆" pitchFamily="49" charset="-122"/>
                <a:ea typeface="幼圆" pitchFamily="49" charset="-122"/>
              </a:rPr>
              <a:t>也要亲临现场</a:t>
            </a:r>
          </a:p>
        </p:txBody>
      </p:sp>
      <p:sp>
        <p:nvSpPr>
          <p:cNvPr id="1041413" name="Text Box 5">
            <a:extLst>
              <a:ext uri="{FF2B5EF4-FFF2-40B4-BE49-F238E27FC236}">
                <a16:creationId xmlns:a16="http://schemas.microsoft.com/office/drawing/2014/main" id="{B02D1C46-0D95-BC4A-9DDB-3D5D480688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8800" y="3200400"/>
            <a:ext cx="4313238" cy="750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8000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FF3300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rgbClr val="006666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r>
              <a:rPr lang="zh-CN" altLang="en-US" sz="3600" b="1">
                <a:latin typeface="幼圆" pitchFamily="49" charset="-122"/>
                <a:ea typeface="幼圆" pitchFamily="49" charset="-122"/>
              </a:rPr>
              <a:t>不要相信距离产生美</a:t>
            </a:r>
          </a:p>
        </p:txBody>
      </p:sp>
      <p:pic>
        <p:nvPicPr>
          <p:cNvPr id="29702" name="Picture 6" descr="D:\Users\素材\未命名.gif">
            <a:extLst>
              <a:ext uri="{FF2B5EF4-FFF2-40B4-BE49-F238E27FC236}">
                <a16:creationId xmlns:a16="http://schemas.microsoft.com/office/drawing/2014/main" id="{D9723034-1A93-074F-A53B-637572D75C7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4418013"/>
            <a:ext cx="2514600" cy="2211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16977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1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41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1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041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1412" grpId="0" autoUpdateAnimBg="0"/>
      <p:bldP spid="1041413" grpId="0" autoUpdateAnimBg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2">
            <a:extLst>
              <a:ext uri="{FF2B5EF4-FFF2-40B4-BE49-F238E27FC236}">
                <a16:creationId xmlns:a16="http://schemas.microsoft.com/office/drawing/2014/main" id="{496F2A9B-0614-F34E-8B82-34E943933C0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b="1"/>
              <a:t>教材和参考书</a:t>
            </a:r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21588650-2C1F-EA49-B3C7-D0172A6882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2688" y="1357313"/>
            <a:ext cx="7772400" cy="2071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6600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996600"/>
              </a:buClr>
              <a:buSzPct val="50000"/>
              <a:buFont typeface="Wingdings" pitchFamily="2" charset="2"/>
              <a:buChar char="n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Aft>
                <a:spcPts val="800"/>
              </a:spcAft>
            </a:pPr>
            <a:r>
              <a:rPr lang="zh-CN" altLang="en-US" b="1">
                <a:solidFill>
                  <a:schemeClr val="hlink"/>
                </a:solidFill>
                <a:ea typeface="宋体" panose="02010600030101010101" pitchFamily="2" charset="-122"/>
              </a:rPr>
              <a:t>数字电路与逻辑设计</a:t>
            </a:r>
            <a:r>
              <a:rPr lang="zh-CN" altLang="en-US" b="1">
                <a:ea typeface="幼圆" pitchFamily="49" charset="-122"/>
              </a:rPr>
              <a:t>   </a:t>
            </a:r>
            <a:r>
              <a:rPr lang="zh-CN" altLang="en-US" sz="1800" b="1">
                <a:ea typeface="幼圆" pitchFamily="49" charset="-122"/>
              </a:rPr>
              <a:t>(北邮出版社)</a:t>
            </a:r>
          </a:p>
          <a:p>
            <a:pPr eaLnBrk="1" hangingPunct="1">
              <a:spcAft>
                <a:spcPts val="800"/>
              </a:spcAft>
            </a:pPr>
            <a:r>
              <a:rPr lang="zh-CN" altLang="en-US" b="1">
                <a:solidFill>
                  <a:srgbClr val="FF9933"/>
                </a:solidFill>
                <a:ea typeface="幼圆" pitchFamily="49" charset="-122"/>
              </a:rPr>
              <a:t>数字电路与逻辑设计学习指导</a:t>
            </a:r>
            <a:r>
              <a:rPr lang="zh-CN" altLang="en-US" b="1">
                <a:ea typeface="幼圆" pitchFamily="49" charset="-122"/>
              </a:rPr>
              <a:t>   </a:t>
            </a:r>
            <a:r>
              <a:rPr lang="zh-CN" altLang="en-US" sz="1800" b="1">
                <a:ea typeface="幼圆" pitchFamily="49" charset="-122"/>
              </a:rPr>
              <a:t>(北邮出版社)</a:t>
            </a:r>
            <a:endParaRPr lang="zh-CN" altLang="en-US" b="1">
              <a:ea typeface="幼圆" pitchFamily="49" charset="-122"/>
            </a:endParaRPr>
          </a:p>
          <a:p>
            <a:pPr eaLnBrk="1" hangingPunct="1">
              <a:spcAft>
                <a:spcPts val="800"/>
              </a:spcAft>
            </a:pPr>
            <a:r>
              <a:rPr lang="en-US" altLang="zh-CN" b="1">
                <a:solidFill>
                  <a:srgbClr val="009900"/>
                </a:solidFill>
                <a:ea typeface="幼圆" pitchFamily="49" charset="-122"/>
              </a:rPr>
              <a:t>Verilog</a:t>
            </a:r>
            <a:r>
              <a:rPr lang="zh-CN" altLang="en-US" b="1">
                <a:solidFill>
                  <a:srgbClr val="009900"/>
                </a:solidFill>
                <a:ea typeface="幼圆" pitchFamily="49" charset="-122"/>
              </a:rPr>
              <a:t>数字系统设计教程 </a:t>
            </a:r>
            <a:r>
              <a:rPr lang="zh-CN" altLang="en-US" sz="2000" b="1">
                <a:solidFill>
                  <a:srgbClr val="009900"/>
                </a:solidFill>
                <a:ea typeface="幼圆" pitchFamily="49" charset="-122"/>
              </a:rPr>
              <a:t>第三版</a:t>
            </a:r>
            <a:r>
              <a:rPr lang="zh-CN" altLang="en-US" sz="2000" b="1">
                <a:ea typeface="幼圆" pitchFamily="49" charset="-122"/>
              </a:rPr>
              <a:t>    </a:t>
            </a:r>
            <a:r>
              <a:rPr lang="zh-CN" altLang="en-US" sz="1800" b="1">
                <a:ea typeface="幼圆" pitchFamily="49" charset="-122"/>
              </a:rPr>
              <a:t>(北航出版社)</a:t>
            </a:r>
          </a:p>
        </p:txBody>
      </p:sp>
      <p:pic>
        <p:nvPicPr>
          <p:cNvPr id="6148" name="Picture 1033">
            <a:extLst>
              <a:ext uri="{FF2B5EF4-FFF2-40B4-BE49-F238E27FC236}">
                <a16:creationId xmlns:a16="http://schemas.microsoft.com/office/drawing/2014/main" id="{E2C17997-FAD7-E448-80F0-16838A2A37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3659188"/>
            <a:ext cx="2185988" cy="3122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9" name="图片 2">
            <a:extLst>
              <a:ext uri="{FF2B5EF4-FFF2-40B4-BE49-F238E27FC236}">
                <a16:creationId xmlns:a16="http://schemas.microsoft.com/office/drawing/2014/main" id="{708FDBEE-130C-974E-8869-3DF9CAFED8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3657600"/>
            <a:ext cx="2214563" cy="312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0" name="Picture 11" descr="D:\verilog.jpg">
            <a:extLst>
              <a:ext uri="{FF2B5EF4-FFF2-40B4-BE49-F238E27FC236}">
                <a16:creationId xmlns:a16="http://schemas.microsoft.com/office/drawing/2014/main" id="{45BC1054-5A21-FC49-AD0F-E234ACA808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8913" y="3657600"/>
            <a:ext cx="2376487" cy="30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51" name="文本框 1">
            <a:extLst>
              <a:ext uri="{FF2B5EF4-FFF2-40B4-BE49-F238E27FC236}">
                <a16:creationId xmlns:a16="http://schemas.microsoft.com/office/drawing/2014/main" id="{4DBF0301-4D37-7E4A-B299-D9B43FB633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64388" y="3357563"/>
            <a:ext cx="116205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1600" dirty="0"/>
              <a:t>(</a:t>
            </a:r>
            <a:r>
              <a:rPr lang="zh-CN" altLang="en-US" sz="1600" dirty="0"/>
              <a:t>有电子版</a:t>
            </a:r>
            <a:r>
              <a:rPr lang="en-US" altLang="zh-CN" sz="1600" dirty="0"/>
              <a:t>)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6697427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>
            <a:extLst>
              <a:ext uri="{FF2B5EF4-FFF2-40B4-BE49-F238E27FC236}">
                <a16:creationId xmlns:a16="http://schemas.microsoft.com/office/drawing/2014/main" id="{370EDA6D-BC7D-C54E-BADB-C33E989EFF5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b="1" dirty="0"/>
              <a:t>本课程的学习方法</a:t>
            </a:r>
          </a:p>
        </p:txBody>
      </p:sp>
      <p:sp>
        <p:nvSpPr>
          <p:cNvPr id="39939" name="Rectangle 5" descr="白色大理石">
            <a:extLst>
              <a:ext uri="{FF2B5EF4-FFF2-40B4-BE49-F238E27FC236}">
                <a16:creationId xmlns:a16="http://schemas.microsoft.com/office/drawing/2014/main" id="{5D5F6A1F-95B6-5449-AD0B-F1ABF25ADC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8600" y="1600200"/>
            <a:ext cx="1981200" cy="4572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 marL="742950" indent="-28575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 marL="1143000" indent="-22860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 marL="1600200" indent="-22860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 marL="2057400" indent="-22860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algn="ctr"/>
            <a:r>
              <a:rPr lang="zh-CN" altLang="en-US" sz="2400" b="1"/>
              <a:t>讲 台</a:t>
            </a:r>
          </a:p>
        </p:txBody>
      </p:sp>
      <p:sp>
        <p:nvSpPr>
          <p:cNvPr id="39940" name="Rectangle 6" descr="白色大理石">
            <a:extLst>
              <a:ext uri="{FF2B5EF4-FFF2-40B4-BE49-F238E27FC236}">
                <a16:creationId xmlns:a16="http://schemas.microsoft.com/office/drawing/2014/main" id="{9F89752C-0125-E24A-BD73-4F8E1CCFE8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0" y="2438400"/>
            <a:ext cx="4038600" cy="9144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 r:embed="rId2"/>
                  <a:srcRect/>
                  <a:tile tx="0" ty="0" sx="100000" sy="100000" flip="none" algn="tl"/>
                </a:blip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 marL="742950" indent="-28575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 marL="1143000" indent="-22860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 marL="1600200" indent="-22860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 marL="2057400" indent="-22860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algn="ctr"/>
            <a:r>
              <a:rPr lang="zh-CN" altLang="en-US" sz="2600" b="1"/>
              <a:t>学霸区</a:t>
            </a:r>
          </a:p>
        </p:txBody>
      </p:sp>
      <p:sp>
        <p:nvSpPr>
          <p:cNvPr id="39941" name="Rectangle 7" descr="白色大理石">
            <a:extLst>
              <a:ext uri="{FF2B5EF4-FFF2-40B4-BE49-F238E27FC236}">
                <a16:creationId xmlns:a16="http://schemas.microsoft.com/office/drawing/2014/main" id="{4DC8F4E0-7A74-9144-A3F5-724FCF357A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0" y="2438400"/>
            <a:ext cx="4038600" cy="9144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 r:embed="rId2"/>
                  <a:srcRect/>
                  <a:tile tx="0" ty="0" sx="100000" sy="100000" flip="none" algn="tl"/>
                </a:blip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 marL="742950" indent="-28575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 marL="1143000" indent="-22860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 marL="1600200" indent="-22860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 marL="2057400" indent="-22860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algn="ctr"/>
            <a:r>
              <a:rPr lang="zh-CN" altLang="en-US" sz="2600" b="1"/>
              <a:t>学霸区</a:t>
            </a:r>
          </a:p>
        </p:txBody>
      </p:sp>
      <p:sp>
        <p:nvSpPr>
          <p:cNvPr id="39942" name="Rectangle 8" descr="白色大理石">
            <a:extLst>
              <a:ext uri="{FF2B5EF4-FFF2-40B4-BE49-F238E27FC236}">
                <a16:creationId xmlns:a16="http://schemas.microsoft.com/office/drawing/2014/main" id="{F393D080-5325-2B41-A082-E02F2E1091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0" y="3505200"/>
            <a:ext cx="4038600" cy="17526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 r:embed="rId2"/>
                  <a:srcRect/>
                  <a:tile tx="0" ty="0" sx="100000" sy="100000" flip="none" algn="tl"/>
                </a:blip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 marL="742950" indent="-28575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 marL="1143000" indent="-22860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 marL="1600200" indent="-22860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 marL="2057400" indent="-22860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algn="ctr"/>
            <a:r>
              <a:rPr lang="en-US" altLang="zh-CN" sz="2600" b="1">
                <a:solidFill>
                  <a:srgbClr val="CC00FF"/>
                </a:solidFill>
              </a:rPr>
              <a:t>VIP</a:t>
            </a:r>
            <a:r>
              <a:rPr lang="zh-CN" altLang="en-US" sz="2600" b="1">
                <a:solidFill>
                  <a:srgbClr val="CC00FF"/>
                </a:solidFill>
              </a:rPr>
              <a:t>休息区</a:t>
            </a:r>
          </a:p>
        </p:txBody>
      </p:sp>
      <p:sp>
        <p:nvSpPr>
          <p:cNvPr id="39943" name="Rectangle 9" descr="白色大理石">
            <a:extLst>
              <a:ext uri="{FF2B5EF4-FFF2-40B4-BE49-F238E27FC236}">
                <a16:creationId xmlns:a16="http://schemas.microsoft.com/office/drawing/2014/main" id="{FD81161D-61F9-6342-AB79-D0373F6222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0" y="5410200"/>
            <a:ext cx="4038600" cy="10668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 r:embed="rId2"/>
                  <a:srcRect/>
                  <a:tile tx="0" ty="0" sx="100000" sy="100000" flip="none" algn="tl"/>
                </a:blip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 marL="742950" indent="-28575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 marL="1143000" indent="-22860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 marL="1600200" indent="-22860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 marL="2057400" indent="-22860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algn="ctr"/>
            <a:r>
              <a:rPr lang="en-US" altLang="zh-CN" sz="2600" b="1">
                <a:solidFill>
                  <a:srgbClr val="990099"/>
                </a:solidFill>
              </a:rPr>
              <a:t>VIP</a:t>
            </a:r>
            <a:r>
              <a:rPr lang="zh-CN" altLang="en-US" sz="2600" b="1">
                <a:solidFill>
                  <a:srgbClr val="990099"/>
                </a:solidFill>
              </a:rPr>
              <a:t>高级娱乐区</a:t>
            </a:r>
          </a:p>
        </p:txBody>
      </p:sp>
      <p:sp>
        <p:nvSpPr>
          <p:cNvPr id="39944" name="Rectangle 10" descr="白色大理石">
            <a:extLst>
              <a:ext uri="{FF2B5EF4-FFF2-40B4-BE49-F238E27FC236}">
                <a16:creationId xmlns:a16="http://schemas.microsoft.com/office/drawing/2014/main" id="{504497ED-1581-E148-B88A-30352604B6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76400" y="2438400"/>
            <a:ext cx="1143000" cy="40386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 r:embed="rId2"/>
                  <a:srcRect/>
                  <a:tile tx="0" ty="0" sx="100000" sy="100000" flip="none" algn="tl"/>
                </a:blip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 marL="742950" indent="-28575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 marL="1143000" indent="-22860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 marL="1600200" indent="-22860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 marL="2057400" indent="-22860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algn="ctr"/>
            <a:r>
              <a:rPr lang="zh-CN" altLang="en-US" sz="2600" b="1">
                <a:solidFill>
                  <a:srgbClr val="FF9900"/>
                </a:solidFill>
              </a:rPr>
              <a:t>高级</a:t>
            </a:r>
          </a:p>
          <a:p>
            <a:pPr algn="ctr"/>
            <a:r>
              <a:rPr lang="zh-CN" altLang="en-US" sz="2600" b="1">
                <a:solidFill>
                  <a:srgbClr val="FF9900"/>
                </a:solidFill>
              </a:rPr>
              <a:t>阳光</a:t>
            </a:r>
          </a:p>
          <a:p>
            <a:pPr algn="ctr"/>
            <a:r>
              <a:rPr lang="en-US" altLang="zh-CN" sz="2600" b="1">
                <a:solidFill>
                  <a:srgbClr val="FF9900"/>
                </a:solidFill>
              </a:rPr>
              <a:t>SPA</a:t>
            </a:r>
          </a:p>
          <a:p>
            <a:pPr algn="ctr"/>
            <a:r>
              <a:rPr lang="zh-CN" altLang="en-US" sz="2600" b="1">
                <a:solidFill>
                  <a:srgbClr val="FF9900"/>
                </a:solidFill>
              </a:rPr>
              <a:t>专区</a:t>
            </a:r>
          </a:p>
        </p:txBody>
      </p:sp>
      <p:sp>
        <p:nvSpPr>
          <p:cNvPr id="39945" name="Rectangle 11" descr="白色大理石">
            <a:extLst>
              <a:ext uri="{FF2B5EF4-FFF2-40B4-BE49-F238E27FC236}">
                <a16:creationId xmlns:a16="http://schemas.microsoft.com/office/drawing/2014/main" id="{64DAC44C-DED7-8A4A-BA0A-4D266C4F5A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15200" y="2438400"/>
            <a:ext cx="1143000" cy="40386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 r:embed="rId2"/>
                  <a:srcRect/>
                  <a:tile tx="0" ty="0" sx="100000" sy="100000" flip="none" algn="tl"/>
                </a:blip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 marL="742950" indent="-28575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 marL="1143000" indent="-22860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 marL="1600200" indent="-22860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 marL="2057400" indent="-22860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algn="ctr"/>
            <a:r>
              <a:rPr lang="zh-CN" altLang="en-US" sz="2600" b="1">
                <a:solidFill>
                  <a:srgbClr val="0066FF"/>
                </a:solidFill>
              </a:rPr>
              <a:t>高级</a:t>
            </a:r>
          </a:p>
          <a:p>
            <a:pPr algn="ctr"/>
            <a:r>
              <a:rPr lang="zh-CN" altLang="en-US" sz="2600" b="1">
                <a:solidFill>
                  <a:srgbClr val="0066FF"/>
                </a:solidFill>
              </a:rPr>
              <a:t>避暑</a:t>
            </a:r>
          </a:p>
          <a:p>
            <a:pPr algn="ctr"/>
            <a:r>
              <a:rPr lang="en-US" altLang="zh-CN" sz="2600" b="1">
                <a:solidFill>
                  <a:srgbClr val="0066FF"/>
                </a:solidFill>
              </a:rPr>
              <a:t>VIP</a:t>
            </a:r>
          </a:p>
          <a:p>
            <a:pPr algn="ctr"/>
            <a:r>
              <a:rPr lang="zh-CN" altLang="en-US" sz="2600" b="1">
                <a:solidFill>
                  <a:srgbClr val="0066FF"/>
                </a:solidFill>
              </a:rPr>
              <a:t>专区</a:t>
            </a:r>
          </a:p>
        </p:txBody>
      </p:sp>
    </p:spTree>
    <p:extLst>
      <p:ext uri="{BB962C8B-B14F-4D97-AF65-F5344CB8AC3E}">
        <p14:creationId xmlns:p14="http://schemas.microsoft.com/office/powerpoint/2010/main" val="17161557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2">
            <a:extLst>
              <a:ext uri="{FF2B5EF4-FFF2-40B4-BE49-F238E27FC236}">
                <a16:creationId xmlns:a16="http://schemas.microsoft.com/office/drawing/2014/main" id="{A1552F87-C1E6-EF41-A2F2-75D58FCC6AF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b="1"/>
              <a:t>本课程的学习方法</a:t>
            </a:r>
            <a:endParaRPr lang="zh-CN" altLang="en-US" sz="2400" b="1">
              <a:ea typeface="幼圆" pitchFamily="49" charset="-122"/>
            </a:endParaRPr>
          </a:p>
        </p:txBody>
      </p:sp>
      <p:sp>
        <p:nvSpPr>
          <p:cNvPr id="31746" name="Rectangle 2" descr="白色大理石">
            <a:extLst>
              <a:ext uri="{FF2B5EF4-FFF2-40B4-BE49-F238E27FC236}">
                <a16:creationId xmlns:a16="http://schemas.microsoft.com/office/drawing/2014/main" id="{4CAAE4B1-D8F4-954B-8464-A13AA6C482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8600" y="1600200"/>
            <a:ext cx="1981200" cy="4572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8000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FF3300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rgbClr val="006666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400" b="1">
                <a:ea typeface="仿宋_GB2312" pitchFamily="49" charset="-122"/>
              </a:rPr>
              <a:t>讲 台</a:t>
            </a:r>
          </a:p>
        </p:txBody>
      </p:sp>
      <p:sp>
        <p:nvSpPr>
          <p:cNvPr id="31747" name="Rectangle 3" descr="白色大理石">
            <a:extLst>
              <a:ext uri="{FF2B5EF4-FFF2-40B4-BE49-F238E27FC236}">
                <a16:creationId xmlns:a16="http://schemas.microsoft.com/office/drawing/2014/main" id="{59428CAD-656F-7E4B-9A09-FEBA52EB57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0" y="2438400"/>
            <a:ext cx="4038600" cy="9144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8000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FF3300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rgbClr val="006666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600" b="1">
                <a:solidFill>
                  <a:srgbClr val="FF33CC"/>
                </a:solidFill>
                <a:ea typeface="仿宋_GB2312" pitchFamily="49" charset="-122"/>
              </a:rPr>
              <a:t>高颜值区</a:t>
            </a:r>
          </a:p>
        </p:txBody>
      </p:sp>
      <p:sp>
        <p:nvSpPr>
          <p:cNvPr id="31748" name="Rectangle 4" descr="白色大理石">
            <a:extLst>
              <a:ext uri="{FF2B5EF4-FFF2-40B4-BE49-F238E27FC236}">
                <a16:creationId xmlns:a16="http://schemas.microsoft.com/office/drawing/2014/main" id="{3399D297-3878-B346-9E13-226A93B13F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0" y="2438400"/>
            <a:ext cx="4038600" cy="9144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8000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FF3300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rgbClr val="006666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</a:pPr>
            <a:endParaRPr lang="zh-CN" altLang="en-US" sz="2600" b="1">
              <a:ea typeface="仿宋_GB2312" pitchFamily="49" charset="-122"/>
            </a:endParaRPr>
          </a:p>
        </p:txBody>
      </p:sp>
      <p:sp>
        <p:nvSpPr>
          <p:cNvPr id="31749" name="Rectangle 5" descr="白色大理石">
            <a:extLst>
              <a:ext uri="{FF2B5EF4-FFF2-40B4-BE49-F238E27FC236}">
                <a16:creationId xmlns:a16="http://schemas.microsoft.com/office/drawing/2014/main" id="{1B7A0B00-AD89-B345-9551-7C3DA2404D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0" y="3505200"/>
            <a:ext cx="4038600" cy="17526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8000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FF3300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rgbClr val="006666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600" b="1">
                <a:solidFill>
                  <a:srgbClr val="990099"/>
                </a:solidFill>
                <a:ea typeface="仿宋_GB2312" pitchFamily="49" charset="-122"/>
              </a:rPr>
              <a:t>低颜值区</a:t>
            </a:r>
          </a:p>
        </p:txBody>
      </p:sp>
      <p:sp>
        <p:nvSpPr>
          <p:cNvPr id="31750" name="Rectangle 6" descr="白色大理石">
            <a:extLst>
              <a:ext uri="{FF2B5EF4-FFF2-40B4-BE49-F238E27FC236}">
                <a16:creationId xmlns:a16="http://schemas.microsoft.com/office/drawing/2014/main" id="{A78A2F5F-6011-C647-B311-B9EEB4BA99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0" y="5410200"/>
            <a:ext cx="4038600" cy="10668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8000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FF3300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rgbClr val="006666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600" b="1">
                <a:ea typeface="仿宋_GB2312" pitchFamily="49" charset="-122"/>
              </a:rPr>
              <a:t>打酱油区</a:t>
            </a:r>
          </a:p>
        </p:txBody>
      </p:sp>
      <p:sp>
        <p:nvSpPr>
          <p:cNvPr id="31751" name="Rectangle 7" descr="白色大理石">
            <a:extLst>
              <a:ext uri="{FF2B5EF4-FFF2-40B4-BE49-F238E27FC236}">
                <a16:creationId xmlns:a16="http://schemas.microsoft.com/office/drawing/2014/main" id="{BC938AF5-142C-A04A-9479-59C0CA210C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76400" y="2438400"/>
            <a:ext cx="1143000" cy="40386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8000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FF3300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rgbClr val="006666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600" b="1">
                <a:solidFill>
                  <a:srgbClr val="FF9900"/>
                </a:solidFill>
                <a:ea typeface="仿宋_GB2312" pitchFamily="49" charset="-122"/>
              </a:rPr>
              <a:t>路过</a:t>
            </a:r>
          </a:p>
          <a:p>
            <a:pPr algn="ctr"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600" b="1">
                <a:solidFill>
                  <a:srgbClr val="FF9900"/>
                </a:solidFill>
                <a:ea typeface="仿宋_GB2312" pitchFamily="49" charset="-122"/>
              </a:rPr>
              <a:t>群众</a:t>
            </a:r>
          </a:p>
          <a:p>
            <a:pPr algn="ctr"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600" b="1">
                <a:solidFill>
                  <a:srgbClr val="FF9900"/>
                </a:solidFill>
                <a:ea typeface="仿宋_GB2312" pitchFamily="49" charset="-122"/>
              </a:rPr>
              <a:t>区</a:t>
            </a:r>
          </a:p>
        </p:txBody>
      </p:sp>
      <p:sp>
        <p:nvSpPr>
          <p:cNvPr id="31752" name="Rectangle 8" descr="白色大理石">
            <a:extLst>
              <a:ext uri="{FF2B5EF4-FFF2-40B4-BE49-F238E27FC236}">
                <a16:creationId xmlns:a16="http://schemas.microsoft.com/office/drawing/2014/main" id="{11739BC0-C9ED-444F-A947-43AB66196D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15200" y="2438400"/>
            <a:ext cx="1143000" cy="40386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8000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FF3300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rgbClr val="006666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600" b="1">
                <a:solidFill>
                  <a:srgbClr val="0066FF"/>
                </a:solidFill>
                <a:ea typeface="仿宋_GB2312" pitchFamily="49" charset="-122"/>
              </a:rPr>
              <a:t>吃瓜</a:t>
            </a:r>
          </a:p>
          <a:p>
            <a:pPr algn="ctr"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600" b="1">
                <a:solidFill>
                  <a:srgbClr val="0066FF"/>
                </a:solidFill>
                <a:ea typeface="仿宋_GB2312" pitchFamily="49" charset="-122"/>
              </a:rPr>
              <a:t>群众</a:t>
            </a:r>
          </a:p>
          <a:p>
            <a:pPr algn="ctr"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600" b="1">
                <a:solidFill>
                  <a:srgbClr val="0066FF"/>
                </a:solidFill>
                <a:ea typeface="仿宋_GB2312" pitchFamily="49" charset="-122"/>
              </a:rPr>
              <a:t>区</a:t>
            </a:r>
          </a:p>
        </p:txBody>
      </p:sp>
    </p:spTree>
    <p:extLst>
      <p:ext uri="{BB962C8B-B14F-4D97-AF65-F5344CB8AC3E}">
        <p14:creationId xmlns:p14="http://schemas.microsoft.com/office/powerpoint/2010/main" val="15387022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2">
            <a:extLst>
              <a:ext uri="{FF2B5EF4-FFF2-40B4-BE49-F238E27FC236}">
                <a16:creationId xmlns:a16="http://schemas.microsoft.com/office/drawing/2014/main" id="{E49BBC65-7A5C-614F-B717-926FB9A8325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 b="1"/>
              <a:t>北邮版</a:t>
            </a:r>
            <a:r>
              <a:rPr lang="en-US" altLang="zh-CN" sz="4000" b="1"/>
              <a:t>FPGA</a:t>
            </a:r>
            <a:r>
              <a:rPr lang="zh-CN" altLang="en-US" b="1"/>
              <a:t>开发板</a:t>
            </a:r>
          </a:p>
        </p:txBody>
      </p:sp>
      <p:pic>
        <p:nvPicPr>
          <p:cNvPr id="32770" name="Picture 7" descr="D:\Sunws2018\0mac\北邮版FPGA\北邮版FPGA正面.jpg">
            <a:extLst>
              <a:ext uri="{FF2B5EF4-FFF2-40B4-BE49-F238E27FC236}">
                <a16:creationId xmlns:a16="http://schemas.microsoft.com/office/drawing/2014/main" id="{A87A62DB-BF85-094B-8FB4-E364DADC43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1363663"/>
            <a:ext cx="5791200" cy="3436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1" name="Picture 8" descr="D:\Sunws2018\0mac\北邮版FPGA\北邮版FPGA背面.jpg">
            <a:extLst>
              <a:ext uri="{FF2B5EF4-FFF2-40B4-BE49-F238E27FC236}">
                <a16:creationId xmlns:a16="http://schemas.microsoft.com/office/drawing/2014/main" id="{6261BBFC-96FE-0C42-BF23-4E34C8FEA4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3962400"/>
            <a:ext cx="3886200" cy="2727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72" name="文本框 1">
            <a:extLst>
              <a:ext uri="{FF2B5EF4-FFF2-40B4-BE49-F238E27FC236}">
                <a16:creationId xmlns:a16="http://schemas.microsoft.com/office/drawing/2014/main" id="{466B66B5-52EE-CC40-8D8C-F627EC4AC5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54688" y="5300663"/>
            <a:ext cx="2273300" cy="12001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8000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FF3300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rgbClr val="006666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000">
                <a:latin typeface="Tahoma" panose="020B0604030504040204" pitchFamily="34" charset="0"/>
              </a:rPr>
              <a:t>两种型号：</a:t>
            </a:r>
            <a:endParaRPr lang="en-US" altLang="zh-CN" sz="2000">
              <a:latin typeface="Tahoma" panose="020B0604030504040204" pitchFamily="34" charset="0"/>
            </a:endParaRPr>
          </a:p>
          <a:p>
            <a:pPr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000">
                <a:latin typeface="Tahoma" panose="020B0604030504040204" pitchFamily="34" charset="0"/>
              </a:rPr>
              <a:t>A</a:t>
            </a:r>
            <a:r>
              <a:rPr lang="zh-CN" altLang="en-US" sz="2000">
                <a:latin typeface="Tahoma" panose="020B0604030504040204" pitchFamily="34" charset="0"/>
              </a:rPr>
              <a:t>款，</a:t>
            </a:r>
            <a:r>
              <a:rPr lang="en-US" altLang="zh-CN" sz="2000">
                <a:latin typeface="Tahoma" panose="020B0604030504040204" pitchFamily="34" charset="0"/>
              </a:rPr>
              <a:t>6</a:t>
            </a:r>
            <a:r>
              <a:rPr lang="zh-CN" altLang="en-US" sz="2000">
                <a:latin typeface="Tahoma" panose="020B0604030504040204" pitchFamily="34" charset="0"/>
              </a:rPr>
              <a:t>千逻辑单元</a:t>
            </a:r>
            <a:endParaRPr lang="en-US" altLang="zh-CN" sz="2000">
              <a:latin typeface="Tahoma" panose="020B0604030504040204" pitchFamily="34" charset="0"/>
            </a:endParaRPr>
          </a:p>
          <a:p>
            <a:pPr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000">
                <a:latin typeface="Tahoma" panose="020B0604030504040204" pitchFamily="34" charset="0"/>
              </a:rPr>
              <a:t>B</a:t>
            </a:r>
            <a:r>
              <a:rPr lang="zh-CN" altLang="en-US" sz="2000">
                <a:latin typeface="Tahoma" panose="020B0604030504040204" pitchFamily="34" charset="0"/>
              </a:rPr>
              <a:t>款，</a:t>
            </a:r>
            <a:r>
              <a:rPr lang="en-US" altLang="zh-CN" sz="2000">
                <a:latin typeface="Tahoma" panose="020B0604030504040204" pitchFamily="34" charset="0"/>
              </a:rPr>
              <a:t>1</a:t>
            </a:r>
            <a:r>
              <a:rPr lang="zh-CN" altLang="en-US" sz="2000">
                <a:latin typeface="Tahoma" panose="020B0604030504040204" pitchFamily="34" charset="0"/>
              </a:rPr>
              <a:t>万逻辑单元</a:t>
            </a:r>
          </a:p>
        </p:txBody>
      </p:sp>
    </p:spTree>
    <p:extLst>
      <p:ext uri="{BB962C8B-B14F-4D97-AF65-F5344CB8AC3E}">
        <p14:creationId xmlns:p14="http://schemas.microsoft.com/office/powerpoint/2010/main" val="925829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107B5A-57FB-6C4C-8F06-F76D9E3BBE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b="1" dirty="0"/>
              <a:t>作为学生，请记住这八句话</a:t>
            </a:r>
            <a:endParaRPr kumimoji="1" lang="zh-CN" altLang="en-US" sz="3600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C097B5E-5975-C948-9DB5-A4D76D2688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2688" y="1412776"/>
            <a:ext cx="7961312" cy="5256584"/>
          </a:xfrm>
        </p:spPr>
        <p:txBody>
          <a:bodyPr/>
          <a:lstStyle/>
          <a:p>
            <a:pPr>
              <a:lnSpc>
                <a:spcPct val="130000"/>
              </a:lnSpc>
              <a:spcAft>
                <a:spcPts val="1200"/>
              </a:spcAft>
            </a:pPr>
            <a:r>
              <a:rPr lang="zh-CN" altLang="en-US" sz="2400" b="1" dirty="0">
                <a:solidFill>
                  <a:srgbClr val="FF0000"/>
                </a:solidFill>
                <a:ea typeface="幼圆" panose="02010509060101010101" pitchFamily="49" charset="-122"/>
              </a:rPr>
              <a:t>读书不苦，不读书的人生才苦。</a:t>
            </a:r>
          </a:p>
          <a:p>
            <a:pPr>
              <a:lnSpc>
                <a:spcPct val="130000"/>
              </a:lnSpc>
              <a:spcAft>
                <a:spcPts val="1200"/>
              </a:spcAft>
            </a:pPr>
            <a:r>
              <a:rPr lang="zh-CN" altLang="en-US" sz="2400" b="1" dirty="0">
                <a:solidFill>
                  <a:srgbClr val="FF9300"/>
                </a:solidFill>
                <a:ea typeface="幼圆" panose="02010509060101010101" pitchFamily="49" charset="-122"/>
              </a:rPr>
              <a:t>财富与学历无关，但一定要上北邮。</a:t>
            </a:r>
          </a:p>
          <a:p>
            <a:pPr>
              <a:lnSpc>
                <a:spcPct val="130000"/>
              </a:lnSpc>
              <a:spcAft>
                <a:spcPts val="1200"/>
              </a:spcAft>
            </a:pPr>
            <a:r>
              <a:rPr lang="zh-CN" altLang="en-US" sz="2400" b="1" dirty="0">
                <a:solidFill>
                  <a:srgbClr val="FDCD00"/>
                </a:solidFill>
                <a:ea typeface="幼圆" panose="02010509060101010101" pitchFamily="49" charset="-122"/>
              </a:rPr>
              <a:t>你可以输，但千万不要放弃。</a:t>
            </a:r>
          </a:p>
          <a:p>
            <a:pPr>
              <a:lnSpc>
                <a:spcPct val="130000"/>
              </a:lnSpc>
              <a:spcAft>
                <a:spcPts val="1200"/>
              </a:spcAft>
            </a:pPr>
            <a:r>
              <a:rPr lang="zh-CN" altLang="en-US" sz="2400" b="1" dirty="0">
                <a:solidFill>
                  <a:srgbClr val="05D80A"/>
                </a:solidFill>
                <a:ea typeface="幼圆" panose="02010509060101010101" pitchFamily="49" charset="-122"/>
              </a:rPr>
              <a:t>做好你自己，不要太在意别人的眼光。</a:t>
            </a:r>
          </a:p>
          <a:p>
            <a:pPr>
              <a:lnSpc>
                <a:spcPct val="130000"/>
              </a:lnSpc>
              <a:spcAft>
                <a:spcPts val="1200"/>
              </a:spcAft>
            </a:pPr>
            <a:r>
              <a:rPr lang="zh-CN" altLang="en-US" sz="2200" b="1" dirty="0">
                <a:solidFill>
                  <a:srgbClr val="00E7B6"/>
                </a:solidFill>
                <a:ea typeface="幼圆" panose="02010509060101010101" pitchFamily="49" charset="-122"/>
              </a:rPr>
              <a:t>可怕的不是别人比你优秀，而是比你优秀的人比你还努力。</a:t>
            </a:r>
          </a:p>
          <a:p>
            <a:pPr>
              <a:lnSpc>
                <a:spcPct val="130000"/>
              </a:lnSpc>
              <a:spcAft>
                <a:spcPts val="1200"/>
              </a:spcAft>
            </a:pPr>
            <a:r>
              <a:rPr lang="zh-CN" altLang="en-US" sz="2400" b="1" dirty="0">
                <a:solidFill>
                  <a:srgbClr val="0432FF"/>
                </a:solidFill>
                <a:ea typeface="幼圆" panose="02010509060101010101" pitchFamily="49" charset="-122"/>
              </a:rPr>
              <a:t>时间是公平的，每人每天</a:t>
            </a:r>
            <a:r>
              <a:rPr lang="en-US" altLang="zh-CN" sz="2400" b="1" dirty="0">
                <a:solidFill>
                  <a:srgbClr val="0432FF"/>
                </a:solidFill>
                <a:ea typeface="幼圆" panose="02010509060101010101" pitchFamily="49" charset="-122"/>
              </a:rPr>
              <a:t>24</a:t>
            </a:r>
            <a:r>
              <a:rPr lang="zh-CN" altLang="en-US" sz="2400" b="1" dirty="0">
                <a:solidFill>
                  <a:srgbClr val="0432FF"/>
                </a:solidFill>
                <a:ea typeface="幼圆" panose="02010509060101010101" pitchFamily="49" charset="-122"/>
              </a:rPr>
              <a:t>小时，不要浪费。</a:t>
            </a:r>
          </a:p>
          <a:p>
            <a:pPr>
              <a:lnSpc>
                <a:spcPct val="130000"/>
              </a:lnSpc>
              <a:spcAft>
                <a:spcPts val="1200"/>
              </a:spcAft>
            </a:pPr>
            <a:r>
              <a:rPr lang="zh-CN" altLang="en-US" sz="2400" b="1" dirty="0">
                <a:solidFill>
                  <a:srgbClr val="942092"/>
                </a:solidFill>
                <a:ea typeface="幼圆" panose="02010509060101010101" pitchFamily="49" charset="-122"/>
              </a:rPr>
              <a:t>放纵是人的本性，而克制是你的理性所在。</a:t>
            </a:r>
          </a:p>
          <a:p>
            <a:pPr>
              <a:lnSpc>
                <a:spcPct val="130000"/>
              </a:lnSpc>
              <a:spcAft>
                <a:spcPts val="1200"/>
              </a:spcAft>
            </a:pPr>
            <a:r>
              <a:rPr lang="zh-CN" altLang="en-US" sz="2400" b="1" dirty="0">
                <a:solidFill>
                  <a:srgbClr val="FF40FF"/>
                </a:solidFill>
                <a:ea typeface="幼圆" panose="02010509060101010101" pitchFamily="49" charset="-122"/>
              </a:rPr>
              <a:t>无论如何，做一个善良有爱的人。</a:t>
            </a:r>
            <a:endParaRPr kumimoji="1" lang="zh-CN" altLang="en-US" sz="2400" b="1" dirty="0">
              <a:solidFill>
                <a:srgbClr val="FF40FF"/>
              </a:solidFill>
              <a:ea typeface="幼圆" panose="020105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384782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338ACCD0-90ED-4148-9B01-BAF1F9E146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242" y="1700808"/>
            <a:ext cx="8724254" cy="4907393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E936AF4B-703A-8F47-9E71-13335A25C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z="3600" dirty="0"/>
              <a:t>上课为什么要认真听讲？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723DD01-4D5D-6A4C-ABA8-8C6896C4DC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2236" y="116632"/>
            <a:ext cx="2354259" cy="24482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774463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90A2F92F-00A9-1941-BB63-53226AC4055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b="1" dirty="0"/>
              <a:t>2018</a:t>
            </a:r>
            <a:r>
              <a:rPr lang="zh-CN" altLang="en-US" sz="3600" b="1" dirty="0"/>
              <a:t>信通院特等奖学金评选</a:t>
            </a:r>
            <a:endParaRPr lang="en-US" altLang="zh-CN" sz="3600" b="1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19E64C8F-064F-9045-86AD-0F52A6EDF4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561" y="1340768"/>
            <a:ext cx="8884445" cy="4968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7360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90A2F92F-00A9-1941-BB63-53226AC4055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b="1" dirty="0"/>
              <a:t>2018</a:t>
            </a:r>
            <a:r>
              <a:rPr lang="zh-CN" altLang="en-US" sz="3600" b="1" dirty="0"/>
              <a:t>信通院特等奖学金评选</a:t>
            </a:r>
            <a:endParaRPr lang="en-US" altLang="zh-CN" sz="3600" b="1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9FF642B-52E6-CF43-9BFE-24A7CB763A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340768"/>
            <a:ext cx="8814731" cy="4968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9131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90A2F92F-00A9-1941-BB63-53226AC4055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b="1" dirty="0"/>
              <a:t>2018</a:t>
            </a:r>
            <a:r>
              <a:rPr lang="zh-CN" altLang="en-US" sz="3600" b="1" dirty="0"/>
              <a:t>信通院特等奖学金评选</a:t>
            </a:r>
            <a:endParaRPr lang="en-US" altLang="zh-CN" sz="3600" b="1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E48B1F5-5F3A-E044-9BA5-29A52EA823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340768"/>
            <a:ext cx="8849846" cy="4974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6100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784A00-04AA-744B-AF84-94AFF255D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b="1" dirty="0"/>
              <a:t>院长在特奖评选上的发言</a:t>
            </a:r>
            <a:endParaRPr kumimoji="1" lang="zh-CN" altLang="en-US" sz="3600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EB2BFD4-F685-8646-BA2A-4FB0E70149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2688" y="1412776"/>
            <a:ext cx="7772400" cy="4608511"/>
          </a:xfrm>
        </p:spPr>
        <p:txBody>
          <a:bodyPr/>
          <a:lstStyle/>
          <a:p>
            <a:pPr>
              <a:lnSpc>
                <a:spcPct val="130000"/>
              </a:lnSpc>
              <a:spcAft>
                <a:spcPts val="1800"/>
              </a:spcAft>
            </a:pPr>
            <a:r>
              <a:rPr lang="zh-CN" altLang="en-US" sz="2400" b="1" dirty="0">
                <a:ea typeface="幼圆" panose="02010509060101010101" pitchFamily="49" charset="-122"/>
              </a:rPr>
              <a:t>第一，几乎所有选手都强调了</a:t>
            </a:r>
            <a:r>
              <a:rPr lang="zh-CN" altLang="en-US" sz="2400" b="1" dirty="0">
                <a:solidFill>
                  <a:srgbClr val="FF0000"/>
                </a:solidFill>
                <a:ea typeface="幼圆" panose="02010509060101010101" pitchFamily="49" charset="-122"/>
              </a:rPr>
              <a:t>基础课的重要性，特别是数学</a:t>
            </a:r>
            <a:r>
              <a:rPr lang="zh-CN" altLang="en-US" sz="2400" b="1" dirty="0">
                <a:ea typeface="幼圆" panose="02010509060101010101" pitchFamily="49" charset="-122"/>
              </a:rPr>
              <a:t>。</a:t>
            </a:r>
            <a:endParaRPr lang="en-US" altLang="zh-CN" sz="2400" b="1" dirty="0">
              <a:ea typeface="幼圆" panose="02010509060101010101" pitchFamily="49" charset="-122"/>
            </a:endParaRPr>
          </a:p>
          <a:p>
            <a:pPr>
              <a:lnSpc>
                <a:spcPct val="130000"/>
              </a:lnSpc>
              <a:spcAft>
                <a:spcPts val="1800"/>
              </a:spcAft>
            </a:pPr>
            <a:r>
              <a:rPr lang="zh-CN" altLang="en-US" sz="2400" b="1" dirty="0">
                <a:ea typeface="幼圆" panose="02010509060101010101" pitchFamily="49" charset="-122"/>
              </a:rPr>
              <a:t>第二，关于时间和精力分配：</a:t>
            </a:r>
            <a:r>
              <a:rPr lang="zh-CN" altLang="en-US" sz="2400" b="1" dirty="0">
                <a:solidFill>
                  <a:srgbClr val="0432FF"/>
                </a:solidFill>
                <a:ea typeface="幼圆" panose="02010509060101010101" pitchFamily="49" charset="-122"/>
              </a:rPr>
              <a:t>注重基础，保持专注，并且有所舍弃</a:t>
            </a:r>
            <a:r>
              <a:rPr lang="zh-CN" altLang="en-US" sz="2400" b="1" dirty="0">
                <a:ea typeface="幼圆" panose="02010509060101010101" pitchFamily="49" charset="-122"/>
              </a:rPr>
              <a:t>。</a:t>
            </a:r>
            <a:endParaRPr lang="en-US" altLang="zh-CN" sz="2400" b="1" dirty="0">
              <a:ea typeface="幼圆" panose="02010509060101010101" pitchFamily="49" charset="-122"/>
            </a:endParaRPr>
          </a:p>
          <a:p>
            <a:pPr>
              <a:lnSpc>
                <a:spcPct val="130000"/>
              </a:lnSpc>
              <a:spcAft>
                <a:spcPts val="1800"/>
              </a:spcAft>
            </a:pPr>
            <a:r>
              <a:rPr lang="zh-CN" altLang="en-US" sz="2400" b="1" dirty="0">
                <a:ea typeface="幼圆" panose="02010509060101010101" pitchFamily="49" charset="-122"/>
              </a:rPr>
              <a:t>第三，几乎所有选手都或多或少从事了人工智能相关的研究，这让我想起了刘慈溪获得克拉克奖的感言：</a:t>
            </a:r>
            <a:r>
              <a:rPr lang="zh-CN" altLang="en-US" sz="2400" b="1" dirty="0">
                <a:solidFill>
                  <a:srgbClr val="FC8500"/>
                </a:solidFill>
                <a:ea typeface="幼圆" panose="02010509060101010101" pitchFamily="49" charset="-122"/>
              </a:rPr>
              <a:t>在未来，当人工智能拥有超过人类的智力时，想象力也许是我们对于它们所拥有的惟一优势。</a:t>
            </a:r>
            <a:endParaRPr lang="en-US" altLang="zh-CN" sz="2400" b="1" dirty="0">
              <a:solidFill>
                <a:srgbClr val="FC8500"/>
              </a:solidFill>
              <a:ea typeface="幼圆" panose="020105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345475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784A00-04AA-744B-AF84-94AFF255D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b="1" dirty="0"/>
              <a:t>信通院</a:t>
            </a:r>
            <a:r>
              <a:rPr lang="en-US" altLang="zh-CN" sz="3600" b="1" dirty="0"/>
              <a:t>2019</a:t>
            </a:r>
            <a:r>
              <a:rPr lang="zh-CN" altLang="en-US" sz="3600" b="1" dirty="0"/>
              <a:t>届毕业生</a:t>
            </a:r>
            <a:endParaRPr kumimoji="1" lang="zh-CN" altLang="en-US" sz="3600" b="1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DB17176-810B-124B-A08C-7204B052DE61}"/>
              </a:ext>
            </a:extLst>
          </p:cNvPr>
          <p:cNvSpPr txBox="1"/>
          <p:nvPr/>
        </p:nvSpPr>
        <p:spPr>
          <a:xfrm>
            <a:off x="1171451" y="1484784"/>
            <a:ext cx="7793037" cy="38885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dirty="0">
                <a:latin typeface="+mn-lt"/>
              </a:rPr>
              <a:t>2019</a:t>
            </a:r>
            <a:r>
              <a:rPr lang="zh-CN" altLang="en-US" sz="2800" dirty="0">
                <a:latin typeface="+mn-lt"/>
              </a:rPr>
              <a:t>届本科毕业生</a:t>
            </a:r>
            <a:r>
              <a:rPr lang="zh-CN" altLang="en-US" sz="2800" dirty="0"/>
              <a:t>共有</a:t>
            </a:r>
            <a:r>
              <a:rPr lang="en-US" altLang="zh-CN" sz="2800" dirty="0"/>
              <a:t>829</a:t>
            </a:r>
            <a:r>
              <a:rPr lang="zh-CN" altLang="en-US" sz="2800" dirty="0"/>
              <a:t>人获得</a:t>
            </a:r>
            <a:r>
              <a:rPr lang="zh-CN" altLang="en-US" sz="2800" dirty="0">
                <a:latin typeface="+mn-lt"/>
              </a:rPr>
              <a:t>学士学位，据不完全统计，其中有</a:t>
            </a:r>
            <a:r>
              <a:rPr lang="en-US" altLang="zh-CN" sz="2800" dirty="0">
                <a:solidFill>
                  <a:srgbClr val="FF0000"/>
                </a:solidFill>
                <a:latin typeface="+mn-lt"/>
              </a:rPr>
              <a:t>519</a:t>
            </a:r>
            <a:r>
              <a:rPr lang="zh-CN" altLang="en-US" sz="2800" dirty="0">
                <a:solidFill>
                  <a:srgbClr val="FF0000"/>
                </a:solidFill>
                <a:latin typeface="+mn-lt"/>
              </a:rPr>
              <a:t>人选择读研</a:t>
            </a:r>
            <a:r>
              <a:rPr lang="zh-CN" altLang="en-US" sz="2800" dirty="0">
                <a:latin typeface="+mn-lt"/>
              </a:rPr>
              <a:t>，继续</a:t>
            </a:r>
            <a:r>
              <a:rPr lang="zh-CN" altLang="en-US" sz="2800" dirty="0">
                <a:solidFill>
                  <a:srgbClr val="C00000"/>
                </a:solidFill>
                <a:latin typeface="+mn-lt"/>
              </a:rPr>
              <a:t>在本校上研的有</a:t>
            </a:r>
            <a:r>
              <a:rPr lang="en-US" altLang="zh-CN" sz="2800" dirty="0">
                <a:solidFill>
                  <a:srgbClr val="C00000"/>
                </a:solidFill>
                <a:latin typeface="+mn-lt"/>
              </a:rPr>
              <a:t>475</a:t>
            </a:r>
            <a:r>
              <a:rPr lang="zh-CN" altLang="en-US" sz="2800" dirty="0">
                <a:solidFill>
                  <a:srgbClr val="C00000"/>
                </a:solidFill>
                <a:latin typeface="+mn-lt"/>
              </a:rPr>
              <a:t>人</a:t>
            </a:r>
            <a:r>
              <a:rPr lang="zh-CN" altLang="en-US" sz="2800" dirty="0">
                <a:latin typeface="+mn-lt"/>
              </a:rPr>
              <a:t>，外校上研</a:t>
            </a:r>
            <a:r>
              <a:rPr lang="en-US" altLang="zh-CN" sz="2800" dirty="0">
                <a:latin typeface="+mn-lt"/>
              </a:rPr>
              <a:t>44</a:t>
            </a:r>
            <a:r>
              <a:rPr lang="zh-CN" altLang="en-US" sz="2800" dirty="0">
                <a:latin typeface="+mn-lt"/>
              </a:rPr>
              <a:t>人。还有</a:t>
            </a:r>
            <a:r>
              <a:rPr lang="en-US" altLang="zh-CN" sz="2800" dirty="0">
                <a:solidFill>
                  <a:srgbClr val="7030A0"/>
                </a:solidFill>
                <a:latin typeface="+mn-lt"/>
              </a:rPr>
              <a:t>91</a:t>
            </a:r>
            <a:r>
              <a:rPr lang="zh-CN" altLang="en-US" sz="2800" dirty="0">
                <a:solidFill>
                  <a:srgbClr val="7030A0"/>
                </a:solidFill>
                <a:latin typeface="+mn-lt"/>
              </a:rPr>
              <a:t>人选择出国留学</a:t>
            </a:r>
            <a:r>
              <a:rPr lang="zh-CN" altLang="en-US" sz="2800" dirty="0">
                <a:latin typeface="+mn-lt"/>
              </a:rPr>
              <a:t>，包括美国</a:t>
            </a:r>
            <a:r>
              <a:rPr lang="en-US" altLang="zh-CN" sz="2800" dirty="0">
                <a:latin typeface="+mn-lt"/>
              </a:rPr>
              <a:t>59</a:t>
            </a:r>
            <a:r>
              <a:rPr lang="zh-CN" altLang="en-US" sz="2800" dirty="0">
                <a:latin typeface="+mn-lt"/>
              </a:rPr>
              <a:t>人、英国</a:t>
            </a:r>
            <a:r>
              <a:rPr lang="en-US" altLang="zh-CN" sz="2800" dirty="0">
                <a:latin typeface="+mn-lt"/>
              </a:rPr>
              <a:t>16</a:t>
            </a:r>
            <a:r>
              <a:rPr lang="zh-CN" altLang="en-US" sz="2800" dirty="0">
                <a:latin typeface="+mn-lt"/>
              </a:rPr>
              <a:t>人、澳大利亚</a:t>
            </a:r>
            <a:r>
              <a:rPr lang="en-US" altLang="zh-CN" sz="2800" dirty="0">
                <a:latin typeface="+mn-lt"/>
              </a:rPr>
              <a:t>3</a:t>
            </a:r>
            <a:r>
              <a:rPr lang="zh-CN" altLang="en-US" sz="2800" dirty="0">
                <a:latin typeface="+mn-lt"/>
              </a:rPr>
              <a:t>人，日本</a:t>
            </a:r>
            <a:r>
              <a:rPr lang="en-US" altLang="zh-CN" sz="2800" dirty="0">
                <a:latin typeface="+mn-lt"/>
              </a:rPr>
              <a:t>2</a:t>
            </a:r>
            <a:r>
              <a:rPr lang="zh-CN" altLang="en-US" sz="2800" dirty="0">
                <a:latin typeface="+mn-lt"/>
              </a:rPr>
              <a:t>人，瑞典</a:t>
            </a:r>
            <a:r>
              <a:rPr lang="en-US" altLang="zh-CN" sz="2800" dirty="0">
                <a:latin typeface="+mn-lt"/>
              </a:rPr>
              <a:t>2</a:t>
            </a:r>
            <a:r>
              <a:rPr lang="zh-CN" altLang="en-US" sz="2800" dirty="0">
                <a:latin typeface="+mn-lt"/>
              </a:rPr>
              <a:t>人，加拿大</a:t>
            </a:r>
            <a:r>
              <a:rPr lang="en-US" altLang="zh-CN" sz="2800" dirty="0">
                <a:latin typeface="+mn-lt"/>
              </a:rPr>
              <a:t>2</a:t>
            </a:r>
            <a:r>
              <a:rPr lang="zh-CN" altLang="en-US" sz="2800" dirty="0">
                <a:latin typeface="+mn-lt"/>
              </a:rPr>
              <a:t>人，德国</a:t>
            </a:r>
            <a:r>
              <a:rPr lang="en-US" altLang="zh-CN" sz="2800" dirty="0">
                <a:latin typeface="+mn-lt"/>
              </a:rPr>
              <a:t>1</a:t>
            </a:r>
            <a:r>
              <a:rPr lang="zh-CN" altLang="en-US" sz="2800" dirty="0">
                <a:latin typeface="+mn-lt"/>
              </a:rPr>
              <a:t>人，香港地区</a:t>
            </a:r>
            <a:r>
              <a:rPr lang="en-US" altLang="zh-CN" sz="2800" dirty="0">
                <a:latin typeface="+mn-lt"/>
              </a:rPr>
              <a:t>6</a:t>
            </a:r>
            <a:r>
              <a:rPr lang="zh-CN" altLang="en-US" sz="2800" dirty="0">
                <a:latin typeface="+mn-lt"/>
              </a:rPr>
              <a:t>人。</a:t>
            </a:r>
            <a:endParaRPr kumimoji="1" lang="zh-CN" altLang="en-US" sz="2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151464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2">
            <a:extLst>
              <a:ext uri="{FF2B5EF4-FFF2-40B4-BE49-F238E27FC236}">
                <a16:creationId xmlns:a16="http://schemas.microsoft.com/office/drawing/2014/main" id="{5E1A0549-81A4-FB47-9452-A47B27679D2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/>
              <a:t>课程成绩</a:t>
            </a:r>
          </a:p>
        </p:txBody>
      </p:sp>
      <p:pic>
        <p:nvPicPr>
          <p:cNvPr id="8195" name="Picture 4" descr="D:\IMG_4283.JPG">
            <a:extLst>
              <a:ext uri="{FF2B5EF4-FFF2-40B4-BE49-F238E27FC236}">
                <a16:creationId xmlns:a16="http://schemas.microsoft.com/office/drawing/2014/main" id="{79D6F7B4-F10B-154E-A149-F5447FE8E1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5" y="1622425"/>
            <a:ext cx="3024336" cy="3024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7827" name="Rectangle 3">
            <a:extLst>
              <a:ext uri="{FF2B5EF4-FFF2-40B4-BE49-F238E27FC236}">
                <a16:creationId xmlns:a16="http://schemas.microsoft.com/office/drawing/2014/main" id="{623FF2AB-19A7-0940-8239-5029AED9EA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2688" y="1357313"/>
            <a:ext cx="5446712" cy="5348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6600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996600"/>
              </a:buClr>
              <a:buSzPct val="50000"/>
              <a:buFont typeface="Wingdings" pitchFamily="2" charset="2"/>
              <a:buChar char="n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Aft>
                <a:spcPts val="1000"/>
              </a:spcAft>
            </a:pPr>
            <a:r>
              <a:rPr lang="zh-CN" altLang="en-US" b="1" dirty="0">
                <a:solidFill>
                  <a:srgbClr val="FF33CC"/>
                </a:solidFill>
                <a:ea typeface="幼圆" pitchFamily="49" charset="-122"/>
              </a:rPr>
              <a:t>平时  2</a:t>
            </a:r>
            <a:r>
              <a:rPr lang="en-US" altLang="zh-CN" b="1" dirty="0">
                <a:solidFill>
                  <a:srgbClr val="FF33CC"/>
                </a:solidFill>
                <a:ea typeface="幼圆" pitchFamily="49" charset="-122"/>
              </a:rPr>
              <a:t>0%</a:t>
            </a:r>
          </a:p>
          <a:p>
            <a:pPr lvl="1" eaLnBrk="1" hangingPunct="1">
              <a:spcAft>
                <a:spcPts val="1000"/>
              </a:spcAft>
              <a:buClr>
                <a:srgbClr val="008000"/>
              </a:buClr>
            </a:pPr>
            <a:r>
              <a:rPr lang="zh-CN" altLang="en-US" sz="2200" dirty="0">
                <a:ea typeface="幼圆" pitchFamily="49" charset="-122"/>
              </a:rPr>
              <a:t>作业、出勤、课堂表现等</a:t>
            </a:r>
          </a:p>
          <a:p>
            <a:pPr eaLnBrk="1" hangingPunct="1">
              <a:spcBef>
                <a:spcPct val="25000"/>
              </a:spcBef>
              <a:spcAft>
                <a:spcPts val="1000"/>
              </a:spcAft>
            </a:pPr>
            <a:r>
              <a:rPr lang="zh-CN" altLang="en-US" dirty="0">
                <a:solidFill>
                  <a:schemeClr val="hlin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  10%</a:t>
            </a:r>
          </a:p>
          <a:p>
            <a:pPr lvl="1" eaLnBrk="1" hangingPunct="1">
              <a:spcAft>
                <a:spcPts val="1000"/>
              </a:spcAft>
              <a:buClr>
                <a:srgbClr val="008000"/>
              </a:buClr>
            </a:pPr>
            <a:r>
              <a:rPr lang="zh-CN" altLang="en-US" sz="2200" dirty="0">
                <a:ea typeface="幼圆" pitchFamily="49" charset="-122"/>
              </a:rPr>
              <a:t>按周布置，课下完成</a:t>
            </a:r>
          </a:p>
          <a:p>
            <a:pPr eaLnBrk="1" hangingPunct="1">
              <a:spcBef>
                <a:spcPct val="25000"/>
              </a:spcBef>
              <a:spcAft>
                <a:spcPts val="1000"/>
              </a:spcAft>
            </a:pPr>
            <a:r>
              <a:rPr lang="zh-CN" altLang="en-US" b="1" dirty="0">
                <a:solidFill>
                  <a:srgbClr val="0066FF"/>
                </a:solidFill>
                <a:ea typeface="幼圆" pitchFamily="49" charset="-122"/>
              </a:rPr>
              <a:t>期中  </a:t>
            </a:r>
            <a:r>
              <a:rPr lang="en-US" altLang="zh-CN" b="1" dirty="0">
                <a:solidFill>
                  <a:srgbClr val="0066FF"/>
                </a:solidFill>
                <a:ea typeface="幼圆" pitchFamily="49" charset="-122"/>
              </a:rPr>
              <a:t>20%</a:t>
            </a:r>
          </a:p>
          <a:p>
            <a:pPr lvl="1" eaLnBrk="1" hangingPunct="1">
              <a:spcAft>
                <a:spcPts val="1000"/>
              </a:spcAft>
              <a:buClr>
                <a:srgbClr val="008000"/>
              </a:buClr>
            </a:pPr>
            <a:r>
              <a:rPr lang="zh-CN" altLang="en-US" sz="2200" dirty="0">
                <a:ea typeface="幼圆" pitchFamily="49" charset="-122"/>
              </a:rPr>
              <a:t>1</a:t>
            </a:r>
            <a:r>
              <a:rPr lang="en-US" altLang="zh-CN" sz="2200" dirty="0">
                <a:ea typeface="幼圆" pitchFamily="49" charset="-122"/>
              </a:rPr>
              <a:t>0</a:t>
            </a:r>
            <a:r>
              <a:rPr lang="zh-CN" altLang="en-US" sz="2200" dirty="0">
                <a:ea typeface="幼圆" pitchFamily="49" charset="-122"/>
              </a:rPr>
              <a:t>月底，包含实验内容</a:t>
            </a:r>
          </a:p>
          <a:p>
            <a:pPr eaLnBrk="1" hangingPunct="1">
              <a:spcBef>
                <a:spcPct val="25000"/>
              </a:spcBef>
              <a:spcAft>
                <a:spcPts val="1000"/>
              </a:spcAft>
            </a:pPr>
            <a:r>
              <a:rPr lang="zh-CN" altLang="en-US" b="1" dirty="0">
                <a:solidFill>
                  <a:schemeClr val="hlink"/>
                </a:solidFill>
                <a:ea typeface="幼圆" pitchFamily="49" charset="-122"/>
              </a:rPr>
              <a:t>期末  </a:t>
            </a:r>
            <a:r>
              <a:rPr lang="en-US" altLang="zh-CN" b="1" dirty="0">
                <a:solidFill>
                  <a:schemeClr val="hlink"/>
                </a:solidFill>
                <a:ea typeface="幼圆" pitchFamily="49" charset="-122"/>
              </a:rPr>
              <a:t>50%</a:t>
            </a:r>
          </a:p>
          <a:p>
            <a:pPr lvl="1" eaLnBrk="1" hangingPunct="1">
              <a:spcAft>
                <a:spcPts val="1000"/>
              </a:spcAft>
              <a:buClr>
                <a:srgbClr val="008000"/>
              </a:buClr>
            </a:pPr>
            <a:r>
              <a:rPr lang="zh-CN" altLang="en-US" sz="2200" dirty="0">
                <a:ea typeface="幼圆" pitchFamily="49" charset="-122"/>
              </a:rPr>
              <a:t>包含实验内容</a:t>
            </a:r>
          </a:p>
        </p:txBody>
      </p:sp>
    </p:spTree>
    <p:extLst>
      <p:ext uri="{BB962C8B-B14F-4D97-AF65-F5344CB8AC3E}">
        <p14:creationId xmlns:p14="http://schemas.microsoft.com/office/powerpoint/2010/main" val="41412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78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778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778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778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778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778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778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778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827" grpId="0" build="p" autoUpdateAnimBg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3">
            <a:extLst>
              <a:ext uri="{FF2B5EF4-FFF2-40B4-BE49-F238E27FC236}">
                <a16:creationId xmlns:a16="http://schemas.microsoft.com/office/drawing/2014/main" id="{55A94B46-141C-9041-B47C-3A6727906BB3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990600" y="1219200"/>
            <a:ext cx="7772400" cy="1676400"/>
          </a:xfrm>
        </p:spPr>
        <p:txBody>
          <a:bodyPr/>
          <a:lstStyle/>
          <a:p>
            <a:pPr algn="ctr" eaLnBrk="1" hangingPunct="1">
              <a:lnSpc>
                <a:spcPct val="120000"/>
              </a:lnSpc>
              <a:spcAft>
                <a:spcPct val="20000"/>
              </a:spcAft>
            </a:pPr>
            <a:r>
              <a:rPr lang="zh-CN" altLang="en-US" sz="6000" b="1" dirty="0">
                <a:solidFill>
                  <a:schemeClr val="tx1"/>
                </a:solidFill>
              </a:rPr>
              <a:t>数字系统设计</a:t>
            </a:r>
            <a:endParaRPr lang="zh-CN" altLang="en-US" sz="2000" b="1" dirty="0">
              <a:solidFill>
                <a:schemeClr val="tx1"/>
              </a:solidFill>
              <a:ea typeface="楷体_GB2312" pitchFamily="49" charset="-122"/>
            </a:endParaRPr>
          </a:p>
        </p:txBody>
      </p:sp>
      <p:sp>
        <p:nvSpPr>
          <p:cNvPr id="5123" name="Rectangle 6">
            <a:extLst>
              <a:ext uri="{FF2B5EF4-FFF2-40B4-BE49-F238E27FC236}">
                <a16:creationId xmlns:a16="http://schemas.microsoft.com/office/drawing/2014/main" id="{0FDA30E1-0304-ED46-932A-6C3A59C22362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2438400" y="3429000"/>
            <a:ext cx="6324600" cy="1600200"/>
          </a:xfrm>
          <a:noFill/>
        </p:spPr>
        <p:txBody>
          <a:bodyPr/>
          <a:lstStyle/>
          <a:p>
            <a:pPr algn="r" eaLnBrk="1" hangingPunct="1"/>
            <a:r>
              <a:rPr lang="zh-CN" altLang="en-US" sz="3600" b="1" dirty="0">
                <a:ea typeface="黑体" panose="02010609060101010101" pitchFamily="49" charset="-122"/>
              </a:rPr>
              <a:t>第一章 数字技术基础</a:t>
            </a:r>
          </a:p>
          <a:p>
            <a:pPr algn="r" eaLnBrk="1" hangingPunct="1">
              <a:spcAft>
                <a:spcPct val="65000"/>
              </a:spcAft>
            </a:pPr>
            <a:r>
              <a:rPr lang="zh-CN" altLang="en-US" sz="2400" dirty="0">
                <a:ea typeface="隶书" panose="02010509060101010101" pitchFamily="49" charset="-122"/>
              </a:rPr>
              <a:t>孙文生</a:t>
            </a:r>
          </a:p>
        </p:txBody>
      </p:sp>
      <p:pic>
        <p:nvPicPr>
          <p:cNvPr id="5125" name="Picture 1033">
            <a:extLst>
              <a:ext uri="{FF2B5EF4-FFF2-40B4-BE49-F238E27FC236}">
                <a16:creationId xmlns:a16="http://schemas.microsoft.com/office/drawing/2014/main" id="{623323BF-0548-6046-98CF-2A46ECB4B2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810000"/>
            <a:ext cx="1812925" cy="259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6" name="图片 2">
            <a:extLst>
              <a:ext uri="{FF2B5EF4-FFF2-40B4-BE49-F238E27FC236}">
                <a16:creationId xmlns:a16="http://schemas.microsoft.com/office/drawing/2014/main" id="{FACA008B-40B8-124B-A1CE-DDA16904F0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9463" y="3886200"/>
            <a:ext cx="1836737" cy="259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AFDED915-F5FD-D043-A1C1-256C7AB01284}"/>
              </a:ext>
            </a:extLst>
          </p:cNvPr>
          <p:cNvSpPr/>
          <p:nvPr/>
        </p:nvSpPr>
        <p:spPr>
          <a:xfrm>
            <a:off x="5364088" y="6444044"/>
            <a:ext cx="37444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800" dirty="0">
                <a:solidFill>
                  <a:schemeClr val="tx1"/>
                </a:solidFill>
                <a:ea typeface="楷体_GB2312" pitchFamily="49" charset="-122"/>
              </a:rPr>
              <a:t>北京邮电大学 信息与通信工程学院 </a:t>
            </a:r>
            <a:endParaRPr lang="zh-CN" altLang="en-US" sz="1800" dirty="0"/>
          </a:p>
        </p:txBody>
      </p:sp>
    </p:spTree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>
            <a:extLst>
              <a:ext uri="{FF2B5EF4-FFF2-40B4-BE49-F238E27FC236}">
                <a16:creationId xmlns:a16="http://schemas.microsoft.com/office/drawing/2014/main" id="{BB5D87ED-739F-7849-A815-93F3BDFEC5A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b="1"/>
              <a:t>第一章 数字技术基础</a:t>
            </a:r>
          </a:p>
        </p:txBody>
      </p:sp>
      <p:sp>
        <p:nvSpPr>
          <p:cNvPr id="47110" name="Rectangle 3">
            <a:extLst>
              <a:ext uri="{FF2B5EF4-FFF2-40B4-BE49-F238E27FC236}">
                <a16:creationId xmlns:a16="http://schemas.microsoft.com/office/drawing/2014/main" id="{9B8F0E36-6305-F449-B3B2-D6705E0143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2688" y="1371600"/>
            <a:ext cx="5751512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8000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FF3300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rgbClr val="006666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="1">
                <a:solidFill>
                  <a:schemeClr val="hlink"/>
                </a:solidFill>
                <a:ea typeface="隶书" panose="02010509060101010101" pitchFamily="49" charset="-122"/>
              </a:rPr>
              <a:t>模拟信号</a:t>
            </a:r>
            <a:r>
              <a:rPr lang="zh-CN" altLang="en-US" sz="2800" b="1"/>
              <a:t>：</a:t>
            </a:r>
            <a:r>
              <a:rPr lang="zh-CN" altLang="en-US" sz="2000" b="1">
                <a:ea typeface="楷体_GB2312" pitchFamily="49" charset="-122"/>
              </a:rPr>
              <a:t>时间和幅值上</a:t>
            </a:r>
            <a:r>
              <a:rPr lang="zh-CN" altLang="en-US" sz="2000" b="1">
                <a:solidFill>
                  <a:schemeClr val="hlink"/>
                </a:solidFill>
                <a:ea typeface="楷体_GB2312" pitchFamily="49" charset="-122"/>
              </a:rPr>
              <a:t>连续</a:t>
            </a:r>
            <a:r>
              <a:rPr lang="zh-CN" altLang="en-US" sz="2000" b="1">
                <a:ea typeface="楷体_GB2312" pitchFamily="49" charset="-122"/>
              </a:rPr>
              <a:t>的信号</a:t>
            </a:r>
          </a:p>
          <a:p>
            <a:pPr lvl="1" eaLnBrk="1" hangingPunct="1"/>
            <a:r>
              <a:rPr lang="zh-CN" altLang="en-US" sz="2400" b="1">
                <a:ea typeface="黑体" panose="02010609060101010101" pitchFamily="49" charset="-122"/>
              </a:rPr>
              <a:t>模拟电路：</a:t>
            </a:r>
            <a:r>
              <a:rPr lang="zh-CN" altLang="en-US" sz="2000" b="1"/>
              <a:t>实现模拟信号的处理</a:t>
            </a:r>
            <a:endParaRPr lang="zh-CN" altLang="en-US" sz="2000" b="1">
              <a:ea typeface="仿宋_GB2312" pitchFamily="49" charset="-122"/>
            </a:endParaRPr>
          </a:p>
          <a:p>
            <a:pPr lvl="2" eaLnBrk="1" hangingPunct="1"/>
            <a:r>
              <a:rPr lang="zh-CN" altLang="en-US" b="1"/>
              <a:t>基本单元：放大电路</a:t>
            </a:r>
          </a:p>
          <a:p>
            <a:pPr lvl="2" eaLnBrk="1" hangingPunct="1"/>
            <a:r>
              <a:rPr lang="zh-CN" altLang="en-US" b="1"/>
              <a:t>输入、输出为模拟信号</a:t>
            </a:r>
          </a:p>
          <a:p>
            <a:pPr lvl="2" eaLnBrk="1" hangingPunct="1"/>
            <a:endParaRPr lang="en-US" altLang="zh-CN" sz="900" b="1"/>
          </a:p>
        </p:txBody>
      </p:sp>
      <p:pic>
        <p:nvPicPr>
          <p:cNvPr id="47111" name="Picture 4">
            <a:extLst>
              <a:ext uri="{FF2B5EF4-FFF2-40B4-BE49-F238E27FC236}">
                <a16:creationId xmlns:a16="http://schemas.microsoft.com/office/drawing/2014/main" id="{3A636305-66A5-5342-A893-48219033A2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1371600"/>
            <a:ext cx="2514600" cy="892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112" name="Picture 7">
            <a:extLst>
              <a:ext uri="{FF2B5EF4-FFF2-40B4-BE49-F238E27FC236}">
                <a16:creationId xmlns:a16="http://schemas.microsoft.com/office/drawing/2014/main" id="{B0486A4F-CBC3-F941-934E-547106325B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0" y="2324100"/>
            <a:ext cx="1828800" cy="1703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7117" name="Group 13">
            <a:extLst>
              <a:ext uri="{FF2B5EF4-FFF2-40B4-BE49-F238E27FC236}">
                <a16:creationId xmlns:a16="http://schemas.microsoft.com/office/drawing/2014/main" id="{06BE3D33-C4DB-6746-B5A4-E4D01137B0A7}"/>
              </a:ext>
            </a:extLst>
          </p:cNvPr>
          <p:cNvGrpSpPr>
            <a:grpSpLocks/>
          </p:cNvGrpSpPr>
          <p:nvPr/>
        </p:nvGrpSpPr>
        <p:grpSpPr bwMode="auto">
          <a:xfrm>
            <a:off x="6400800" y="4419600"/>
            <a:ext cx="2590800" cy="2286000"/>
            <a:chOff x="4032" y="2784"/>
            <a:chExt cx="1632" cy="1440"/>
          </a:xfrm>
        </p:grpSpPr>
        <p:pic>
          <p:nvPicPr>
            <p:cNvPr id="23560" name="Picture 5">
              <a:extLst>
                <a:ext uri="{FF2B5EF4-FFF2-40B4-BE49-F238E27FC236}">
                  <a16:creationId xmlns:a16="http://schemas.microsoft.com/office/drawing/2014/main" id="{C0F892F6-5B7B-3B43-8D8C-13FA4674C1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80" y="2784"/>
              <a:ext cx="1584" cy="5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3561" name="Picture 6">
              <a:extLst>
                <a:ext uri="{FF2B5EF4-FFF2-40B4-BE49-F238E27FC236}">
                  <a16:creationId xmlns:a16="http://schemas.microsoft.com/office/drawing/2014/main" id="{F309BE8C-C09E-B24C-972F-E994ED0BBC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32" y="3400"/>
              <a:ext cx="1248" cy="8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7116" name="Rectangle 3">
            <a:extLst>
              <a:ext uri="{FF2B5EF4-FFF2-40B4-BE49-F238E27FC236}">
                <a16:creationId xmlns:a16="http://schemas.microsoft.com/office/drawing/2014/main" id="{09C78B5F-9780-F349-B3B4-6440F2D1AF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2688" y="4038600"/>
            <a:ext cx="5751512" cy="251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8000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FF3300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rgbClr val="006666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="1">
                <a:solidFill>
                  <a:schemeClr val="hlink"/>
                </a:solidFill>
                <a:ea typeface="隶书" panose="02010509060101010101" pitchFamily="49" charset="-122"/>
              </a:rPr>
              <a:t>数字信号</a:t>
            </a:r>
            <a:r>
              <a:rPr lang="zh-CN" altLang="en-US" sz="2800" b="1">
                <a:ea typeface="隶书" panose="02010509060101010101" pitchFamily="49" charset="-122"/>
              </a:rPr>
              <a:t>：</a:t>
            </a:r>
            <a:r>
              <a:rPr lang="zh-CN" altLang="en-US" sz="2000" b="1">
                <a:ea typeface="楷体_GB2312" pitchFamily="49" charset="-122"/>
              </a:rPr>
              <a:t>时间和幅值上</a:t>
            </a:r>
            <a:r>
              <a:rPr lang="zh-CN" altLang="en-US" sz="2000" b="1">
                <a:solidFill>
                  <a:schemeClr val="hlink"/>
                </a:solidFill>
                <a:ea typeface="楷体_GB2312" pitchFamily="49" charset="-122"/>
              </a:rPr>
              <a:t>离散</a:t>
            </a:r>
            <a:r>
              <a:rPr lang="zh-CN" altLang="en-US" sz="2000" b="1">
                <a:ea typeface="楷体_GB2312" pitchFamily="49" charset="-122"/>
              </a:rPr>
              <a:t>的信号</a:t>
            </a:r>
          </a:p>
          <a:p>
            <a:pPr lvl="1" eaLnBrk="1" hangingPunct="1">
              <a:lnSpc>
                <a:spcPct val="110000"/>
              </a:lnSpc>
              <a:spcBef>
                <a:spcPct val="10000"/>
              </a:spcBef>
              <a:buClr>
                <a:schemeClr val="tx2"/>
              </a:buClr>
            </a:pPr>
            <a:r>
              <a:rPr lang="zh-CN" altLang="en-US" sz="2400" b="1">
                <a:ea typeface="黑体" panose="02010609060101010101" pitchFamily="49" charset="-122"/>
              </a:rPr>
              <a:t>数字电路：</a:t>
            </a:r>
            <a:r>
              <a:rPr lang="zh-CN" altLang="en-US" sz="2000" b="1"/>
              <a:t>实现数字信号的处理</a:t>
            </a:r>
            <a:endParaRPr lang="zh-CN" altLang="en-US" sz="2000" b="1">
              <a:ea typeface="仿宋_GB2312" pitchFamily="49" charset="-122"/>
            </a:endParaRPr>
          </a:p>
          <a:p>
            <a:pPr lvl="2" eaLnBrk="1" hangingPunct="1">
              <a:buClr>
                <a:schemeClr val="folHlink"/>
              </a:buClr>
            </a:pPr>
            <a:r>
              <a:rPr lang="zh-CN" altLang="en-US" b="1"/>
              <a:t>基本单元：逻辑门电路</a:t>
            </a:r>
          </a:p>
          <a:p>
            <a:pPr lvl="2" eaLnBrk="1" hangingPunct="1">
              <a:buClr>
                <a:schemeClr val="folHlink"/>
              </a:buClr>
            </a:pPr>
            <a:r>
              <a:rPr lang="zh-CN" altLang="en-US" b="1"/>
              <a:t>输入、输出为数字信号</a:t>
            </a:r>
          </a:p>
          <a:p>
            <a:pPr lvl="2" eaLnBrk="1" hangingPunct="1">
              <a:buClr>
                <a:schemeClr val="folHlink"/>
              </a:buClr>
              <a:buFont typeface="Wingdings" pitchFamily="2" charset="2"/>
              <a:buNone/>
            </a:pPr>
            <a:endParaRPr lang="en-US" altLang="zh-CN" sz="1200" b="1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7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47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47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47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47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110" grpId="0" autoUpdateAnimBg="0"/>
      <p:bldP spid="47116" grpId="0" autoUpdateAnimBg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>
            <a:extLst>
              <a:ext uri="{FF2B5EF4-FFF2-40B4-BE49-F238E27FC236}">
                <a16:creationId xmlns:a16="http://schemas.microsoft.com/office/drawing/2014/main" id="{88107EB7-8669-974E-9F96-C1BF04890186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zh-CN" altLang="en-US" b="1"/>
              <a:t>第一章 数字技术基础</a:t>
            </a:r>
          </a:p>
        </p:txBody>
      </p:sp>
      <p:sp>
        <p:nvSpPr>
          <p:cNvPr id="330757" name="Rectangle 5">
            <a:extLst>
              <a:ext uri="{FF2B5EF4-FFF2-40B4-BE49-F238E27FC236}">
                <a16:creationId xmlns:a16="http://schemas.microsoft.com/office/drawing/2014/main" id="{6E6A488C-D3C5-5F44-9B36-908434A10555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1295400" y="1447800"/>
            <a:ext cx="7391400" cy="623888"/>
          </a:xfrm>
          <a:noFill/>
        </p:spPr>
        <p:txBody>
          <a:bodyPr/>
          <a:lstStyle/>
          <a:p>
            <a:pPr eaLnBrk="1" hangingPunct="1">
              <a:spcAft>
                <a:spcPct val="10000"/>
              </a:spcAft>
              <a:buFont typeface="Wingdings" pitchFamily="2" charset="2"/>
              <a:buNone/>
            </a:pPr>
            <a:r>
              <a:rPr lang="en-US" altLang="zh-CN" sz="2000" b="1"/>
              <a:t>        </a:t>
            </a:r>
            <a:r>
              <a:rPr lang="zh-CN" altLang="en-US" sz="2400" b="1"/>
              <a:t>本章重点讲授数字电路的理论基础－</a:t>
            </a:r>
            <a:r>
              <a:rPr lang="zh-CN" altLang="en-US" sz="2800" b="1">
                <a:solidFill>
                  <a:schemeClr val="hlink"/>
                </a:solidFill>
                <a:ea typeface="隶书" panose="02010509060101010101" pitchFamily="49" charset="-122"/>
              </a:rPr>
              <a:t>逻辑代数</a:t>
            </a:r>
            <a:endParaRPr lang="zh-CN" altLang="en-US" sz="1000" b="1"/>
          </a:p>
        </p:txBody>
      </p:sp>
      <p:sp>
        <p:nvSpPr>
          <p:cNvPr id="217092" name="Rectangle 3076">
            <a:extLst>
              <a:ext uri="{FF2B5EF4-FFF2-40B4-BE49-F238E27FC236}">
                <a16:creationId xmlns:a16="http://schemas.microsoft.com/office/drawing/2014/main" id="{8DEAE31B-5CD6-B946-BF62-F6B37717AD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2688" y="2133600"/>
            <a:ext cx="4989512" cy="350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8000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FF3300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rgbClr val="006666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buFont typeface="Wingdings" pitchFamily="2" charset="2"/>
              <a:buNone/>
            </a:pPr>
            <a:r>
              <a:rPr lang="zh-CN" altLang="en-US" sz="2800" b="1">
                <a:ea typeface="黑体" panose="02010609060101010101" pitchFamily="49" charset="-122"/>
              </a:rPr>
              <a:t>主要内容：</a:t>
            </a:r>
          </a:p>
          <a:p>
            <a:pPr lvl="1">
              <a:lnSpc>
                <a:spcPct val="150000"/>
              </a:lnSpc>
            </a:pPr>
            <a:r>
              <a:rPr lang="zh-CN" altLang="en-US" sz="2400" b="1">
                <a:solidFill>
                  <a:srgbClr val="0066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数制和编码</a:t>
            </a:r>
          </a:p>
          <a:p>
            <a:pPr lvl="1">
              <a:lnSpc>
                <a:spcPct val="150000"/>
              </a:lnSpc>
            </a:pPr>
            <a:r>
              <a:rPr lang="zh-CN" altLang="en-US" sz="2400" b="1">
                <a:solidFill>
                  <a:srgbClr val="0066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逻辑代数基础</a:t>
            </a:r>
          </a:p>
          <a:p>
            <a:pPr lvl="1">
              <a:lnSpc>
                <a:spcPct val="150000"/>
              </a:lnSpc>
            </a:pPr>
            <a:r>
              <a:rPr lang="zh-CN" altLang="en-US" sz="2400" b="1">
                <a:solidFill>
                  <a:srgbClr val="0066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逻辑函数及其表示方法</a:t>
            </a:r>
          </a:p>
          <a:p>
            <a:pPr lvl="1">
              <a:lnSpc>
                <a:spcPct val="150000"/>
              </a:lnSpc>
            </a:pPr>
            <a:r>
              <a:rPr lang="zh-CN" altLang="en-US" sz="2400" b="1">
                <a:solidFill>
                  <a:srgbClr val="0066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逻辑函数的化简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7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307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0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170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0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170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09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21709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09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21709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09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21709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0757" grpId="0" build="p" autoUpdateAnimBg="0" advAuto="1000"/>
      <p:bldP spid="217092" grpId="0" build="p" bldLvl="2" autoUpdateAnimBg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274FAD51-8009-E946-848F-8477B3C4A63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4000" b="1"/>
              <a:t>1.1 </a:t>
            </a:r>
            <a:r>
              <a:rPr lang="zh-CN" altLang="en-US" sz="4000" b="1"/>
              <a:t>数制和编码</a:t>
            </a:r>
          </a:p>
        </p:txBody>
      </p:sp>
      <p:sp>
        <p:nvSpPr>
          <p:cNvPr id="25603" name="Rectangle 3">
            <a:extLst>
              <a:ext uri="{FF2B5EF4-FFF2-40B4-BE49-F238E27FC236}">
                <a16:creationId xmlns:a16="http://schemas.microsoft.com/office/drawing/2014/main" id="{80DD22D5-1091-0047-8377-96CEC0C6038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219200"/>
            <a:ext cx="7427912" cy="1828800"/>
          </a:xfrm>
        </p:spPr>
        <p:txBody>
          <a:bodyPr/>
          <a:lstStyle/>
          <a:p>
            <a:pPr eaLnBrk="1" hangingPunct="1">
              <a:lnSpc>
                <a:spcPct val="125000"/>
              </a:lnSpc>
              <a:spcAft>
                <a:spcPct val="15000"/>
              </a:spcAft>
              <a:buFont typeface="Wingdings" pitchFamily="2" charset="2"/>
              <a:buNone/>
            </a:pPr>
            <a:r>
              <a:rPr lang="zh-CN" altLang="en-US" sz="3600" b="1">
                <a:solidFill>
                  <a:schemeClr val="tx2"/>
                </a:solidFill>
                <a:ea typeface="隶书" panose="02010509060101010101" pitchFamily="49" charset="-122"/>
              </a:rPr>
              <a:t>1. 数制</a:t>
            </a:r>
          </a:p>
          <a:p>
            <a:pPr eaLnBrk="1" hangingPunct="1">
              <a:lnSpc>
                <a:spcPct val="125000"/>
              </a:lnSpc>
              <a:spcAft>
                <a:spcPct val="30000"/>
              </a:spcAft>
              <a:buFont typeface="Wingdings" pitchFamily="2" charset="2"/>
              <a:buNone/>
            </a:pPr>
            <a:r>
              <a:rPr lang="zh-CN" altLang="en-US" sz="2000" b="1">
                <a:ea typeface="楷体_GB2312" pitchFamily="49" charset="-122"/>
              </a:rPr>
              <a:t>             </a:t>
            </a:r>
            <a:r>
              <a:rPr lang="zh-CN" altLang="en-US" sz="2200" b="1">
                <a:ea typeface="幼圆" panose="02010509060101010101" pitchFamily="49" charset="-122"/>
              </a:rPr>
              <a:t>数制是</a:t>
            </a:r>
            <a:r>
              <a:rPr lang="zh-CN" altLang="en-US" sz="2200" b="1">
                <a:solidFill>
                  <a:schemeClr val="hlink"/>
                </a:solidFill>
                <a:ea typeface="幼圆" panose="02010509060101010101" pitchFamily="49" charset="-122"/>
              </a:rPr>
              <a:t>进位计数制</a:t>
            </a:r>
            <a:r>
              <a:rPr lang="zh-CN" altLang="en-US" sz="2200" b="1">
                <a:ea typeface="幼圆" panose="02010509060101010101" pitchFamily="49" charset="-122"/>
              </a:rPr>
              <a:t>的简称，</a:t>
            </a:r>
            <a:r>
              <a:rPr lang="zh-CN" altLang="en-US" sz="2200" b="1">
                <a:solidFill>
                  <a:srgbClr val="006600"/>
                </a:solidFill>
                <a:ea typeface="幼圆" panose="02010509060101010101" pitchFamily="49" charset="-122"/>
              </a:rPr>
              <a:t>是用一组固定的符号和规则表示数值的方法。</a:t>
            </a:r>
            <a:endParaRPr lang="zh-CN" altLang="en-US" sz="2200" b="1">
              <a:solidFill>
                <a:srgbClr val="006600"/>
              </a:solidFill>
              <a:ea typeface="楷体_GB2312" pitchFamily="49" charset="-122"/>
            </a:endParaRPr>
          </a:p>
        </p:txBody>
      </p:sp>
      <p:sp>
        <p:nvSpPr>
          <p:cNvPr id="90116" name="Rectangle 3">
            <a:extLst>
              <a:ext uri="{FF2B5EF4-FFF2-40B4-BE49-F238E27FC236}">
                <a16:creationId xmlns:a16="http://schemas.microsoft.com/office/drawing/2014/main" id="{2134D25E-7557-C64A-B7C4-E90B1232D6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87488" y="3505200"/>
            <a:ext cx="3998912" cy="259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8000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FF3300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rgbClr val="006666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lang="zh-CN" altLang="en-US" sz="2800" b="1">
                <a:ea typeface="隶书" panose="02010509060101010101" pitchFamily="49" charset="-122"/>
              </a:rPr>
              <a:t>常用的数制</a:t>
            </a:r>
          </a:p>
          <a:p>
            <a:pPr lvl="1" eaLnBrk="1" hangingPunct="1">
              <a:lnSpc>
                <a:spcPct val="110000"/>
              </a:lnSpc>
            </a:pPr>
            <a:r>
              <a:rPr lang="zh-CN" altLang="en-US" sz="2400" b="1">
                <a:ea typeface="隶书" panose="02010509060101010101" pitchFamily="49" charset="-122"/>
              </a:rPr>
              <a:t>十进制</a:t>
            </a:r>
            <a:r>
              <a:rPr lang="zh-CN" altLang="en-US" sz="2000" b="1">
                <a:ea typeface="隶书" panose="02010509060101010101" pitchFamily="49" charset="-122"/>
              </a:rPr>
              <a:t>          </a:t>
            </a:r>
            <a:r>
              <a:rPr lang="en-US" altLang="zh-CN" sz="2000" b="1">
                <a:ea typeface="隶书" panose="02010509060101010101" pitchFamily="49" charset="-122"/>
              </a:rPr>
              <a:t>(13.25)</a:t>
            </a:r>
            <a:r>
              <a:rPr lang="en-US" altLang="zh-CN" sz="2000" b="1" baseline="-25000">
                <a:ea typeface="隶书" panose="02010509060101010101" pitchFamily="49" charset="-122"/>
              </a:rPr>
              <a:t>10</a:t>
            </a:r>
          </a:p>
          <a:p>
            <a:pPr lvl="1" eaLnBrk="1" hangingPunct="1">
              <a:lnSpc>
                <a:spcPct val="110000"/>
              </a:lnSpc>
            </a:pPr>
            <a:r>
              <a:rPr lang="zh-CN" altLang="en-US" sz="2400" b="1">
                <a:ea typeface="隶书" panose="02010509060101010101" pitchFamily="49" charset="-122"/>
              </a:rPr>
              <a:t>二进制         </a:t>
            </a:r>
            <a:r>
              <a:rPr lang="en-US" altLang="zh-CN" sz="2000" b="1">
                <a:ea typeface="隶书" panose="02010509060101010101" pitchFamily="49" charset="-122"/>
              </a:rPr>
              <a:t>(1101.01)</a:t>
            </a:r>
            <a:r>
              <a:rPr lang="en-US" altLang="zh-CN" sz="2000" b="1" baseline="-25000">
                <a:ea typeface="隶书" panose="02010509060101010101" pitchFamily="49" charset="-122"/>
              </a:rPr>
              <a:t>2</a:t>
            </a:r>
          </a:p>
          <a:p>
            <a:pPr lvl="1" eaLnBrk="1" hangingPunct="1">
              <a:lnSpc>
                <a:spcPct val="110000"/>
              </a:lnSpc>
            </a:pPr>
            <a:r>
              <a:rPr lang="zh-CN" altLang="en-US" sz="2400" b="1">
                <a:ea typeface="隶书" panose="02010509060101010101" pitchFamily="49" charset="-122"/>
              </a:rPr>
              <a:t>八进制         </a:t>
            </a:r>
            <a:r>
              <a:rPr lang="en-US" altLang="zh-CN" sz="2000" b="1">
                <a:ea typeface="隶书" panose="02010509060101010101" pitchFamily="49" charset="-122"/>
              </a:rPr>
              <a:t>(15.2)</a:t>
            </a:r>
            <a:r>
              <a:rPr lang="en-US" altLang="zh-CN" sz="2000" b="1" baseline="-25000">
                <a:ea typeface="隶书" panose="02010509060101010101" pitchFamily="49" charset="-122"/>
              </a:rPr>
              <a:t>8</a:t>
            </a:r>
          </a:p>
          <a:p>
            <a:pPr lvl="1" eaLnBrk="1" hangingPunct="1">
              <a:lnSpc>
                <a:spcPct val="110000"/>
              </a:lnSpc>
            </a:pPr>
            <a:r>
              <a:rPr lang="zh-CN" altLang="en-US" sz="2400" b="1">
                <a:ea typeface="隶书" panose="02010509060101010101" pitchFamily="49" charset="-122"/>
              </a:rPr>
              <a:t>十六进制     </a:t>
            </a:r>
            <a:r>
              <a:rPr lang="en-US" altLang="zh-CN" sz="2000" b="1">
                <a:ea typeface="隶书" panose="02010509060101010101" pitchFamily="49" charset="-122"/>
              </a:rPr>
              <a:t>(D.4)</a:t>
            </a:r>
            <a:r>
              <a:rPr lang="en-US" altLang="zh-CN" sz="2000" b="1" baseline="-25000">
                <a:ea typeface="隶书" panose="02010509060101010101" pitchFamily="49" charset="-122"/>
              </a:rPr>
              <a:t>16</a:t>
            </a:r>
            <a:endParaRPr lang="en-US" altLang="zh-CN" sz="2400" b="1">
              <a:ea typeface="隶书" panose="02010509060101010101" pitchFamily="49" charset="-122"/>
            </a:endParaRPr>
          </a:p>
        </p:txBody>
      </p:sp>
      <p:pic>
        <p:nvPicPr>
          <p:cNvPr id="48134" name="Picture 6" descr="D:\image3.jpg">
            <a:extLst>
              <a:ext uri="{FF2B5EF4-FFF2-40B4-BE49-F238E27FC236}">
                <a16:creationId xmlns:a16="http://schemas.microsoft.com/office/drawing/2014/main" id="{3F026CA3-5D1D-5F44-8AC6-C4A6E7590D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3413" y="3505200"/>
            <a:ext cx="3201987" cy="290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135" name="Rectangle 3">
            <a:extLst>
              <a:ext uri="{FF2B5EF4-FFF2-40B4-BE49-F238E27FC236}">
                <a16:creationId xmlns:a16="http://schemas.microsoft.com/office/drawing/2014/main" id="{3E8964DE-D417-0D4A-9D6D-BFFD3BE5FA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2688" y="2432050"/>
            <a:ext cx="7427912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8000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FF3300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rgbClr val="006666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5000"/>
              </a:lnSpc>
              <a:spcAft>
                <a:spcPct val="15000"/>
              </a:spcAft>
              <a:buFont typeface="Wingdings" pitchFamily="2" charset="2"/>
              <a:buNone/>
            </a:pPr>
            <a:r>
              <a:rPr lang="zh-CN" altLang="en-US" sz="2200" b="1">
                <a:ea typeface="楷体_GB2312" pitchFamily="49" charset="-122"/>
              </a:rPr>
              <a:t>                                              </a:t>
            </a:r>
            <a:r>
              <a:rPr lang="zh-CN" altLang="en-US" sz="2200" b="1">
                <a:ea typeface="幼圆" panose="02010509060101010101" pitchFamily="49" charset="-122"/>
              </a:rPr>
              <a:t>日常生活中最常用的是十进制，</a:t>
            </a:r>
          </a:p>
        </p:txBody>
      </p:sp>
      <p:sp>
        <p:nvSpPr>
          <p:cNvPr id="48136" name="Rectangle 3">
            <a:extLst>
              <a:ext uri="{FF2B5EF4-FFF2-40B4-BE49-F238E27FC236}">
                <a16:creationId xmlns:a16="http://schemas.microsoft.com/office/drawing/2014/main" id="{1BA3B92B-FE96-7649-A67D-18CF5F731D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2688" y="2819400"/>
            <a:ext cx="7427912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8000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FF3300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rgbClr val="006666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5000"/>
              </a:lnSpc>
              <a:spcAft>
                <a:spcPct val="15000"/>
              </a:spcAft>
              <a:buFont typeface="Wingdings" pitchFamily="2" charset="2"/>
              <a:buNone/>
            </a:pPr>
            <a:r>
              <a:rPr lang="zh-CN" altLang="en-US" sz="2200" b="1">
                <a:ea typeface="幼圆" panose="02010509060101010101" pitchFamily="49" charset="-122"/>
              </a:rPr>
              <a:t>     但数字系统采样的是二进制。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8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48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48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116" grpId="0" autoUpdateAnimBg="0"/>
      <p:bldP spid="48135" grpId="0" autoUpdateAnimBg="0"/>
      <p:bldP spid="48136" grpId="0" autoUpdateAnimBg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>
            <a:extLst>
              <a:ext uri="{FF2B5EF4-FFF2-40B4-BE49-F238E27FC236}">
                <a16:creationId xmlns:a16="http://schemas.microsoft.com/office/drawing/2014/main" id="{B4E09705-8C8C-314C-97E0-70AE635329D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3600" b="1"/>
              <a:t>十进制</a:t>
            </a:r>
            <a:endParaRPr lang="zh-CN" altLang="en-US" sz="2800" b="1">
              <a:solidFill>
                <a:schemeClr val="tx1"/>
              </a:solidFill>
            </a:endParaRPr>
          </a:p>
        </p:txBody>
      </p:sp>
      <p:sp>
        <p:nvSpPr>
          <p:cNvPr id="26627" name="Text Box 5">
            <a:extLst>
              <a:ext uri="{FF2B5EF4-FFF2-40B4-BE49-F238E27FC236}">
                <a16:creationId xmlns:a16="http://schemas.microsoft.com/office/drawing/2014/main" id="{3505B57D-8ADD-034F-9CDD-B2EF3ABB09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400" y="1327150"/>
            <a:ext cx="7315200" cy="89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8000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FF3300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rgbClr val="006666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Aft>
                <a:spcPct val="10000"/>
              </a:spcAft>
              <a:buClrTx/>
              <a:buSzTx/>
              <a:buFontTx/>
              <a:buNone/>
            </a:pPr>
            <a:r>
              <a:rPr lang="en-US" altLang="zh-CN" sz="2200" b="1">
                <a:latin typeface="Tahoma" panose="020B0604030504040204" pitchFamily="34" charset="0"/>
              </a:rPr>
              <a:t>       </a:t>
            </a:r>
            <a:r>
              <a:rPr lang="zh-CN" altLang="en-US" sz="2200" b="1">
                <a:ea typeface="楷体_GB2312" pitchFamily="49" charset="-122"/>
              </a:rPr>
              <a:t>采用 </a:t>
            </a:r>
            <a:r>
              <a:rPr lang="en-US" altLang="zh-CN" sz="2200" b="1">
                <a:ea typeface="楷体_GB2312" pitchFamily="49" charset="-122"/>
              </a:rPr>
              <a:t>0 </a:t>
            </a:r>
            <a:r>
              <a:rPr lang="en-US" altLang="zh-CN" sz="2200" b="1">
                <a:cs typeface="Times New Roman" panose="02020603050405020304" pitchFamily="18" charset="0"/>
              </a:rPr>
              <a:t>~ </a:t>
            </a:r>
            <a:r>
              <a:rPr lang="en-US" altLang="zh-CN" sz="2200" b="1">
                <a:ea typeface="楷体_GB2312" pitchFamily="49" charset="-122"/>
              </a:rPr>
              <a:t>9 </a:t>
            </a:r>
            <a:r>
              <a:rPr lang="zh-CN" altLang="en-US" sz="2200" b="1">
                <a:ea typeface="楷体_GB2312" pitchFamily="49" charset="-122"/>
              </a:rPr>
              <a:t>十个不同的</a:t>
            </a:r>
            <a:r>
              <a:rPr lang="zh-CN" altLang="en-US" sz="2200" b="1">
                <a:solidFill>
                  <a:srgbClr val="FF3300"/>
                </a:solidFill>
                <a:ea typeface="楷体_GB2312" pitchFamily="49" charset="-122"/>
              </a:rPr>
              <a:t>数码</a:t>
            </a:r>
            <a:r>
              <a:rPr lang="zh-CN" altLang="en-US" sz="2200" b="1">
                <a:ea typeface="楷体_GB2312" pitchFamily="49" charset="-122"/>
              </a:rPr>
              <a:t>；计数规则是</a:t>
            </a:r>
            <a:r>
              <a:rPr lang="zh-CN" altLang="en-US" sz="2200" b="1">
                <a:solidFill>
                  <a:srgbClr val="990000"/>
                </a:solidFill>
                <a:ea typeface="楷体_GB2312" pitchFamily="49" charset="-122"/>
              </a:rPr>
              <a:t>逢十进一</a:t>
            </a:r>
            <a:r>
              <a:rPr lang="zh-CN" altLang="en-US" sz="2200" b="1">
                <a:ea typeface="楷体_GB2312" pitchFamily="49" charset="-122"/>
              </a:rPr>
              <a:t>、</a:t>
            </a:r>
            <a:r>
              <a:rPr lang="zh-CN" altLang="en-US" sz="2200" b="1">
                <a:solidFill>
                  <a:srgbClr val="990000"/>
                </a:solidFill>
                <a:ea typeface="楷体_GB2312" pitchFamily="49" charset="-122"/>
              </a:rPr>
              <a:t>借一当十</a:t>
            </a:r>
            <a:r>
              <a:rPr lang="zh-CN" altLang="en-US" sz="2200" b="1">
                <a:ea typeface="楷体_GB2312" pitchFamily="49" charset="-122"/>
              </a:rPr>
              <a:t>；数码处于不同的位置所代表的数值不同。</a:t>
            </a:r>
          </a:p>
        </p:txBody>
      </p:sp>
      <p:sp>
        <p:nvSpPr>
          <p:cNvPr id="331783" name="Text Box 7">
            <a:extLst>
              <a:ext uri="{FF2B5EF4-FFF2-40B4-BE49-F238E27FC236}">
                <a16:creationId xmlns:a16="http://schemas.microsoft.com/office/drawing/2014/main" id="{E9789447-60D6-E347-B30A-5B202665E6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8800" y="2438400"/>
            <a:ext cx="7010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8000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FF3300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rgbClr val="006666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Aft>
                <a:spcPct val="0"/>
              </a:spcAft>
              <a:buFont typeface="Wingdings" pitchFamily="2" charset="2"/>
              <a:buNone/>
            </a:pPr>
            <a:r>
              <a:rPr lang="en-US" altLang="zh-CN" sz="2000" b="1">
                <a:solidFill>
                  <a:srgbClr val="CC00CC"/>
                </a:solidFill>
              </a:rPr>
              <a:t>5</a:t>
            </a:r>
            <a:r>
              <a:rPr lang="en-US" altLang="zh-CN" sz="2000" b="1"/>
              <a:t>6</a:t>
            </a:r>
            <a:r>
              <a:rPr lang="en-US" altLang="zh-CN" sz="2000" b="1">
                <a:solidFill>
                  <a:srgbClr val="FF6600"/>
                </a:solidFill>
              </a:rPr>
              <a:t>5</a:t>
            </a:r>
            <a:r>
              <a:rPr lang="en-US" altLang="zh-CN" sz="2000" b="1"/>
              <a:t>.6</a:t>
            </a:r>
            <a:r>
              <a:rPr lang="en-US" altLang="zh-CN" sz="2000" b="1">
                <a:solidFill>
                  <a:schemeClr val="folHlink"/>
                </a:solidFill>
              </a:rPr>
              <a:t>5</a:t>
            </a:r>
            <a:r>
              <a:rPr lang="en-US" altLang="zh-CN" sz="2000" b="1"/>
              <a:t> </a:t>
            </a:r>
            <a:r>
              <a:rPr lang="zh-CN" altLang="en-US" sz="2000" b="1">
                <a:latin typeface="宋体" panose="02010600030101010101" pitchFamily="2" charset="-122"/>
              </a:rPr>
              <a:t>＝ </a:t>
            </a:r>
            <a:r>
              <a:rPr lang="en-US" altLang="zh-CN" sz="2000" b="1">
                <a:solidFill>
                  <a:srgbClr val="CC00CC"/>
                </a:solidFill>
              </a:rPr>
              <a:t>5</a:t>
            </a:r>
            <a:r>
              <a:rPr lang="en-US" altLang="zh-CN" sz="2000" b="1">
                <a:latin typeface="宋体" panose="02010600030101010101" pitchFamily="2" charset="-122"/>
              </a:rPr>
              <a:t>×</a:t>
            </a:r>
            <a:r>
              <a:rPr lang="en-US" altLang="zh-CN" sz="2000" b="1"/>
              <a:t>10</a:t>
            </a:r>
            <a:r>
              <a:rPr lang="en-US" altLang="zh-CN" sz="2000" b="1" baseline="30000"/>
              <a:t>2 </a:t>
            </a:r>
            <a:r>
              <a:rPr lang="zh-CN" altLang="en-US" sz="2000" b="1">
                <a:latin typeface="宋体" panose="02010600030101010101" pitchFamily="2" charset="-122"/>
              </a:rPr>
              <a:t>＋ </a:t>
            </a:r>
            <a:r>
              <a:rPr lang="en-US" altLang="zh-CN" sz="2000" b="1"/>
              <a:t>6</a:t>
            </a:r>
            <a:r>
              <a:rPr lang="en-US" altLang="zh-CN" sz="2000" b="1">
                <a:latin typeface="宋体" panose="02010600030101010101" pitchFamily="2" charset="-122"/>
              </a:rPr>
              <a:t>×</a:t>
            </a:r>
            <a:r>
              <a:rPr lang="en-US" altLang="zh-CN" sz="2000" b="1"/>
              <a:t>10</a:t>
            </a:r>
            <a:r>
              <a:rPr lang="en-US" altLang="zh-CN" sz="2000" b="1" baseline="30000"/>
              <a:t>1 </a:t>
            </a:r>
            <a:r>
              <a:rPr lang="zh-CN" altLang="en-US" sz="2000" b="1">
                <a:latin typeface="宋体" panose="02010600030101010101" pitchFamily="2" charset="-122"/>
              </a:rPr>
              <a:t>＋ </a:t>
            </a:r>
            <a:r>
              <a:rPr lang="en-US" altLang="zh-CN" sz="2000" b="1">
                <a:solidFill>
                  <a:srgbClr val="FF6600"/>
                </a:solidFill>
              </a:rPr>
              <a:t>5</a:t>
            </a:r>
            <a:r>
              <a:rPr lang="en-US" altLang="zh-CN" sz="2000" b="1">
                <a:latin typeface="宋体" panose="02010600030101010101" pitchFamily="2" charset="-122"/>
              </a:rPr>
              <a:t>×</a:t>
            </a:r>
            <a:r>
              <a:rPr lang="en-US" altLang="zh-CN" sz="2000" b="1"/>
              <a:t>10</a:t>
            </a:r>
            <a:r>
              <a:rPr lang="en-US" altLang="zh-CN" sz="2000" b="1" baseline="30000"/>
              <a:t>0 </a:t>
            </a:r>
            <a:r>
              <a:rPr lang="zh-CN" altLang="en-US" sz="2000" b="1">
                <a:latin typeface="宋体" panose="02010600030101010101" pitchFamily="2" charset="-122"/>
              </a:rPr>
              <a:t>＋ </a:t>
            </a:r>
            <a:r>
              <a:rPr lang="en-US" altLang="zh-CN" sz="2000" b="1"/>
              <a:t>6</a:t>
            </a:r>
            <a:r>
              <a:rPr lang="en-US" altLang="zh-CN" sz="2000" b="1">
                <a:latin typeface="宋体" panose="02010600030101010101" pitchFamily="2" charset="-122"/>
              </a:rPr>
              <a:t>×</a:t>
            </a:r>
            <a:r>
              <a:rPr lang="en-US" altLang="zh-CN" sz="2000" b="1"/>
              <a:t>10</a:t>
            </a:r>
            <a:r>
              <a:rPr lang="en-US" altLang="zh-CN" sz="2000" b="1" baseline="30000"/>
              <a:t>-1 </a:t>
            </a:r>
            <a:r>
              <a:rPr lang="zh-CN" altLang="en-US" sz="2000" b="1">
                <a:latin typeface="宋体" panose="02010600030101010101" pitchFamily="2" charset="-122"/>
              </a:rPr>
              <a:t>＋ </a:t>
            </a:r>
            <a:r>
              <a:rPr lang="en-US" altLang="zh-CN" sz="2000" b="1">
                <a:solidFill>
                  <a:schemeClr val="folHlink"/>
                </a:solidFill>
              </a:rPr>
              <a:t>5</a:t>
            </a:r>
            <a:r>
              <a:rPr lang="en-US" altLang="zh-CN" sz="2000" b="1">
                <a:latin typeface="宋体" panose="02010600030101010101" pitchFamily="2" charset="-122"/>
              </a:rPr>
              <a:t>×</a:t>
            </a:r>
            <a:r>
              <a:rPr lang="en-US" altLang="zh-CN" sz="2000" b="1"/>
              <a:t>10</a:t>
            </a:r>
            <a:r>
              <a:rPr lang="en-US" altLang="zh-CN" sz="2000" b="1" baseline="30000"/>
              <a:t>-2</a:t>
            </a:r>
            <a:endParaRPr lang="en-US" altLang="zh-CN" sz="2400" b="1">
              <a:latin typeface="Tahoma" panose="020B0604030504040204" pitchFamily="34" charset="0"/>
            </a:endParaRPr>
          </a:p>
        </p:txBody>
      </p:sp>
      <p:sp>
        <p:nvSpPr>
          <p:cNvPr id="331786" name="Rectangle 10">
            <a:extLst>
              <a:ext uri="{FF2B5EF4-FFF2-40B4-BE49-F238E27FC236}">
                <a16:creationId xmlns:a16="http://schemas.microsoft.com/office/drawing/2014/main" id="{C724E385-6CEB-A141-B679-4ABCA44F19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0200" y="4724400"/>
            <a:ext cx="7315200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8000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FF3300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rgbClr val="006666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Aft>
                <a:spcPct val="10000"/>
              </a:spcAft>
              <a:buFont typeface="Wingdings" pitchFamily="2" charset="2"/>
              <a:buNone/>
            </a:pPr>
            <a:r>
              <a:rPr lang="zh-CN" altLang="en-US" sz="22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数码</a:t>
            </a:r>
            <a:r>
              <a:rPr lang="en-US" altLang="zh-CN" sz="2200" b="1">
                <a:solidFill>
                  <a:srgbClr val="FF0000"/>
                </a:solidFill>
                <a:latin typeface="宋体" panose="02010600030101010101" pitchFamily="2" charset="-122"/>
              </a:rPr>
              <a:t>: </a:t>
            </a:r>
            <a:r>
              <a:rPr lang="zh-CN" altLang="en-US" sz="2200" b="1">
                <a:solidFill>
                  <a:srgbClr val="008000"/>
                </a:solidFill>
              </a:rPr>
              <a:t>基本数字符号</a:t>
            </a:r>
            <a:r>
              <a:rPr lang="en-US" altLang="zh-CN" sz="2200" b="1">
                <a:solidFill>
                  <a:srgbClr val="008000"/>
                </a:solidFill>
              </a:rPr>
              <a:t>0</a:t>
            </a:r>
            <a:r>
              <a:rPr lang="en-US" altLang="zh-CN" sz="2200" b="1">
                <a:solidFill>
                  <a:srgbClr val="008000"/>
                </a:solidFill>
                <a:sym typeface="Symbol" pitchFamily="2" charset="2"/>
              </a:rPr>
              <a:t></a:t>
            </a:r>
            <a:r>
              <a:rPr lang="en-US" altLang="zh-CN" sz="2200" b="1">
                <a:solidFill>
                  <a:srgbClr val="008000"/>
                </a:solidFill>
              </a:rPr>
              <a:t>9</a:t>
            </a:r>
            <a:endParaRPr lang="zh-CN" altLang="en-US" sz="2200" b="1">
              <a:solidFill>
                <a:srgbClr val="008000"/>
              </a:solidFill>
            </a:endParaRPr>
          </a:p>
          <a:p>
            <a:pPr eaLnBrk="1" hangingPunct="1">
              <a:spcAft>
                <a:spcPct val="10000"/>
              </a:spcAft>
              <a:buFont typeface="Wingdings" pitchFamily="2" charset="2"/>
              <a:buNone/>
            </a:pPr>
            <a:r>
              <a:rPr lang="zh-CN" altLang="en-US" sz="22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基数</a:t>
            </a:r>
            <a:r>
              <a:rPr lang="zh-CN" altLang="en-US" sz="2200" b="1">
                <a:solidFill>
                  <a:srgbClr val="FF0000"/>
                </a:solidFill>
                <a:latin typeface="宋体" panose="02010600030101010101" pitchFamily="2" charset="-122"/>
              </a:rPr>
              <a:t>：</a:t>
            </a:r>
            <a:r>
              <a:rPr lang="zh-CN" altLang="en-US" sz="2200" b="1">
                <a:solidFill>
                  <a:srgbClr val="008000"/>
                </a:solidFill>
              </a:rPr>
              <a:t>一种进制中可能用到数码的个数</a:t>
            </a:r>
          </a:p>
          <a:p>
            <a:pPr eaLnBrk="1" hangingPunct="1">
              <a:spcAft>
                <a:spcPct val="10000"/>
              </a:spcAft>
              <a:buFont typeface="Wingdings" pitchFamily="2" charset="2"/>
              <a:buNone/>
            </a:pPr>
            <a:r>
              <a:rPr lang="zh-CN" altLang="en-US" sz="22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权</a:t>
            </a:r>
            <a:r>
              <a:rPr lang="zh-CN" altLang="en-US" sz="2200" b="1">
                <a:solidFill>
                  <a:srgbClr val="FF0000"/>
                </a:solidFill>
                <a:latin typeface="宋体" panose="02010600030101010101" pitchFamily="2" charset="-122"/>
              </a:rPr>
              <a:t>：</a:t>
            </a:r>
            <a:r>
              <a:rPr lang="zh-CN" altLang="en-US" sz="2200" b="1">
                <a:solidFill>
                  <a:srgbClr val="008000"/>
                </a:solidFill>
                <a:latin typeface="宋体" panose="02010600030101010101" pitchFamily="2" charset="-122"/>
              </a:rPr>
              <a:t>数码在不同位置对应的系数不同，该系数就称为权</a:t>
            </a:r>
          </a:p>
          <a:p>
            <a:pPr eaLnBrk="1" hangingPunct="1">
              <a:spcAft>
                <a:spcPct val="10000"/>
              </a:spcAft>
              <a:buFont typeface="Wingdings" pitchFamily="2" charset="2"/>
              <a:buNone/>
            </a:pPr>
            <a:r>
              <a:rPr lang="zh-CN" altLang="en-US" sz="22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运算规则</a:t>
            </a:r>
            <a:r>
              <a:rPr lang="en-US" altLang="zh-CN" sz="2200" b="1">
                <a:solidFill>
                  <a:srgbClr val="FF0000"/>
                </a:solidFill>
                <a:latin typeface="宋体" panose="02010600030101010101" pitchFamily="2" charset="-122"/>
              </a:rPr>
              <a:t>: </a:t>
            </a:r>
            <a:r>
              <a:rPr lang="zh-CN" altLang="en-US" sz="2200" b="1">
                <a:solidFill>
                  <a:srgbClr val="008000"/>
                </a:solidFill>
                <a:latin typeface="仿宋_GB2312" pitchFamily="49" charset="-122"/>
                <a:ea typeface="仿宋_GB2312" pitchFamily="49" charset="-122"/>
              </a:rPr>
              <a:t>逢十进一，借一当十</a:t>
            </a:r>
            <a:endParaRPr lang="en-US" altLang="zh-CN" sz="2200" b="1">
              <a:solidFill>
                <a:srgbClr val="008000"/>
              </a:solidFill>
              <a:latin typeface="仿宋_GB2312" pitchFamily="49" charset="-122"/>
              <a:ea typeface="仿宋_GB2312" pitchFamily="49" charset="-122"/>
            </a:endParaRPr>
          </a:p>
        </p:txBody>
      </p:sp>
      <p:grpSp>
        <p:nvGrpSpPr>
          <p:cNvPr id="2" name="Group 19">
            <a:extLst>
              <a:ext uri="{FF2B5EF4-FFF2-40B4-BE49-F238E27FC236}">
                <a16:creationId xmlns:a16="http://schemas.microsoft.com/office/drawing/2014/main" id="{9BD9F075-0AF0-6B4D-8DFA-C7D0C4CCE2EA}"/>
              </a:ext>
            </a:extLst>
          </p:cNvPr>
          <p:cNvGrpSpPr>
            <a:grpSpLocks/>
          </p:cNvGrpSpPr>
          <p:nvPr/>
        </p:nvGrpSpPr>
        <p:grpSpPr bwMode="auto">
          <a:xfrm>
            <a:off x="1322388" y="3116263"/>
            <a:ext cx="7829550" cy="1455737"/>
            <a:chOff x="833" y="3193"/>
            <a:chExt cx="4932" cy="917"/>
          </a:xfrm>
        </p:grpSpPr>
        <p:graphicFrame>
          <p:nvGraphicFramePr>
            <p:cNvPr id="26631" name="Object 9">
              <a:extLst>
                <a:ext uri="{FF2B5EF4-FFF2-40B4-BE49-F238E27FC236}">
                  <a16:creationId xmlns:a16="http://schemas.microsoft.com/office/drawing/2014/main" id="{35B8ED5A-C717-0B47-8AF3-4277FFD21ACB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152" y="3504"/>
            <a:ext cx="4281" cy="60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6640" name="Equation" r:id="rId3" imgW="78409800" imgH="11112500" progId="Equation.3">
                    <p:embed/>
                  </p:oleObj>
                </mc:Choice>
                <mc:Fallback>
                  <p:oleObj name="Equation" r:id="rId3" imgW="78409800" imgH="11112500" progId="Equation.3">
                    <p:embed/>
                    <p:pic>
                      <p:nvPicPr>
                        <p:cNvPr id="0" name="Object 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52" y="3504"/>
                          <a:ext cx="4281" cy="60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6632" name="Text Box 13">
              <a:extLst>
                <a:ext uri="{FF2B5EF4-FFF2-40B4-BE49-F238E27FC236}">
                  <a16:creationId xmlns:a16="http://schemas.microsoft.com/office/drawing/2014/main" id="{E80FDE77-3675-3C4F-AB7E-232E9CAF270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92" y="3456"/>
              <a:ext cx="760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8000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FF3300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rgbClr val="006666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zh-CN" altLang="en-US" sz="2000" b="1">
                  <a:latin typeface="Tahoma" panose="020B0604030504040204" pitchFamily="34" charset="0"/>
                </a:rPr>
                <a:t>并列表示</a:t>
              </a:r>
            </a:p>
          </p:txBody>
        </p:sp>
        <p:sp>
          <p:nvSpPr>
            <p:cNvPr id="26633" name="Text Box 14">
              <a:extLst>
                <a:ext uri="{FF2B5EF4-FFF2-40B4-BE49-F238E27FC236}">
                  <a16:creationId xmlns:a16="http://schemas.microsoft.com/office/drawing/2014/main" id="{8A013728-C27A-4547-93DD-BCBC483713F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44" y="3552"/>
              <a:ext cx="921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8000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FF3300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rgbClr val="006666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zh-CN" altLang="en-US" sz="2000" b="1">
                  <a:latin typeface="Tahoma" panose="020B0604030504040204" pitchFamily="34" charset="0"/>
                </a:rPr>
                <a:t>多项式表示</a:t>
              </a:r>
            </a:p>
          </p:txBody>
        </p:sp>
        <p:sp>
          <p:nvSpPr>
            <p:cNvPr id="26634" name="Text Box 15">
              <a:extLst>
                <a:ext uri="{FF2B5EF4-FFF2-40B4-BE49-F238E27FC236}">
                  <a16:creationId xmlns:a16="http://schemas.microsoft.com/office/drawing/2014/main" id="{E2E5DF11-1E9B-DB48-A9DA-DF48FE9EC34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33" y="3193"/>
              <a:ext cx="2408" cy="3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8000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FF3300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rgbClr val="006666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10000"/>
                </a:lnSpc>
                <a:spcAft>
                  <a:spcPct val="10000"/>
                </a:spcAft>
                <a:buFont typeface="Wingdings" pitchFamily="2" charset="2"/>
                <a:buNone/>
              </a:pPr>
              <a:r>
                <a:rPr lang="zh-CN" altLang="en-US" sz="2400" b="1">
                  <a:ea typeface="隶书" panose="02010509060101010101" pitchFamily="49" charset="-122"/>
                </a:rPr>
                <a:t>十进制数的两种表示方式</a:t>
              </a:r>
              <a:endParaRPr lang="zh-CN" altLang="en-US" sz="2400" b="1">
                <a:latin typeface="Tahoma" panose="020B0604030504040204" pitchFamily="34" charset="0"/>
                <a:ea typeface="隶书" panose="02010509060101010101" pitchFamily="49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317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1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1783" grpId="0" autoUpdateAnimBg="0"/>
      <p:bldP spid="331786" grpId="0" autoUpdateAnimBg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3">
            <a:extLst>
              <a:ext uri="{FF2B5EF4-FFF2-40B4-BE49-F238E27FC236}">
                <a16:creationId xmlns:a16="http://schemas.microsoft.com/office/drawing/2014/main" id="{9910993B-8D27-9744-B955-364D27A5604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447800"/>
            <a:ext cx="7772400" cy="533400"/>
          </a:xfrm>
        </p:spPr>
        <p:txBody>
          <a:bodyPr/>
          <a:lstStyle/>
          <a:p>
            <a:pPr eaLnBrk="1" hangingPunct="1">
              <a:lnSpc>
                <a:spcPct val="110000"/>
              </a:lnSpc>
            </a:pPr>
            <a:r>
              <a:rPr lang="zh-CN" altLang="en-US" sz="2400" b="1">
                <a:latin typeface="宋体" panose="02010600030101010101" pitchFamily="2" charset="-122"/>
              </a:rPr>
              <a:t>任意十进制数的</a:t>
            </a:r>
            <a:r>
              <a:rPr lang="zh-CN" altLang="en-US" sz="2400" b="1">
                <a:solidFill>
                  <a:schemeClr val="hlink"/>
                </a:solidFill>
                <a:latin typeface="宋体" panose="02010600030101010101" pitchFamily="2" charset="-122"/>
              </a:rPr>
              <a:t>按权展开式</a:t>
            </a:r>
            <a:r>
              <a:rPr lang="en-US" altLang="zh-CN" sz="2400" b="1">
                <a:solidFill>
                  <a:schemeClr val="hlink"/>
                </a:solidFill>
                <a:latin typeface="宋体" panose="02010600030101010101" pitchFamily="2" charset="-122"/>
              </a:rPr>
              <a:t>:</a:t>
            </a:r>
          </a:p>
        </p:txBody>
      </p:sp>
      <p:graphicFrame>
        <p:nvGraphicFramePr>
          <p:cNvPr id="27651" name="Object 4">
            <a:extLst>
              <a:ext uri="{FF2B5EF4-FFF2-40B4-BE49-F238E27FC236}">
                <a16:creationId xmlns:a16="http://schemas.microsoft.com/office/drawing/2014/main" id="{03CD60A4-0BBD-6E43-A67E-404A1889E1C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133600" y="1981200"/>
          <a:ext cx="6324600" cy="2071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62" name="公式" r:id="rId3" imgW="66116200" imgH="21653500" progId="Equation.3">
                  <p:embed/>
                </p:oleObj>
              </mc:Choice>
              <mc:Fallback>
                <p:oleObj name="公式" r:id="rId3" imgW="66116200" imgH="216535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3600" y="1981200"/>
                        <a:ext cx="6324600" cy="2071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652" name="Text Box 5">
            <a:extLst>
              <a:ext uri="{FF2B5EF4-FFF2-40B4-BE49-F238E27FC236}">
                <a16:creationId xmlns:a16="http://schemas.microsoft.com/office/drawing/2014/main" id="{5B75D85C-5ABF-5242-90DF-9CF7882A53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2600" y="3960813"/>
            <a:ext cx="4557713" cy="1296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8000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FF3300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rgbClr val="006666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200" b="1"/>
              <a:t>其中</a:t>
            </a:r>
            <a:r>
              <a:rPr lang="en-US" altLang="zh-CN" sz="2200" b="1"/>
              <a:t>:</a:t>
            </a:r>
          </a:p>
          <a:p>
            <a:pPr eaLnBrk="1" hangingPunct="1"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200" b="1">
                <a:solidFill>
                  <a:srgbClr val="000099"/>
                </a:solidFill>
              </a:rPr>
              <a:t>      </a:t>
            </a:r>
            <a:r>
              <a:rPr lang="en-US" altLang="zh-CN" sz="2200" b="1" i="1">
                <a:solidFill>
                  <a:schemeClr val="tx2"/>
                </a:solidFill>
              </a:rPr>
              <a:t>n </a:t>
            </a:r>
            <a:r>
              <a:rPr lang="zh-CN" altLang="en-US" sz="2200" b="1">
                <a:solidFill>
                  <a:schemeClr val="tx2"/>
                </a:solidFill>
              </a:rPr>
              <a:t>为整数的位数</a:t>
            </a:r>
            <a:r>
              <a:rPr lang="en-US" altLang="zh-CN" sz="2200" b="1">
                <a:solidFill>
                  <a:schemeClr val="tx2"/>
                </a:solidFill>
              </a:rPr>
              <a:t>，</a:t>
            </a:r>
            <a:r>
              <a:rPr lang="en-US" altLang="zh-CN" sz="2200" b="1" i="1">
                <a:solidFill>
                  <a:schemeClr val="tx2"/>
                </a:solidFill>
              </a:rPr>
              <a:t>m </a:t>
            </a:r>
            <a:r>
              <a:rPr lang="zh-CN" altLang="en-US" sz="2200" b="1">
                <a:solidFill>
                  <a:schemeClr val="tx2"/>
                </a:solidFill>
              </a:rPr>
              <a:t>为小数位数</a:t>
            </a:r>
            <a:r>
              <a:rPr lang="en-US" altLang="zh-CN" sz="2200" b="1">
                <a:solidFill>
                  <a:schemeClr val="tx2"/>
                </a:solidFill>
              </a:rPr>
              <a:t> </a:t>
            </a:r>
          </a:p>
          <a:p>
            <a:pPr eaLnBrk="1" hangingPunct="1"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200" b="1">
                <a:solidFill>
                  <a:schemeClr val="tx2"/>
                </a:solidFill>
              </a:rPr>
              <a:t>      </a:t>
            </a:r>
            <a:r>
              <a:rPr lang="en-US" altLang="zh-CN" sz="2200" b="1" i="1">
                <a:solidFill>
                  <a:schemeClr val="tx2"/>
                </a:solidFill>
              </a:rPr>
              <a:t>a</a:t>
            </a:r>
            <a:r>
              <a:rPr lang="en-US" altLang="zh-CN" sz="2200" b="1" i="1" baseline="-25000">
                <a:solidFill>
                  <a:schemeClr val="tx2"/>
                </a:solidFill>
              </a:rPr>
              <a:t>i</a:t>
            </a:r>
            <a:r>
              <a:rPr lang="en-US" altLang="zh-CN" sz="2200" b="1" baseline="-25000">
                <a:solidFill>
                  <a:schemeClr val="tx2"/>
                </a:solidFill>
              </a:rPr>
              <a:t> </a:t>
            </a:r>
            <a:r>
              <a:rPr lang="zh-CN" altLang="en-US" sz="2200" b="1">
                <a:solidFill>
                  <a:schemeClr val="tx2"/>
                </a:solidFill>
              </a:rPr>
              <a:t>为</a:t>
            </a:r>
            <a:r>
              <a:rPr lang="en-US" altLang="zh-CN" sz="2200" b="1">
                <a:solidFill>
                  <a:schemeClr val="tx2"/>
                </a:solidFill>
              </a:rPr>
              <a:t>0</a:t>
            </a:r>
            <a:r>
              <a:rPr lang="en-US" altLang="zh-CN" sz="2200" b="1">
                <a:solidFill>
                  <a:schemeClr val="tx2"/>
                </a:solidFill>
                <a:sym typeface="Symbol" pitchFamily="2" charset="2"/>
              </a:rPr>
              <a:t></a:t>
            </a:r>
            <a:r>
              <a:rPr lang="en-US" altLang="zh-CN" sz="2200" b="1">
                <a:solidFill>
                  <a:schemeClr val="tx2"/>
                </a:solidFill>
              </a:rPr>
              <a:t>9</a:t>
            </a:r>
          </a:p>
        </p:txBody>
      </p:sp>
      <p:sp>
        <p:nvSpPr>
          <p:cNvPr id="27653" name="Rectangle 7">
            <a:extLst>
              <a:ext uri="{FF2B5EF4-FFF2-40B4-BE49-F238E27FC236}">
                <a16:creationId xmlns:a16="http://schemas.microsoft.com/office/drawing/2014/main" id="{5CADEA27-B2AA-974D-B49F-62286DA80CE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pPr eaLnBrk="1" hangingPunct="1"/>
            <a:r>
              <a:rPr lang="zh-CN" altLang="en-US" sz="3600" b="1">
                <a:solidFill>
                  <a:schemeClr val="tx1"/>
                </a:solidFill>
              </a:rPr>
              <a:t>十进制</a:t>
            </a:r>
          </a:p>
        </p:txBody>
      </p:sp>
      <p:grpSp>
        <p:nvGrpSpPr>
          <p:cNvPr id="2" name="Group 10">
            <a:extLst>
              <a:ext uri="{FF2B5EF4-FFF2-40B4-BE49-F238E27FC236}">
                <a16:creationId xmlns:a16="http://schemas.microsoft.com/office/drawing/2014/main" id="{4A5B9ECE-F4F4-FC4D-B2C7-3D504EA980FE}"/>
              </a:ext>
            </a:extLst>
          </p:cNvPr>
          <p:cNvGrpSpPr>
            <a:grpSpLocks/>
          </p:cNvGrpSpPr>
          <p:nvPr/>
        </p:nvGrpSpPr>
        <p:grpSpPr bwMode="auto">
          <a:xfrm>
            <a:off x="1219200" y="5394325"/>
            <a:ext cx="7677150" cy="930275"/>
            <a:chOff x="768" y="3312"/>
            <a:chExt cx="4836" cy="586"/>
          </a:xfrm>
        </p:grpSpPr>
        <p:sp>
          <p:nvSpPr>
            <p:cNvPr id="27655" name="Text Box 8">
              <a:extLst>
                <a:ext uri="{FF2B5EF4-FFF2-40B4-BE49-F238E27FC236}">
                  <a16:creationId xmlns:a16="http://schemas.microsoft.com/office/drawing/2014/main" id="{D7EA07FB-D092-CA42-8A0E-4DD0779806E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86" y="3638"/>
              <a:ext cx="4218" cy="2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8000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FF3300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rgbClr val="006666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Font typeface="Wingdings" pitchFamily="2" charset="2"/>
                <a:buNone/>
              </a:pPr>
              <a:r>
                <a:rPr lang="en-US" altLang="zh-CN" sz="2100" b="1"/>
                <a:t>(</a:t>
              </a:r>
              <a:r>
                <a:rPr lang="en-US" altLang="zh-CN" sz="2100" b="1">
                  <a:solidFill>
                    <a:srgbClr val="008000"/>
                  </a:solidFill>
                </a:rPr>
                <a:t>565.</a:t>
              </a:r>
              <a:r>
                <a:rPr lang="en-US" altLang="zh-CN" sz="2100" b="1">
                  <a:solidFill>
                    <a:schemeClr val="folHlink"/>
                  </a:solidFill>
                </a:rPr>
                <a:t>65</a:t>
              </a:r>
              <a:r>
                <a:rPr lang="en-US" altLang="zh-CN" sz="2100" b="1"/>
                <a:t>)</a:t>
              </a:r>
              <a:r>
                <a:rPr lang="en-US" altLang="zh-CN" sz="2100" b="1" baseline="-25000"/>
                <a:t>10</a:t>
              </a:r>
              <a:r>
                <a:rPr lang="zh-CN" altLang="en-US" sz="2100" b="1">
                  <a:latin typeface="宋体" panose="02010600030101010101" pitchFamily="2" charset="-122"/>
                </a:rPr>
                <a:t>＝</a:t>
              </a:r>
              <a:r>
                <a:rPr lang="en-US" altLang="zh-CN" sz="2100" b="1">
                  <a:solidFill>
                    <a:srgbClr val="008000"/>
                  </a:solidFill>
                </a:rPr>
                <a:t>5</a:t>
              </a:r>
              <a:r>
                <a:rPr lang="en-US" altLang="zh-CN" sz="2100" b="1">
                  <a:latin typeface="宋体" panose="02010600030101010101" pitchFamily="2" charset="-122"/>
                </a:rPr>
                <a:t>×</a:t>
              </a:r>
              <a:r>
                <a:rPr lang="en-US" altLang="zh-CN" sz="2100" b="1"/>
                <a:t>10</a:t>
              </a:r>
              <a:r>
                <a:rPr lang="en-US" altLang="zh-CN" sz="2100" b="1" baseline="30000"/>
                <a:t>2 </a:t>
              </a:r>
              <a:r>
                <a:rPr lang="zh-CN" altLang="en-US" sz="2100" b="1">
                  <a:latin typeface="宋体" panose="02010600030101010101" pitchFamily="2" charset="-122"/>
                </a:rPr>
                <a:t>＋</a:t>
              </a:r>
              <a:r>
                <a:rPr lang="en-US" altLang="zh-CN" sz="2100" b="1">
                  <a:solidFill>
                    <a:srgbClr val="008000"/>
                  </a:solidFill>
                </a:rPr>
                <a:t>6</a:t>
              </a:r>
              <a:r>
                <a:rPr lang="en-US" altLang="zh-CN" sz="2100" b="1">
                  <a:latin typeface="宋体" panose="02010600030101010101" pitchFamily="2" charset="-122"/>
                </a:rPr>
                <a:t>×</a:t>
              </a:r>
              <a:r>
                <a:rPr lang="en-US" altLang="zh-CN" sz="2100" b="1"/>
                <a:t>10</a:t>
              </a:r>
              <a:r>
                <a:rPr lang="en-US" altLang="zh-CN" sz="2100" b="1" baseline="30000"/>
                <a:t>1 </a:t>
              </a:r>
              <a:r>
                <a:rPr lang="zh-CN" altLang="en-US" sz="2100" b="1">
                  <a:latin typeface="宋体" panose="02010600030101010101" pitchFamily="2" charset="-122"/>
                </a:rPr>
                <a:t>＋</a:t>
              </a:r>
              <a:r>
                <a:rPr lang="en-US" altLang="zh-CN" sz="2100" b="1">
                  <a:solidFill>
                    <a:srgbClr val="008000"/>
                  </a:solidFill>
                </a:rPr>
                <a:t>5</a:t>
              </a:r>
              <a:r>
                <a:rPr lang="en-US" altLang="zh-CN" sz="2100" b="1">
                  <a:latin typeface="宋体" panose="02010600030101010101" pitchFamily="2" charset="-122"/>
                </a:rPr>
                <a:t>×</a:t>
              </a:r>
              <a:r>
                <a:rPr lang="en-US" altLang="zh-CN" sz="2100" b="1"/>
                <a:t>10</a:t>
              </a:r>
              <a:r>
                <a:rPr lang="en-US" altLang="zh-CN" sz="2100" b="1" baseline="30000"/>
                <a:t>0 </a:t>
              </a:r>
              <a:r>
                <a:rPr lang="zh-CN" altLang="en-US" sz="2100" b="1">
                  <a:latin typeface="宋体" panose="02010600030101010101" pitchFamily="2" charset="-122"/>
                </a:rPr>
                <a:t>＋</a:t>
              </a:r>
              <a:r>
                <a:rPr lang="en-US" altLang="zh-CN" sz="2100" b="1">
                  <a:solidFill>
                    <a:schemeClr val="folHlink"/>
                  </a:solidFill>
                </a:rPr>
                <a:t>6</a:t>
              </a:r>
              <a:r>
                <a:rPr lang="en-US" altLang="zh-CN" sz="2100" b="1">
                  <a:latin typeface="宋体" panose="02010600030101010101" pitchFamily="2" charset="-122"/>
                </a:rPr>
                <a:t>×</a:t>
              </a:r>
              <a:r>
                <a:rPr lang="en-US" altLang="zh-CN" sz="2100" b="1"/>
                <a:t>10</a:t>
              </a:r>
              <a:r>
                <a:rPr lang="en-US" altLang="zh-CN" sz="2100" b="1" baseline="30000"/>
                <a:t>-1 </a:t>
              </a:r>
              <a:r>
                <a:rPr lang="zh-CN" altLang="en-US" sz="2100" b="1">
                  <a:latin typeface="宋体" panose="02010600030101010101" pitchFamily="2" charset="-122"/>
                </a:rPr>
                <a:t>＋</a:t>
              </a:r>
              <a:r>
                <a:rPr lang="en-US" altLang="zh-CN" sz="2100" b="1">
                  <a:solidFill>
                    <a:schemeClr val="folHlink"/>
                  </a:solidFill>
                </a:rPr>
                <a:t>5</a:t>
              </a:r>
              <a:r>
                <a:rPr lang="en-US" altLang="zh-CN" sz="2100" b="1">
                  <a:latin typeface="宋体" panose="02010600030101010101" pitchFamily="2" charset="-122"/>
                </a:rPr>
                <a:t>×</a:t>
              </a:r>
              <a:r>
                <a:rPr lang="en-US" altLang="zh-CN" sz="2100" b="1"/>
                <a:t>10</a:t>
              </a:r>
              <a:r>
                <a:rPr lang="en-US" altLang="zh-CN" sz="2100" b="1" baseline="30000"/>
                <a:t>-2</a:t>
              </a:r>
              <a:endParaRPr lang="en-US" altLang="zh-CN" sz="2100" b="1">
                <a:latin typeface="Tahoma" panose="020B0604030504040204" pitchFamily="34" charset="0"/>
              </a:endParaRPr>
            </a:p>
          </p:txBody>
        </p:sp>
        <p:sp>
          <p:nvSpPr>
            <p:cNvPr id="27656" name="Rectangle 9">
              <a:extLst>
                <a:ext uri="{FF2B5EF4-FFF2-40B4-BE49-F238E27FC236}">
                  <a16:creationId xmlns:a16="http://schemas.microsoft.com/office/drawing/2014/main" id="{F2D5A073-DCDF-BE4A-B9C7-314A916C88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8" y="3312"/>
              <a:ext cx="2832" cy="3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marL="342900" indent="-342900"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8000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FF3300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rgbClr val="006666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10000"/>
                </a:lnSpc>
              </a:pPr>
              <a:r>
                <a:rPr lang="zh-CN" altLang="en-US" sz="2400" b="1">
                  <a:latin typeface="宋体" panose="02010600030101010101" pitchFamily="2" charset="-122"/>
                </a:rPr>
                <a:t>实例：</a:t>
              </a:r>
              <a:endParaRPr lang="zh-CN" altLang="en-US" sz="2400" b="1">
                <a:solidFill>
                  <a:schemeClr val="hlink"/>
                </a:solidFill>
                <a:latin typeface="宋体" panose="02010600030101010101" pitchFamily="2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>
            <a:extLst>
              <a:ext uri="{FF2B5EF4-FFF2-40B4-BE49-F238E27FC236}">
                <a16:creationId xmlns:a16="http://schemas.microsoft.com/office/drawing/2014/main" id="{CEA37654-EDBA-CF43-819F-14FE550519E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3600" b="1"/>
              <a:t>二进制、八进制和十六进制</a:t>
            </a:r>
            <a:endParaRPr lang="zh-CN" altLang="en-US" sz="2800" b="1">
              <a:solidFill>
                <a:schemeClr val="tx1"/>
              </a:solidFill>
            </a:endParaRPr>
          </a:p>
        </p:txBody>
      </p:sp>
      <p:graphicFrame>
        <p:nvGraphicFramePr>
          <p:cNvPr id="52227" name="Object 3">
            <a:extLst>
              <a:ext uri="{FF2B5EF4-FFF2-40B4-BE49-F238E27FC236}">
                <a16:creationId xmlns:a16="http://schemas.microsoft.com/office/drawing/2014/main" id="{47AC288C-3C08-D842-9EEA-DDF25DF39A2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23900" y="1752600"/>
          <a:ext cx="8420100" cy="4148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81" name="Document" r:id="rId3" imgW="5092700" imgH="2489200" progId="Word.Document.8">
                  <p:embed/>
                </p:oleObj>
              </mc:Choice>
              <mc:Fallback>
                <p:oleObj name="Document" r:id="rId3" imgW="5092700" imgH="2489200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3900" y="1752600"/>
                        <a:ext cx="8420100" cy="4148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2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3">
            <a:extLst>
              <a:ext uri="{FF2B5EF4-FFF2-40B4-BE49-F238E27FC236}">
                <a16:creationId xmlns:a16="http://schemas.microsoft.com/office/drawing/2014/main" id="{CE561301-1F7B-0745-AD1B-3EBF54F895C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411288" y="1447800"/>
            <a:ext cx="6742112" cy="2286000"/>
          </a:xfrm>
        </p:spPr>
        <p:txBody>
          <a:bodyPr/>
          <a:lstStyle/>
          <a:p>
            <a:pPr algn="just" eaLnBrk="1" hangingPunct="1">
              <a:lnSpc>
                <a:spcPct val="140000"/>
              </a:lnSpc>
              <a:spcBef>
                <a:spcPct val="10000"/>
              </a:spcBef>
              <a:spcAft>
                <a:spcPts val="600"/>
              </a:spcAft>
            </a:pPr>
            <a:r>
              <a:rPr lang="zh-CN" altLang="en-US" sz="2400" b="1">
                <a:solidFill>
                  <a:schemeClr val="hlink"/>
                </a:solidFill>
              </a:rPr>
              <a:t>数码</a:t>
            </a:r>
            <a:r>
              <a:rPr lang="en-US" altLang="zh-CN" sz="2400" b="1">
                <a:solidFill>
                  <a:schemeClr val="hlink"/>
                </a:solidFill>
              </a:rPr>
              <a:t>:</a:t>
            </a:r>
            <a:r>
              <a:rPr lang="en-US" altLang="zh-CN" sz="2400" b="1"/>
              <a:t> </a:t>
            </a:r>
            <a:r>
              <a:rPr lang="zh-CN" altLang="en-US" sz="2400" b="1"/>
              <a:t>基本符号</a:t>
            </a:r>
            <a:r>
              <a:rPr lang="en-US" altLang="zh-CN" sz="2400" b="1"/>
              <a:t>0, 1, 2,  ...,  (</a:t>
            </a:r>
            <a:r>
              <a:rPr lang="en-US" altLang="zh-CN" sz="2400" b="1" i="1"/>
              <a:t>R</a:t>
            </a:r>
            <a:r>
              <a:rPr lang="en-US" altLang="zh-CN" sz="2400" b="1"/>
              <a:t>-1)</a:t>
            </a:r>
          </a:p>
          <a:p>
            <a:pPr eaLnBrk="1" hangingPunct="1">
              <a:lnSpc>
                <a:spcPct val="110000"/>
              </a:lnSpc>
              <a:spcBef>
                <a:spcPct val="10000"/>
              </a:spcBef>
            </a:pPr>
            <a:r>
              <a:rPr lang="zh-CN" altLang="en-US" sz="2400" b="1">
                <a:solidFill>
                  <a:schemeClr val="hlink"/>
                </a:solidFill>
              </a:rPr>
              <a:t>基数</a:t>
            </a:r>
            <a:r>
              <a:rPr lang="en-US" altLang="zh-CN" sz="2400" b="1">
                <a:solidFill>
                  <a:schemeClr val="hlink"/>
                </a:solidFill>
              </a:rPr>
              <a:t>:</a:t>
            </a:r>
            <a:r>
              <a:rPr lang="en-US" altLang="zh-CN" sz="2400" b="1"/>
              <a:t> </a:t>
            </a:r>
            <a:r>
              <a:rPr lang="en-US" altLang="zh-CN" sz="2400" b="1" i="1"/>
              <a:t>R</a:t>
            </a:r>
          </a:p>
          <a:p>
            <a:pPr algn="just" eaLnBrk="1" hangingPunct="1">
              <a:lnSpc>
                <a:spcPct val="110000"/>
              </a:lnSpc>
              <a:spcBef>
                <a:spcPct val="10000"/>
              </a:spcBef>
            </a:pPr>
            <a:r>
              <a:rPr lang="zh-CN" altLang="en-US" sz="2400" b="1">
                <a:solidFill>
                  <a:schemeClr val="hlink"/>
                </a:solidFill>
              </a:rPr>
              <a:t>权</a:t>
            </a:r>
            <a:r>
              <a:rPr lang="en-US" altLang="zh-CN" sz="2400" b="1">
                <a:solidFill>
                  <a:schemeClr val="hlink"/>
                </a:solidFill>
              </a:rPr>
              <a:t>:</a:t>
            </a:r>
            <a:r>
              <a:rPr lang="en-US" altLang="zh-CN" sz="2400" b="1"/>
              <a:t>     </a:t>
            </a:r>
            <a:r>
              <a:rPr lang="en-US" altLang="zh-CN" sz="2400" b="1" i="1"/>
              <a:t>R</a:t>
            </a:r>
            <a:r>
              <a:rPr lang="en-US" altLang="zh-CN" sz="2400" b="1" i="1" baseline="30000"/>
              <a:t>i</a:t>
            </a:r>
            <a:endParaRPr lang="en-US" altLang="zh-CN" sz="2400" b="1"/>
          </a:p>
          <a:p>
            <a:pPr algn="just" eaLnBrk="1" hangingPunct="1">
              <a:lnSpc>
                <a:spcPct val="110000"/>
              </a:lnSpc>
              <a:spcBef>
                <a:spcPct val="10000"/>
              </a:spcBef>
            </a:pPr>
            <a:r>
              <a:rPr lang="zh-CN" altLang="en-US" sz="2400" b="1"/>
              <a:t>运算规则：逢</a:t>
            </a:r>
            <a:r>
              <a:rPr lang="en-US" altLang="zh-CN" sz="2400" b="1" i="1"/>
              <a:t>R</a:t>
            </a:r>
            <a:r>
              <a:rPr lang="zh-CN" altLang="en-US" sz="2400" b="1"/>
              <a:t>进一，借一当</a:t>
            </a:r>
            <a:r>
              <a:rPr lang="en-US" altLang="zh-CN" sz="2400" b="1" i="1"/>
              <a:t>R.</a:t>
            </a:r>
          </a:p>
        </p:txBody>
      </p:sp>
      <p:sp>
        <p:nvSpPr>
          <p:cNvPr id="29699" name="Rectangle 5">
            <a:extLst>
              <a:ext uri="{FF2B5EF4-FFF2-40B4-BE49-F238E27FC236}">
                <a16:creationId xmlns:a16="http://schemas.microsoft.com/office/drawing/2014/main" id="{F7C8CAFE-B6EC-1941-87F7-E5FF609220F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altLang="zh-CN" sz="3600" b="1" i="1"/>
              <a:t>R </a:t>
            </a:r>
            <a:r>
              <a:rPr lang="zh-CN" altLang="en-US" sz="3600" b="1"/>
              <a:t>进制 (任意进制 )</a:t>
            </a:r>
          </a:p>
        </p:txBody>
      </p:sp>
      <p:sp>
        <p:nvSpPr>
          <p:cNvPr id="113670" name="Text Box 6">
            <a:extLst>
              <a:ext uri="{FF2B5EF4-FFF2-40B4-BE49-F238E27FC236}">
                <a16:creationId xmlns:a16="http://schemas.microsoft.com/office/drawing/2014/main" id="{35C61B0B-C5D3-E740-87E4-781E2FA376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28788" y="4119563"/>
            <a:ext cx="6534150" cy="1954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8000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FF3300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rgbClr val="006666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r>
              <a:rPr lang="zh-CN" altLang="en-US" sz="2400" b="1"/>
              <a:t>例如</a:t>
            </a:r>
            <a:r>
              <a:rPr lang="en-US" altLang="zh-CN" sz="2400" b="1"/>
              <a:t>:  ( 53.62)</a:t>
            </a:r>
            <a:r>
              <a:rPr lang="en-US" altLang="zh-CN" sz="2400" b="1" baseline="-25000">
                <a:solidFill>
                  <a:srgbClr val="FF3300"/>
                </a:solidFill>
              </a:rPr>
              <a:t>7</a:t>
            </a:r>
            <a:r>
              <a:rPr lang="en-US" altLang="zh-CN" sz="2400" b="1" baseline="-25000"/>
              <a:t> </a:t>
            </a:r>
            <a:r>
              <a:rPr lang="zh-CN" altLang="en-US" sz="2400" b="1"/>
              <a:t>＝ </a:t>
            </a:r>
            <a:r>
              <a:rPr lang="en-US" altLang="zh-CN" sz="2400" b="1"/>
              <a:t>5×7</a:t>
            </a:r>
            <a:r>
              <a:rPr lang="en-US" altLang="zh-CN" sz="2400" b="1" baseline="30000"/>
              <a:t>1</a:t>
            </a:r>
            <a:r>
              <a:rPr lang="zh-CN" altLang="en-US" sz="2400" b="1"/>
              <a:t>＋</a:t>
            </a:r>
            <a:r>
              <a:rPr lang="en-US" altLang="zh-CN" sz="2400" b="1"/>
              <a:t>3×7</a:t>
            </a:r>
            <a:r>
              <a:rPr lang="en-US" altLang="zh-CN" sz="2400" b="1" baseline="30000"/>
              <a:t>0</a:t>
            </a:r>
            <a:r>
              <a:rPr lang="zh-CN" altLang="en-US" sz="2400" b="1"/>
              <a:t>＋</a:t>
            </a:r>
            <a:r>
              <a:rPr lang="en-US" altLang="zh-CN" sz="2400" b="1"/>
              <a:t>6×7</a:t>
            </a:r>
            <a:r>
              <a:rPr lang="en-US" altLang="zh-CN" sz="2400" b="1" baseline="30000"/>
              <a:t>-1</a:t>
            </a:r>
            <a:r>
              <a:rPr lang="zh-CN" altLang="en-US" sz="2400" b="1"/>
              <a:t>＋</a:t>
            </a:r>
            <a:r>
              <a:rPr lang="en-US" altLang="zh-CN" sz="2400" b="1"/>
              <a:t>2×7</a:t>
            </a:r>
            <a:r>
              <a:rPr lang="en-US" altLang="zh-CN" sz="2400" b="1" baseline="30000"/>
              <a:t>-2</a:t>
            </a:r>
            <a:r>
              <a:rPr lang="en-US" altLang="zh-CN" sz="2400" b="1"/>
              <a:t> </a:t>
            </a:r>
          </a:p>
          <a:p>
            <a:pPr eaLnBrk="1" hangingPunct="1">
              <a:buFont typeface="Wingdings" pitchFamily="2" charset="2"/>
              <a:buNone/>
            </a:pPr>
            <a:r>
              <a:rPr lang="en-US" altLang="zh-CN" sz="2400" b="1"/>
              <a:t>                          </a:t>
            </a:r>
            <a:r>
              <a:rPr lang="zh-CN" altLang="en-US" sz="2400" b="1"/>
              <a:t>＝ </a:t>
            </a:r>
            <a:r>
              <a:rPr lang="en-US" altLang="zh-CN" sz="2400" b="1"/>
              <a:t>( 38.898 )</a:t>
            </a:r>
            <a:r>
              <a:rPr lang="en-US" altLang="zh-CN" sz="2400" b="1" baseline="-25000">
                <a:solidFill>
                  <a:srgbClr val="FF3300"/>
                </a:solidFill>
              </a:rPr>
              <a:t>10</a:t>
            </a:r>
            <a:endParaRPr lang="en-US" altLang="zh-CN" sz="2400" b="1"/>
          </a:p>
          <a:p>
            <a:pPr eaLnBrk="1" hangingPunct="1">
              <a:buFont typeface="Wingdings" pitchFamily="2" charset="2"/>
              <a:buNone/>
            </a:pPr>
            <a:r>
              <a:rPr lang="en-US" altLang="zh-CN" sz="2400" b="1"/>
              <a:t>            ( 24.3 )</a:t>
            </a:r>
            <a:r>
              <a:rPr lang="en-US" altLang="zh-CN" sz="2400" b="1" baseline="-25000">
                <a:solidFill>
                  <a:srgbClr val="FF3300"/>
                </a:solidFill>
              </a:rPr>
              <a:t>5</a:t>
            </a:r>
            <a:r>
              <a:rPr lang="zh-CN" altLang="en-US" sz="2400" b="1"/>
              <a:t>＝ </a:t>
            </a:r>
            <a:r>
              <a:rPr lang="en-US" altLang="zh-CN" sz="2400" b="1"/>
              <a:t>2×5</a:t>
            </a:r>
            <a:r>
              <a:rPr lang="en-US" altLang="zh-CN" sz="2400" b="1" baseline="30000"/>
              <a:t>1</a:t>
            </a:r>
            <a:r>
              <a:rPr lang="zh-CN" altLang="en-US" sz="2400" b="1"/>
              <a:t>＋</a:t>
            </a:r>
            <a:r>
              <a:rPr lang="en-US" altLang="zh-CN" sz="2400" b="1"/>
              <a:t>4×5</a:t>
            </a:r>
            <a:r>
              <a:rPr lang="en-US" altLang="zh-CN" sz="2400" b="1" baseline="30000"/>
              <a:t>0</a:t>
            </a:r>
            <a:r>
              <a:rPr lang="zh-CN" altLang="en-US" sz="2400" b="1"/>
              <a:t>＋</a:t>
            </a:r>
            <a:r>
              <a:rPr lang="en-US" altLang="zh-CN" sz="2400" b="1"/>
              <a:t>3×5</a:t>
            </a:r>
            <a:r>
              <a:rPr lang="en-US" altLang="zh-CN" sz="2400" b="1" baseline="30000"/>
              <a:t>-1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400" b="1" baseline="30000"/>
              <a:t>                                     </a:t>
            </a:r>
            <a:r>
              <a:rPr lang="zh-CN" altLang="en-US" sz="2400" b="1"/>
              <a:t>＝ </a:t>
            </a:r>
            <a:r>
              <a:rPr lang="en-US" altLang="zh-CN" sz="2400" b="1"/>
              <a:t>( 14.6 )</a:t>
            </a:r>
            <a:r>
              <a:rPr lang="en-US" altLang="zh-CN" sz="2400" b="1" baseline="-25000">
                <a:solidFill>
                  <a:srgbClr val="FF3300"/>
                </a:solidFill>
              </a:rPr>
              <a:t>10</a:t>
            </a:r>
          </a:p>
        </p:txBody>
      </p:sp>
    </p:spTree>
  </p:cSld>
  <p:clrMapOvr>
    <a:masterClrMapping/>
  </p:clrMapOvr>
  <p:transition>
    <p:pull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3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670" grpId="0" autoUpdateAnimBg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>
            <a:extLst>
              <a:ext uri="{FF2B5EF4-FFF2-40B4-BE49-F238E27FC236}">
                <a16:creationId xmlns:a16="http://schemas.microsoft.com/office/drawing/2014/main" id="{AF9FE468-BC36-2241-9A3D-477D5CDAF8B9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zh-CN" sz="4000" b="1"/>
              <a:t>1.1 </a:t>
            </a:r>
            <a:r>
              <a:rPr lang="zh-CN" altLang="en-US" sz="4000" b="1"/>
              <a:t>数制和编码</a:t>
            </a:r>
          </a:p>
        </p:txBody>
      </p:sp>
      <p:sp>
        <p:nvSpPr>
          <p:cNvPr id="30723" name="Rectangle 3">
            <a:extLst>
              <a:ext uri="{FF2B5EF4-FFF2-40B4-BE49-F238E27FC236}">
                <a16:creationId xmlns:a16="http://schemas.microsoft.com/office/drawing/2014/main" id="{5F2846DF-855E-514E-B360-372AC14DC531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1182688" y="1219200"/>
            <a:ext cx="4608512" cy="914400"/>
          </a:xfrm>
        </p:spPr>
        <p:txBody>
          <a:bodyPr/>
          <a:lstStyle/>
          <a:p>
            <a:pPr eaLnBrk="1" hangingPunct="1">
              <a:lnSpc>
                <a:spcPct val="125000"/>
              </a:lnSpc>
              <a:spcAft>
                <a:spcPct val="15000"/>
              </a:spcAft>
              <a:buFont typeface="Wingdings" pitchFamily="2" charset="2"/>
              <a:buNone/>
            </a:pPr>
            <a:r>
              <a:rPr lang="en-US" altLang="zh-CN" sz="3600" b="1">
                <a:solidFill>
                  <a:schemeClr val="tx2"/>
                </a:solidFill>
                <a:ea typeface="隶书" panose="02010509060101010101" pitchFamily="49" charset="-122"/>
              </a:rPr>
              <a:t>2. </a:t>
            </a:r>
            <a:r>
              <a:rPr lang="zh-CN" altLang="en-US" sz="3600" b="1">
                <a:solidFill>
                  <a:schemeClr val="tx2"/>
                </a:solidFill>
                <a:ea typeface="隶书" panose="02010509060101010101" pitchFamily="49" charset="-122"/>
              </a:rPr>
              <a:t>不同数制间的转换</a:t>
            </a:r>
          </a:p>
        </p:txBody>
      </p:sp>
      <p:sp>
        <p:nvSpPr>
          <p:cNvPr id="199688" name="Rectangle 4">
            <a:extLst>
              <a:ext uri="{FF2B5EF4-FFF2-40B4-BE49-F238E27FC236}">
                <a16:creationId xmlns:a16="http://schemas.microsoft.com/office/drawing/2014/main" id="{46CF05EC-B868-4646-903C-D8F9C24024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1981200"/>
            <a:ext cx="6858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57200" indent="-457200"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8000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FF3300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rgbClr val="006666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10000"/>
              </a:lnSpc>
            </a:pPr>
            <a:r>
              <a:rPr lang="zh-CN" altLang="en-US" sz="2800" b="1">
                <a:ea typeface="隶书" panose="02010509060101010101" pitchFamily="49" charset="-122"/>
              </a:rPr>
              <a:t>十进制与非十进制之间的转换</a:t>
            </a:r>
          </a:p>
          <a:p>
            <a:pPr algn="just" eaLnBrk="1" hangingPunct="1">
              <a:lnSpc>
                <a:spcPct val="110000"/>
              </a:lnSpc>
            </a:pPr>
            <a:r>
              <a:rPr lang="zh-CN" altLang="en-US" sz="2800" b="1">
                <a:ea typeface="隶书" panose="02010509060101010101" pitchFamily="49" charset="-122"/>
              </a:rPr>
              <a:t>二进制、八进制、十六进制之间的转换</a:t>
            </a:r>
            <a:r>
              <a:rPr lang="zh-CN" altLang="en-US" sz="2400" b="1"/>
              <a:t> </a:t>
            </a:r>
            <a:endParaRPr lang="zh-CN" altLang="en-US" sz="2400" b="1" baseline="-25000"/>
          </a:p>
        </p:txBody>
      </p:sp>
      <p:grpSp>
        <p:nvGrpSpPr>
          <p:cNvPr id="199709" name="Group 1053">
            <a:extLst>
              <a:ext uri="{FF2B5EF4-FFF2-40B4-BE49-F238E27FC236}">
                <a16:creationId xmlns:a16="http://schemas.microsoft.com/office/drawing/2014/main" id="{B8176B84-B83F-4C42-85FD-D498E84917FA}"/>
              </a:ext>
            </a:extLst>
          </p:cNvPr>
          <p:cNvGrpSpPr>
            <a:grpSpLocks/>
          </p:cNvGrpSpPr>
          <p:nvPr/>
        </p:nvGrpSpPr>
        <p:grpSpPr bwMode="auto">
          <a:xfrm>
            <a:off x="1371600" y="3748088"/>
            <a:ext cx="7696200" cy="3033712"/>
            <a:chOff x="864" y="2361"/>
            <a:chExt cx="4848" cy="1911"/>
          </a:xfrm>
        </p:grpSpPr>
        <p:grpSp>
          <p:nvGrpSpPr>
            <p:cNvPr id="30727" name="Group 21">
              <a:extLst>
                <a:ext uri="{FF2B5EF4-FFF2-40B4-BE49-F238E27FC236}">
                  <a16:creationId xmlns:a16="http://schemas.microsoft.com/office/drawing/2014/main" id="{D0C36C0D-4102-F84C-9D9A-7B7BFC2818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28" y="2361"/>
              <a:ext cx="2237" cy="1911"/>
              <a:chOff x="1728" y="1296"/>
              <a:chExt cx="2237" cy="1911"/>
            </a:xfrm>
          </p:grpSpPr>
          <p:pic>
            <p:nvPicPr>
              <p:cNvPr id="30734" name="Picture 55">
                <a:extLst>
                  <a:ext uri="{FF2B5EF4-FFF2-40B4-BE49-F238E27FC236}">
                    <a16:creationId xmlns:a16="http://schemas.microsoft.com/office/drawing/2014/main" id="{C8EED108-51B6-594A-ABFD-3440826725C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46" y="1592"/>
                <a:ext cx="868" cy="3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0735" name="AutoShape 26">
                <a:extLst>
                  <a:ext uri="{FF2B5EF4-FFF2-40B4-BE49-F238E27FC236}">
                    <a16:creationId xmlns:a16="http://schemas.microsoft.com/office/drawing/2014/main" id="{45C203FE-89EA-BA4D-A752-9A8154C2C6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68" y="1728"/>
                <a:ext cx="432" cy="144"/>
              </a:xfrm>
              <a:prstGeom prst="leftRightArrow">
                <a:avLst>
                  <a:gd name="adj1" fmla="val 50000"/>
                  <a:gd name="adj2" fmla="val 60000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120000"/>
                  </a:lnSpc>
                  <a:spcAft>
                    <a:spcPct val="20000"/>
                  </a:spcAft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Aft>
                    <a:spcPct val="20000"/>
                  </a:spcAft>
                  <a:buClr>
                    <a:srgbClr val="008000"/>
                  </a:buClr>
                  <a:buSzPct val="55000"/>
                  <a:buFont typeface="Wingdings" pitchFamily="2" charset="2"/>
                  <a:buChar char="n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FF3300"/>
                  </a:buClr>
                  <a:buSzPct val="50000"/>
                  <a:buFont typeface="Wingdings" pitchFamily="2" charset="2"/>
                  <a:buChar char="n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006666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Aft>
                    <a:spcPct val="0"/>
                  </a:spcAft>
                  <a:buClrTx/>
                  <a:buSzTx/>
                  <a:buFontTx/>
                  <a:buNone/>
                </a:pPr>
                <a:endParaRPr lang="zh-CN" altLang="en-US" sz="2400">
                  <a:latin typeface="Tahoma" panose="020B0604030504040204" pitchFamily="34" charset="0"/>
                </a:endParaRPr>
              </a:p>
            </p:txBody>
          </p:sp>
          <p:sp>
            <p:nvSpPr>
              <p:cNvPr id="30736" name="AutoShape 27">
                <a:extLst>
                  <a:ext uri="{FF2B5EF4-FFF2-40B4-BE49-F238E27FC236}">
                    <a16:creationId xmlns:a16="http://schemas.microsoft.com/office/drawing/2014/main" id="{11AAC17E-2ECE-494D-8BC1-077D1ED687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60" y="1728"/>
                <a:ext cx="432" cy="144"/>
              </a:xfrm>
              <a:prstGeom prst="leftRightArrow">
                <a:avLst>
                  <a:gd name="adj1" fmla="val 50000"/>
                  <a:gd name="adj2" fmla="val 60000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120000"/>
                  </a:lnSpc>
                  <a:spcAft>
                    <a:spcPct val="20000"/>
                  </a:spcAft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Aft>
                    <a:spcPct val="20000"/>
                  </a:spcAft>
                  <a:buClr>
                    <a:srgbClr val="008000"/>
                  </a:buClr>
                  <a:buSzPct val="55000"/>
                  <a:buFont typeface="Wingdings" pitchFamily="2" charset="2"/>
                  <a:buChar char="n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FF3300"/>
                  </a:buClr>
                  <a:buSzPct val="50000"/>
                  <a:buFont typeface="Wingdings" pitchFamily="2" charset="2"/>
                  <a:buChar char="n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006666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Aft>
                    <a:spcPct val="0"/>
                  </a:spcAft>
                  <a:buClrTx/>
                  <a:buSzTx/>
                  <a:buFontTx/>
                  <a:buNone/>
                </a:pPr>
                <a:endParaRPr lang="zh-CN" altLang="en-US" sz="2400">
                  <a:latin typeface="Tahoma" panose="020B0604030504040204" pitchFamily="34" charset="0"/>
                </a:endParaRPr>
              </a:p>
            </p:txBody>
          </p:sp>
          <p:sp>
            <p:nvSpPr>
              <p:cNvPr id="30737" name="Text Box 28">
                <a:extLst>
                  <a:ext uri="{FF2B5EF4-FFF2-40B4-BE49-F238E27FC236}">
                    <a16:creationId xmlns:a16="http://schemas.microsoft.com/office/drawing/2014/main" id="{475419C1-3C9D-1944-8B99-03D1A409B07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28" y="1296"/>
                <a:ext cx="845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120000"/>
                  </a:lnSpc>
                  <a:spcAft>
                    <a:spcPct val="20000"/>
                  </a:spcAft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Aft>
                    <a:spcPct val="20000"/>
                  </a:spcAft>
                  <a:buClr>
                    <a:srgbClr val="008000"/>
                  </a:buClr>
                  <a:buSzPct val="55000"/>
                  <a:buFont typeface="Wingdings" pitchFamily="2" charset="2"/>
                  <a:buChar char="n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FF3300"/>
                  </a:buClr>
                  <a:buSzPct val="50000"/>
                  <a:buFont typeface="Wingdings" pitchFamily="2" charset="2"/>
                  <a:buChar char="n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006666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zh-CN" sz="2000" b="1"/>
                  <a:t>1</a:t>
                </a:r>
                <a:r>
                  <a:rPr lang="zh-CN" altLang="en-US" sz="2000" b="1"/>
                  <a:t>位 </a:t>
                </a:r>
                <a:r>
                  <a:rPr lang="zh-CN" altLang="en-US" sz="2000" b="1">
                    <a:sym typeface="Symbol" pitchFamily="2" charset="2"/>
                  </a:rPr>
                  <a:t> </a:t>
                </a:r>
                <a:r>
                  <a:rPr lang="en-US" altLang="zh-CN" sz="2000" b="1">
                    <a:sym typeface="Symbol" pitchFamily="2" charset="2"/>
                  </a:rPr>
                  <a:t>4</a:t>
                </a:r>
                <a:r>
                  <a:rPr lang="zh-CN" altLang="en-US" sz="2000" b="1">
                    <a:sym typeface="Symbol" pitchFamily="2" charset="2"/>
                  </a:rPr>
                  <a:t>位</a:t>
                </a:r>
                <a:endParaRPr lang="zh-CN" altLang="en-US" sz="2000" b="1"/>
              </a:p>
            </p:txBody>
          </p:sp>
          <p:sp>
            <p:nvSpPr>
              <p:cNvPr id="30738" name="Text Box 29">
                <a:extLst>
                  <a:ext uri="{FF2B5EF4-FFF2-40B4-BE49-F238E27FC236}">
                    <a16:creationId xmlns:a16="http://schemas.microsoft.com/office/drawing/2014/main" id="{5F396668-DA15-C741-BBC9-25AC2C99099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20" y="1296"/>
                <a:ext cx="845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120000"/>
                  </a:lnSpc>
                  <a:spcAft>
                    <a:spcPct val="20000"/>
                  </a:spcAft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Aft>
                    <a:spcPct val="20000"/>
                  </a:spcAft>
                  <a:buClr>
                    <a:srgbClr val="008000"/>
                  </a:buClr>
                  <a:buSzPct val="55000"/>
                  <a:buFont typeface="Wingdings" pitchFamily="2" charset="2"/>
                  <a:buChar char="n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FF3300"/>
                  </a:buClr>
                  <a:buSzPct val="50000"/>
                  <a:buFont typeface="Wingdings" pitchFamily="2" charset="2"/>
                  <a:buChar char="n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006666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zh-CN" sz="2000" b="1"/>
                  <a:t>3</a:t>
                </a:r>
                <a:r>
                  <a:rPr lang="zh-CN" altLang="en-US" sz="2000" b="1"/>
                  <a:t>位 </a:t>
                </a:r>
                <a:r>
                  <a:rPr lang="zh-CN" altLang="en-US" sz="2000" b="1">
                    <a:sym typeface="Symbol" pitchFamily="2" charset="2"/>
                  </a:rPr>
                  <a:t> </a:t>
                </a:r>
                <a:r>
                  <a:rPr lang="en-US" altLang="zh-CN" sz="2000" b="1">
                    <a:sym typeface="Symbol" pitchFamily="2" charset="2"/>
                  </a:rPr>
                  <a:t>1</a:t>
                </a:r>
                <a:r>
                  <a:rPr lang="zh-CN" altLang="en-US" sz="2000" b="1">
                    <a:sym typeface="Symbol" pitchFamily="2" charset="2"/>
                  </a:rPr>
                  <a:t>位</a:t>
                </a:r>
              </a:p>
            </p:txBody>
          </p:sp>
          <p:grpSp>
            <p:nvGrpSpPr>
              <p:cNvPr id="30739" name="Group 30">
                <a:extLst>
                  <a:ext uri="{FF2B5EF4-FFF2-40B4-BE49-F238E27FC236}">
                    <a16:creationId xmlns:a16="http://schemas.microsoft.com/office/drawing/2014/main" id="{73113C98-46E9-CB4A-A1D6-51D0D1158E8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56" y="1968"/>
                <a:ext cx="1296" cy="1239"/>
                <a:chOff x="2016" y="1968"/>
                <a:chExt cx="1296" cy="1239"/>
              </a:xfrm>
            </p:grpSpPr>
            <p:sp>
              <p:nvSpPr>
                <p:cNvPr id="30740" name="AutoShape 31">
                  <a:extLst>
                    <a:ext uri="{FF2B5EF4-FFF2-40B4-BE49-F238E27FC236}">
                      <a16:creationId xmlns:a16="http://schemas.microsoft.com/office/drawing/2014/main" id="{0A2D0C23-6AC7-FE4B-AEE3-62FF25BC769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92" y="1968"/>
                  <a:ext cx="144" cy="816"/>
                </a:xfrm>
                <a:prstGeom prst="upDownArrow">
                  <a:avLst>
                    <a:gd name="adj1" fmla="val 50000"/>
                    <a:gd name="adj2" fmla="val 113333"/>
                  </a:avLst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120000"/>
                    </a:lnSpc>
                    <a:spcAft>
                      <a:spcPct val="20000"/>
                    </a:spcAft>
                    <a:buClr>
                      <a:schemeClr val="folHlink"/>
                    </a:buClr>
                    <a:buSzPct val="60000"/>
                    <a:buFont typeface="Wingdings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lnSpc>
                      <a:spcPct val="120000"/>
                    </a:lnSpc>
                    <a:spcAft>
                      <a:spcPct val="20000"/>
                    </a:spcAft>
                    <a:buClr>
                      <a:srgbClr val="008000"/>
                    </a:buClr>
                    <a:buSzPct val="55000"/>
                    <a:buFont typeface="Wingdings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lnSpc>
                      <a:spcPct val="120000"/>
                    </a:lnSpc>
                    <a:spcAft>
                      <a:spcPct val="20000"/>
                    </a:spcAft>
                    <a:buClr>
                      <a:srgbClr val="FF3300"/>
                    </a:buClr>
                    <a:buSzPct val="50000"/>
                    <a:buFont typeface="Wingdings" pitchFamily="2" charset="2"/>
                    <a:buChar char="n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lnSpc>
                      <a:spcPct val="120000"/>
                    </a:lnSpc>
                    <a:spcAft>
                      <a:spcPct val="20000"/>
                    </a:spcAft>
                    <a:buClr>
                      <a:srgbClr val="006666"/>
                    </a:buClr>
                    <a:buSzPct val="55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lnSpc>
                      <a:spcPct val="120000"/>
                    </a:lnSpc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lnSpc>
                      <a:spcPct val="100000"/>
                    </a:lnSpc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lang="zh-CN" altLang="en-US" sz="2400">
                    <a:latin typeface="Tahoma" panose="020B0604030504040204" pitchFamily="34" charset="0"/>
                  </a:endParaRPr>
                </a:p>
              </p:txBody>
            </p:sp>
            <p:sp>
              <p:nvSpPr>
                <p:cNvPr id="30741" name="Text Box 32">
                  <a:extLst>
                    <a:ext uri="{FF2B5EF4-FFF2-40B4-BE49-F238E27FC236}">
                      <a16:creationId xmlns:a16="http://schemas.microsoft.com/office/drawing/2014/main" id="{3C5A2DA6-6611-2948-98A5-6792D40CCF63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016" y="2064"/>
                  <a:ext cx="308" cy="69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eaVert" wrap="none">
                  <a:spAutoFit/>
                </a:bodyPr>
                <a:lstStyle>
                  <a:lvl1pPr>
                    <a:lnSpc>
                      <a:spcPct val="120000"/>
                    </a:lnSpc>
                    <a:spcAft>
                      <a:spcPct val="20000"/>
                    </a:spcAft>
                    <a:buClr>
                      <a:schemeClr val="folHlink"/>
                    </a:buClr>
                    <a:buSzPct val="60000"/>
                    <a:buFont typeface="Wingdings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lnSpc>
                      <a:spcPct val="120000"/>
                    </a:lnSpc>
                    <a:spcAft>
                      <a:spcPct val="20000"/>
                    </a:spcAft>
                    <a:buClr>
                      <a:srgbClr val="008000"/>
                    </a:buClr>
                    <a:buSzPct val="55000"/>
                    <a:buFont typeface="Wingdings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lnSpc>
                      <a:spcPct val="120000"/>
                    </a:lnSpc>
                    <a:spcAft>
                      <a:spcPct val="20000"/>
                    </a:spcAft>
                    <a:buClr>
                      <a:srgbClr val="FF3300"/>
                    </a:buClr>
                    <a:buSzPct val="50000"/>
                    <a:buFont typeface="Wingdings" pitchFamily="2" charset="2"/>
                    <a:buChar char="n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lnSpc>
                      <a:spcPct val="120000"/>
                    </a:lnSpc>
                    <a:spcAft>
                      <a:spcPct val="20000"/>
                    </a:spcAft>
                    <a:buClr>
                      <a:srgbClr val="006666"/>
                    </a:buClr>
                    <a:buSzPct val="55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lnSpc>
                      <a:spcPct val="120000"/>
                    </a:lnSpc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lnSpc>
                      <a:spcPct val="100000"/>
                    </a:lnSpc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lang="zh-CN" altLang="en-US" sz="2000" b="1">
                      <a:latin typeface="Tahoma" panose="020B0604030504040204" pitchFamily="34" charset="0"/>
                    </a:rPr>
                    <a:t>按权展开</a:t>
                  </a:r>
                </a:p>
              </p:txBody>
            </p:sp>
            <p:sp>
              <p:nvSpPr>
                <p:cNvPr id="30742" name="Line 33">
                  <a:extLst>
                    <a:ext uri="{FF2B5EF4-FFF2-40B4-BE49-F238E27FC236}">
                      <a16:creationId xmlns:a16="http://schemas.microsoft.com/office/drawing/2014/main" id="{1B7A7FC4-BB62-F345-931E-8C1250CC668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304" y="2112"/>
                  <a:ext cx="0" cy="624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miter lim="800000"/>
                  <a:headEnd type="triangle" w="med" len="med"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30743" name="Line 34">
                  <a:extLst>
                    <a:ext uri="{FF2B5EF4-FFF2-40B4-BE49-F238E27FC236}">
                      <a16:creationId xmlns:a16="http://schemas.microsoft.com/office/drawing/2014/main" id="{B17125C3-F6B1-1942-A808-70A88634A87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024" y="2112"/>
                  <a:ext cx="0" cy="624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miter lim="800000"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30744" name="Text Box 35">
                  <a:extLst>
                    <a:ext uri="{FF2B5EF4-FFF2-40B4-BE49-F238E27FC236}">
                      <a16:creationId xmlns:a16="http://schemas.microsoft.com/office/drawing/2014/main" id="{72AF1CD1-DE3F-B146-A326-7C7599A32934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23" y="2112"/>
                  <a:ext cx="289" cy="62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eaVert" wrap="none">
                  <a:spAutoFit/>
                </a:bodyPr>
                <a:lstStyle>
                  <a:lvl1pPr>
                    <a:lnSpc>
                      <a:spcPct val="120000"/>
                    </a:lnSpc>
                    <a:spcAft>
                      <a:spcPct val="20000"/>
                    </a:spcAft>
                    <a:buClr>
                      <a:schemeClr val="folHlink"/>
                    </a:buClr>
                    <a:buSzPct val="60000"/>
                    <a:buFont typeface="Wingdings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lnSpc>
                      <a:spcPct val="120000"/>
                    </a:lnSpc>
                    <a:spcAft>
                      <a:spcPct val="20000"/>
                    </a:spcAft>
                    <a:buClr>
                      <a:srgbClr val="008000"/>
                    </a:buClr>
                    <a:buSzPct val="55000"/>
                    <a:buFont typeface="Wingdings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lnSpc>
                      <a:spcPct val="120000"/>
                    </a:lnSpc>
                    <a:spcAft>
                      <a:spcPct val="20000"/>
                    </a:spcAft>
                    <a:buClr>
                      <a:srgbClr val="FF3300"/>
                    </a:buClr>
                    <a:buSzPct val="50000"/>
                    <a:buFont typeface="Wingdings" pitchFamily="2" charset="2"/>
                    <a:buChar char="n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lnSpc>
                      <a:spcPct val="120000"/>
                    </a:lnSpc>
                    <a:spcAft>
                      <a:spcPct val="20000"/>
                    </a:spcAft>
                    <a:buClr>
                      <a:srgbClr val="006666"/>
                    </a:buClr>
                    <a:buSzPct val="55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lnSpc>
                      <a:spcPct val="120000"/>
                    </a:lnSpc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lnSpc>
                      <a:spcPct val="100000"/>
                    </a:lnSpc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lang="zh-CN" altLang="en-US" sz="1800" b="1">
                      <a:latin typeface="Tahoma" panose="020B0604030504040204" pitchFamily="34" charset="0"/>
                    </a:rPr>
                    <a:t>基数乘除</a:t>
                  </a:r>
                </a:p>
              </p:txBody>
            </p:sp>
            <p:sp>
              <p:nvSpPr>
                <p:cNvPr id="30745" name="Text Box 36">
                  <a:extLst>
                    <a:ext uri="{FF2B5EF4-FFF2-40B4-BE49-F238E27FC236}">
                      <a16:creationId xmlns:a16="http://schemas.microsoft.com/office/drawing/2014/main" id="{B208457F-1E2C-424E-8ADD-100BA7BE0426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228" y="2880"/>
                  <a:ext cx="847" cy="32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lnSpc>
                      <a:spcPct val="120000"/>
                    </a:lnSpc>
                    <a:spcAft>
                      <a:spcPct val="20000"/>
                    </a:spcAft>
                    <a:buClr>
                      <a:schemeClr val="folHlink"/>
                    </a:buClr>
                    <a:buSzPct val="60000"/>
                    <a:buFont typeface="Wingdings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lnSpc>
                      <a:spcPct val="120000"/>
                    </a:lnSpc>
                    <a:spcAft>
                      <a:spcPct val="20000"/>
                    </a:spcAft>
                    <a:buClr>
                      <a:srgbClr val="008000"/>
                    </a:buClr>
                    <a:buSzPct val="55000"/>
                    <a:buFont typeface="Wingdings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lnSpc>
                      <a:spcPct val="120000"/>
                    </a:lnSpc>
                    <a:spcAft>
                      <a:spcPct val="20000"/>
                    </a:spcAft>
                    <a:buClr>
                      <a:srgbClr val="FF3300"/>
                    </a:buClr>
                    <a:buSzPct val="50000"/>
                    <a:buFont typeface="Wingdings" pitchFamily="2" charset="2"/>
                    <a:buChar char="n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lnSpc>
                      <a:spcPct val="120000"/>
                    </a:lnSpc>
                    <a:spcAft>
                      <a:spcPct val="20000"/>
                    </a:spcAft>
                    <a:buClr>
                      <a:srgbClr val="006666"/>
                    </a:buClr>
                    <a:buSzPct val="55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lnSpc>
                      <a:spcPct val="120000"/>
                    </a:lnSpc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lnSpc>
                      <a:spcPct val="100000"/>
                    </a:lnSpc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lang="en-US" altLang="zh-CN" sz="2800" b="1">
                      <a:ea typeface="隶书" panose="02010509060101010101" pitchFamily="49" charset="-122"/>
                    </a:rPr>
                    <a:t> </a:t>
                  </a:r>
                  <a:r>
                    <a:rPr lang="zh-CN" altLang="en-US" sz="2800" b="1">
                      <a:ea typeface="隶书" panose="02010509060101010101" pitchFamily="49" charset="-122"/>
                    </a:rPr>
                    <a:t>十进制</a:t>
                  </a:r>
                </a:p>
              </p:txBody>
            </p:sp>
          </p:grpSp>
        </p:grpSp>
        <p:sp>
          <p:nvSpPr>
            <p:cNvPr id="30728" name="Rectangle 25">
              <a:extLst>
                <a:ext uri="{FF2B5EF4-FFF2-40B4-BE49-F238E27FC236}">
                  <a16:creationId xmlns:a16="http://schemas.microsoft.com/office/drawing/2014/main" id="{09D2CC54-E93E-B045-BCE0-7098302414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4" y="2649"/>
              <a:ext cx="4032" cy="4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marL="342900" indent="-342900"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8000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FF3300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rgbClr val="006666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Font typeface="Wingdings" pitchFamily="2" charset="2"/>
                <a:buNone/>
              </a:pPr>
              <a:r>
                <a:rPr lang="zh-CN" altLang="en-US" sz="2800" b="1">
                  <a:ea typeface="隶书" panose="02010509060101010101" pitchFamily="49" charset="-122"/>
                </a:rPr>
                <a:t>十六进制             </a:t>
              </a:r>
              <a:r>
                <a:rPr lang="zh-CN" altLang="en-US" sz="2800" b="1">
                  <a:solidFill>
                    <a:schemeClr val="hlink"/>
                  </a:solidFill>
                  <a:ea typeface="隶书" panose="02010509060101010101" pitchFamily="49" charset="-122"/>
                </a:rPr>
                <a:t>二进制</a:t>
              </a:r>
              <a:r>
                <a:rPr lang="zh-CN" altLang="en-US" sz="2800" b="1">
                  <a:ea typeface="隶书" panose="02010509060101010101" pitchFamily="49" charset="-122"/>
                </a:rPr>
                <a:t>            八进制</a:t>
              </a:r>
            </a:p>
          </p:txBody>
        </p:sp>
        <p:grpSp>
          <p:nvGrpSpPr>
            <p:cNvPr id="30729" name="Group 45">
              <a:extLst>
                <a:ext uri="{FF2B5EF4-FFF2-40B4-BE49-F238E27FC236}">
                  <a16:creationId xmlns:a16="http://schemas.microsoft.com/office/drawing/2014/main" id="{9DDF5E5B-46D1-6043-A438-80639679598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97" y="3474"/>
              <a:ext cx="2015" cy="574"/>
              <a:chOff x="3697" y="2073"/>
              <a:chExt cx="2015" cy="574"/>
            </a:xfrm>
          </p:grpSpPr>
          <p:sp>
            <p:nvSpPr>
              <p:cNvPr id="30730" name="Text Box 46">
                <a:extLst>
                  <a:ext uri="{FF2B5EF4-FFF2-40B4-BE49-F238E27FC236}">
                    <a16:creationId xmlns:a16="http://schemas.microsoft.com/office/drawing/2014/main" id="{BAA78209-C6BD-F844-BD08-7696FBE9D80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697" y="2073"/>
                <a:ext cx="2015" cy="279"/>
              </a:xfrm>
              <a:prstGeom prst="rect">
                <a:avLst/>
              </a:prstGeom>
              <a:solidFill>
                <a:srgbClr val="CCFF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120000"/>
                  </a:lnSpc>
                  <a:spcAft>
                    <a:spcPct val="20000"/>
                  </a:spcAft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Aft>
                    <a:spcPct val="20000"/>
                  </a:spcAft>
                  <a:buClr>
                    <a:srgbClr val="008000"/>
                  </a:buClr>
                  <a:buSzPct val="55000"/>
                  <a:buFont typeface="Wingdings" pitchFamily="2" charset="2"/>
                  <a:buChar char="n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FF3300"/>
                  </a:buClr>
                  <a:buSzPct val="50000"/>
                  <a:buFont typeface="Wingdings" pitchFamily="2" charset="2"/>
                  <a:buChar char="n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006666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115000"/>
                  </a:lnSpc>
                  <a:buFont typeface="Wingdings" pitchFamily="2" charset="2"/>
                  <a:buNone/>
                </a:pPr>
                <a:r>
                  <a:rPr lang="en-US" altLang="zh-CN" sz="2000" b="1"/>
                  <a:t>(69.6875)</a:t>
                </a:r>
                <a:r>
                  <a:rPr lang="en-US" altLang="zh-CN" sz="2000" b="1" baseline="-30000"/>
                  <a:t>10</a:t>
                </a:r>
                <a:r>
                  <a:rPr lang="en-US" altLang="zh-CN" sz="2000" b="1"/>
                  <a:t>=(1000101.1011)</a:t>
                </a:r>
                <a:r>
                  <a:rPr lang="en-US" altLang="zh-CN" sz="2000" b="1" baseline="-30000"/>
                  <a:t>2</a:t>
                </a:r>
                <a:endParaRPr lang="en-US" altLang="zh-CN" sz="2000" b="1">
                  <a:latin typeface="Tahoma" panose="020B0604030504040204" pitchFamily="34" charset="0"/>
                </a:endParaRPr>
              </a:p>
            </p:txBody>
          </p:sp>
          <p:sp>
            <p:nvSpPr>
              <p:cNvPr id="30731" name="Line 47">
                <a:extLst>
                  <a:ext uri="{FF2B5EF4-FFF2-40B4-BE49-F238E27FC236}">
                    <a16:creationId xmlns:a16="http://schemas.microsoft.com/office/drawing/2014/main" id="{D41B5AB8-6F74-184B-9E76-A3DC212E296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656" y="2400"/>
                <a:ext cx="480" cy="0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30732" name="Line 48">
                <a:extLst>
                  <a:ext uri="{FF2B5EF4-FFF2-40B4-BE49-F238E27FC236}">
                    <a16:creationId xmlns:a16="http://schemas.microsoft.com/office/drawing/2014/main" id="{5966C696-8014-CA49-94C8-D5F70384AEA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232" y="2400"/>
                <a:ext cx="288" cy="0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30733" name="Text Box 49">
                <a:extLst>
                  <a:ext uri="{FF2B5EF4-FFF2-40B4-BE49-F238E27FC236}">
                    <a16:creationId xmlns:a16="http://schemas.microsoft.com/office/drawing/2014/main" id="{442591E9-914B-B442-A451-6277D2BE554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800" y="2435"/>
                <a:ext cx="746" cy="2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120000"/>
                  </a:lnSpc>
                  <a:spcAft>
                    <a:spcPct val="20000"/>
                  </a:spcAft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Aft>
                    <a:spcPct val="20000"/>
                  </a:spcAft>
                  <a:buClr>
                    <a:srgbClr val="008000"/>
                  </a:buClr>
                  <a:buSzPct val="55000"/>
                  <a:buFont typeface="Wingdings" pitchFamily="2" charset="2"/>
                  <a:buChar char="n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FF3300"/>
                  </a:buClr>
                  <a:buSzPct val="50000"/>
                  <a:buFont typeface="Wingdings" pitchFamily="2" charset="2"/>
                  <a:buChar char="n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006666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zh-CN" altLang="en-US" sz="1600" b="1">
                    <a:latin typeface="Tahoma" panose="020B0604030504040204" pitchFamily="34" charset="0"/>
                  </a:rPr>
                  <a:t>取余   取整</a:t>
                </a:r>
              </a:p>
            </p:txBody>
          </p:sp>
        </p:grpSp>
      </p:grpSp>
      <p:sp>
        <p:nvSpPr>
          <p:cNvPr id="199708" name="Line 23">
            <a:extLst>
              <a:ext uri="{FF2B5EF4-FFF2-40B4-BE49-F238E27FC236}">
                <a16:creationId xmlns:a16="http://schemas.microsoft.com/office/drawing/2014/main" id="{2F2672CF-EFD4-4141-B6B9-EC9D68BFF75E}"/>
              </a:ext>
            </a:extLst>
          </p:cNvPr>
          <p:cNvSpPr>
            <a:spLocks noChangeShapeType="1"/>
          </p:cNvSpPr>
          <p:nvPr/>
        </p:nvSpPr>
        <p:spPr bwMode="auto">
          <a:xfrm>
            <a:off x="1371600" y="3505200"/>
            <a:ext cx="7239000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996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97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997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9688" grpId="0" autoUpdateAnimBg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3">
            <a:extLst>
              <a:ext uri="{FF2B5EF4-FFF2-40B4-BE49-F238E27FC236}">
                <a16:creationId xmlns:a16="http://schemas.microsoft.com/office/drawing/2014/main" id="{AF6CCA3E-B4F9-7249-B373-A6D20D2EF62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3600" b="1"/>
              <a:t>十进制与非进制之间的转换</a:t>
            </a:r>
          </a:p>
        </p:txBody>
      </p:sp>
      <p:sp>
        <p:nvSpPr>
          <p:cNvPr id="31747" name="Rectangle 4">
            <a:extLst>
              <a:ext uri="{FF2B5EF4-FFF2-40B4-BE49-F238E27FC236}">
                <a16:creationId xmlns:a16="http://schemas.microsoft.com/office/drawing/2014/main" id="{7B21C117-66AC-D44F-A74E-DDCBD59A7D9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219200" y="1447800"/>
            <a:ext cx="7772400" cy="1143000"/>
          </a:xfrm>
        </p:spPr>
        <p:txBody>
          <a:bodyPr/>
          <a:lstStyle/>
          <a:p>
            <a:pPr marL="457200" indent="-457200" algn="just" eaLnBrk="1" hangingPunct="1">
              <a:lnSpc>
                <a:spcPct val="110000"/>
              </a:lnSpc>
            </a:pPr>
            <a:r>
              <a:rPr lang="en-US" altLang="zh-CN" sz="2800" b="1" i="1">
                <a:ea typeface="隶书" panose="02010509060101010101" pitchFamily="49" charset="-122"/>
              </a:rPr>
              <a:t>R </a:t>
            </a:r>
            <a:r>
              <a:rPr lang="zh-CN" altLang="en-US" sz="2800" b="1">
                <a:ea typeface="隶书" panose="02010509060101010101" pitchFamily="49" charset="-122"/>
              </a:rPr>
              <a:t>进制数转换为十进制数</a:t>
            </a:r>
          </a:p>
          <a:p>
            <a:pPr marL="1027113" lvl="1" indent="-455613" algn="just" eaLnBrk="1" hangingPunct="1">
              <a:lnSpc>
                <a:spcPct val="110000"/>
              </a:lnSpc>
              <a:buFont typeface="Wingdings" pitchFamily="2" charset="2"/>
              <a:buNone/>
            </a:pPr>
            <a:r>
              <a:rPr lang="zh-CN" altLang="en-US" sz="2000" b="1">
                <a:solidFill>
                  <a:srgbClr val="FF0000"/>
                </a:solidFill>
              </a:rPr>
              <a:t>原则：</a:t>
            </a:r>
            <a:r>
              <a:rPr lang="zh-CN" altLang="en-US" sz="2000" b="1">
                <a:solidFill>
                  <a:srgbClr val="FF0000"/>
                </a:solidFill>
                <a:ea typeface="仿宋_GB2312" pitchFamily="49" charset="-122"/>
              </a:rPr>
              <a:t>写出</a:t>
            </a:r>
            <a:r>
              <a:rPr lang="en-US" altLang="zh-CN" sz="2000" b="1" i="1">
                <a:solidFill>
                  <a:srgbClr val="FF0000"/>
                </a:solidFill>
              </a:rPr>
              <a:t>R</a:t>
            </a:r>
            <a:r>
              <a:rPr lang="zh-CN" altLang="en-US" sz="2000" b="1">
                <a:solidFill>
                  <a:srgbClr val="FF0000"/>
                </a:solidFill>
                <a:ea typeface="仿宋_GB2312" pitchFamily="49" charset="-122"/>
              </a:rPr>
              <a:t>进制数的按权展开式，然后相加。</a:t>
            </a:r>
            <a:r>
              <a:rPr lang="zh-CN" altLang="en-US" sz="2400" b="1"/>
              <a:t> </a:t>
            </a:r>
            <a:endParaRPr lang="zh-CN" altLang="en-US" sz="2400" b="1" baseline="-25000"/>
          </a:p>
        </p:txBody>
      </p:sp>
      <p:sp>
        <p:nvSpPr>
          <p:cNvPr id="31748" name="Rectangle 5">
            <a:extLst>
              <a:ext uri="{FF2B5EF4-FFF2-40B4-BE49-F238E27FC236}">
                <a16:creationId xmlns:a16="http://schemas.microsoft.com/office/drawing/2014/main" id="{815152AE-CDFD-C647-B5ED-F794CF5F05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9200" y="2514600"/>
            <a:ext cx="5105400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57200" indent="-457200"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8000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FF3300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712913" indent="-228600">
              <a:lnSpc>
                <a:spcPct val="120000"/>
              </a:lnSpc>
              <a:spcAft>
                <a:spcPct val="20000"/>
              </a:spcAft>
              <a:buClr>
                <a:srgbClr val="006666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None/>
            </a:pPr>
            <a:r>
              <a:rPr lang="en-US" altLang="zh-CN" sz="2400" b="1"/>
              <a:t>    </a:t>
            </a:r>
            <a:r>
              <a:rPr lang="zh-CN" altLang="en-US" sz="2400" b="1"/>
              <a:t>例</a:t>
            </a:r>
            <a:r>
              <a:rPr lang="en-US" altLang="zh-CN" sz="2400" b="1"/>
              <a:t>: ( 24.3 )</a:t>
            </a:r>
            <a:r>
              <a:rPr lang="en-US" altLang="zh-CN" sz="2400" b="1" baseline="-25000"/>
              <a:t>8   </a:t>
            </a:r>
            <a:r>
              <a:rPr lang="zh-CN" altLang="en-US" sz="2400" b="1"/>
              <a:t>＝</a:t>
            </a:r>
            <a:r>
              <a:rPr lang="en-US" altLang="zh-CN" sz="2400" b="1"/>
              <a:t>2</a:t>
            </a:r>
            <a:r>
              <a:rPr lang="en-US" altLang="zh-CN" sz="2400" b="1">
                <a:sym typeface="Symbol" pitchFamily="2" charset="2"/>
              </a:rPr>
              <a:t></a:t>
            </a:r>
            <a:r>
              <a:rPr lang="en-US" altLang="zh-CN" sz="2400" b="1"/>
              <a:t>8</a:t>
            </a:r>
            <a:r>
              <a:rPr lang="en-US" altLang="zh-CN" sz="2400" b="1" baseline="30000"/>
              <a:t>1 </a:t>
            </a:r>
            <a:r>
              <a:rPr lang="en-US" altLang="zh-CN" sz="2400" b="1"/>
              <a:t>+ 4</a:t>
            </a:r>
            <a:r>
              <a:rPr lang="en-US" altLang="zh-CN" sz="2400" b="1">
                <a:sym typeface="Symbol" pitchFamily="2" charset="2"/>
              </a:rPr>
              <a:t></a:t>
            </a:r>
            <a:r>
              <a:rPr lang="en-US" altLang="zh-CN" sz="2400" b="1"/>
              <a:t>8</a:t>
            </a:r>
            <a:r>
              <a:rPr lang="en-US" altLang="zh-CN" sz="2400" b="1" baseline="30000"/>
              <a:t>0 </a:t>
            </a:r>
            <a:r>
              <a:rPr lang="en-US" altLang="zh-CN" sz="2400" b="1"/>
              <a:t>+ 3</a:t>
            </a:r>
            <a:r>
              <a:rPr lang="en-US" altLang="zh-CN" sz="2400" b="1">
                <a:sym typeface="Symbol" pitchFamily="2" charset="2"/>
              </a:rPr>
              <a:t></a:t>
            </a:r>
            <a:r>
              <a:rPr lang="en-US" altLang="zh-CN" sz="2400" b="1"/>
              <a:t>8</a:t>
            </a:r>
            <a:r>
              <a:rPr lang="en-US" altLang="zh-CN" sz="2400" b="1" baseline="30000"/>
              <a:t>-1</a:t>
            </a:r>
            <a:endParaRPr lang="en-US" altLang="zh-CN" sz="2400" b="1"/>
          </a:p>
          <a:p>
            <a:pPr lvl="3" eaLnBrk="1" hangingPunct="1">
              <a:spcAft>
                <a:spcPct val="0"/>
              </a:spcAft>
              <a:buClr>
                <a:schemeClr val="accent2"/>
              </a:buClr>
              <a:buFont typeface="Wingdings" pitchFamily="2" charset="2"/>
              <a:buNone/>
            </a:pPr>
            <a:r>
              <a:rPr lang="en-US" altLang="zh-CN" sz="2400" b="1"/>
              <a:t>      </a:t>
            </a:r>
            <a:r>
              <a:rPr lang="zh-CN" altLang="en-US" sz="2400" b="1"/>
              <a:t>＝</a:t>
            </a:r>
            <a:r>
              <a:rPr lang="en-US" altLang="zh-CN" sz="2400" b="1"/>
              <a:t>16 + 4 + 0.375</a:t>
            </a:r>
          </a:p>
          <a:p>
            <a:pPr lvl="3" eaLnBrk="1" hangingPunct="1">
              <a:spcAft>
                <a:spcPct val="0"/>
              </a:spcAft>
              <a:buClr>
                <a:schemeClr val="accent2"/>
              </a:buClr>
              <a:buFont typeface="Wingdings" pitchFamily="2" charset="2"/>
              <a:buNone/>
            </a:pPr>
            <a:r>
              <a:rPr lang="en-US" altLang="zh-CN" sz="2400" b="1"/>
              <a:t>      </a:t>
            </a:r>
            <a:r>
              <a:rPr lang="zh-CN" altLang="en-US" sz="2400" b="1"/>
              <a:t>＝</a:t>
            </a:r>
            <a:r>
              <a:rPr lang="en-US" altLang="zh-CN" sz="2400" b="1"/>
              <a:t>( 20.375 )</a:t>
            </a:r>
            <a:r>
              <a:rPr lang="en-US" altLang="zh-CN" sz="2400" b="1" baseline="-25000"/>
              <a:t>10</a:t>
            </a:r>
          </a:p>
        </p:txBody>
      </p:sp>
      <p:sp>
        <p:nvSpPr>
          <p:cNvPr id="97286" name="Rectangle 5">
            <a:extLst>
              <a:ext uri="{FF2B5EF4-FFF2-40B4-BE49-F238E27FC236}">
                <a16:creationId xmlns:a16="http://schemas.microsoft.com/office/drawing/2014/main" id="{72054DF4-CF0C-4348-B99E-B8EA1CC4A4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95400" y="3886200"/>
            <a:ext cx="7543800" cy="289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57200" indent="-457200"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8000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FF3300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712913" indent="-228600">
              <a:lnSpc>
                <a:spcPct val="120000"/>
              </a:lnSpc>
              <a:spcAft>
                <a:spcPct val="20000"/>
              </a:spcAft>
              <a:buClr>
                <a:srgbClr val="006666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None/>
            </a:pPr>
            <a:r>
              <a:rPr lang="en-US" altLang="zh-CN" sz="2400" b="1"/>
              <a:t>         ( 234.3 )</a:t>
            </a:r>
            <a:r>
              <a:rPr lang="en-US" altLang="zh-CN" sz="2400" b="1" baseline="-25000"/>
              <a:t>5  </a:t>
            </a:r>
            <a:r>
              <a:rPr lang="zh-CN" altLang="en-US" sz="2400" b="1"/>
              <a:t>＝</a:t>
            </a:r>
            <a:r>
              <a:rPr lang="en-US" altLang="zh-CN" sz="2400" b="1"/>
              <a:t>2</a:t>
            </a:r>
            <a:r>
              <a:rPr lang="en-US" altLang="zh-CN" sz="2400" b="1">
                <a:sym typeface="Symbol" pitchFamily="2" charset="2"/>
              </a:rPr>
              <a:t></a:t>
            </a:r>
            <a:r>
              <a:rPr lang="en-US" altLang="zh-CN" sz="2400" b="1"/>
              <a:t>5</a:t>
            </a:r>
            <a:r>
              <a:rPr lang="en-US" altLang="zh-CN" sz="2400" b="1" baseline="30000"/>
              <a:t>2 </a:t>
            </a:r>
            <a:r>
              <a:rPr lang="en-US" altLang="zh-CN" sz="2400" b="1"/>
              <a:t>+ 3×5</a:t>
            </a:r>
            <a:r>
              <a:rPr lang="en-US" altLang="zh-CN" sz="2400" b="1" baseline="30000"/>
              <a:t>1 </a:t>
            </a:r>
            <a:r>
              <a:rPr lang="en-US" altLang="zh-CN" sz="2400" b="1"/>
              <a:t>+ 4×5</a:t>
            </a:r>
            <a:r>
              <a:rPr lang="en-US" altLang="zh-CN" sz="2400" b="1" baseline="30000"/>
              <a:t>0</a:t>
            </a:r>
            <a:r>
              <a:rPr lang="zh-CN" altLang="en-US" sz="2400" b="1"/>
              <a:t>＋</a:t>
            </a:r>
            <a:r>
              <a:rPr lang="en-US" altLang="zh-CN" sz="2400" b="1"/>
              <a:t>3×5</a:t>
            </a:r>
            <a:r>
              <a:rPr lang="en-US" altLang="zh-CN" sz="2400" b="1" baseline="30000"/>
              <a:t>-1</a:t>
            </a:r>
            <a:endParaRPr lang="en-US" altLang="zh-CN" sz="2400" b="1"/>
          </a:p>
          <a:p>
            <a:pPr lvl="3" eaLnBrk="1" hangingPunct="1">
              <a:spcAft>
                <a:spcPct val="0"/>
              </a:spcAft>
              <a:buClr>
                <a:schemeClr val="accent2"/>
              </a:buClr>
              <a:buFont typeface="Wingdings" pitchFamily="2" charset="2"/>
              <a:buNone/>
            </a:pPr>
            <a:r>
              <a:rPr lang="en-US" altLang="zh-CN" sz="2400" b="1"/>
              <a:t>       </a:t>
            </a:r>
            <a:r>
              <a:rPr lang="zh-CN" altLang="en-US" sz="2400" b="1"/>
              <a:t>＝</a:t>
            </a:r>
            <a:r>
              <a:rPr lang="en-US" altLang="zh-CN" sz="2400" b="1"/>
              <a:t>50 + 15 + 4 + 0.6</a:t>
            </a:r>
          </a:p>
          <a:p>
            <a:pPr lvl="3" eaLnBrk="1" hangingPunct="1">
              <a:spcAft>
                <a:spcPct val="0"/>
              </a:spcAft>
              <a:buClr>
                <a:schemeClr val="accent2"/>
              </a:buClr>
              <a:buFont typeface="Wingdings" pitchFamily="2" charset="2"/>
              <a:buNone/>
            </a:pPr>
            <a:r>
              <a:rPr lang="en-US" altLang="zh-CN" sz="2400" b="1"/>
              <a:t>       </a:t>
            </a:r>
            <a:r>
              <a:rPr lang="zh-CN" altLang="en-US" sz="2400" b="1"/>
              <a:t>＝</a:t>
            </a:r>
            <a:r>
              <a:rPr lang="en-US" altLang="zh-CN" sz="2400" b="1"/>
              <a:t>( 69.6 )</a:t>
            </a:r>
            <a:r>
              <a:rPr lang="en-US" altLang="zh-CN" sz="2400" b="1" baseline="-25000"/>
              <a:t>10</a:t>
            </a:r>
          </a:p>
          <a:p>
            <a:pPr eaLnBrk="1" hangingPunct="1">
              <a:spcBef>
                <a:spcPct val="25000"/>
              </a:spcBef>
              <a:spcAft>
                <a:spcPct val="0"/>
              </a:spcAft>
              <a:buFont typeface="Wingdings" pitchFamily="2" charset="2"/>
              <a:buNone/>
            </a:pPr>
            <a:r>
              <a:rPr lang="en-US" altLang="zh-CN" sz="2400" b="1"/>
              <a:t>         ( 110.01 )</a:t>
            </a:r>
            <a:r>
              <a:rPr lang="en-US" altLang="zh-CN" sz="2400" b="1" baseline="-25000"/>
              <a:t>2 </a:t>
            </a:r>
            <a:r>
              <a:rPr lang="zh-CN" altLang="en-US" sz="2400" b="1"/>
              <a:t>＝</a:t>
            </a:r>
            <a:r>
              <a:rPr lang="en-US" altLang="zh-CN" sz="2400" b="1"/>
              <a:t>1</a:t>
            </a:r>
            <a:r>
              <a:rPr lang="en-US" altLang="zh-CN" sz="2400" b="1">
                <a:sym typeface="Symbol" pitchFamily="2" charset="2"/>
              </a:rPr>
              <a:t>2</a:t>
            </a:r>
            <a:r>
              <a:rPr lang="en-US" altLang="zh-CN" sz="2400" b="1" baseline="30000"/>
              <a:t>2 </a:t>
            </a:r>
            <a:r>
              <a:rPr lang="en-US" altLang="zh-CN" sz="2400" b="1"/>
              <a:t>+ 1×2</a:t>
            </a:r>
            <a:r>
              <a:rPr lang="en-US" altLang="zh-CN" sz="2400" b="1" baseline="30000"/>
              <a:t>1 </a:t>
            </a:r>
            <a:r>
              <a:rPr lang="en-US" altLang="zh-CN" sz="2400" b="1"/>
              <a:t>+ 0×2</a:t>
            </a:r>
            <a:r>
              <a:rPr lang="en-US" altLang="zh-CN" sz="2400" b="1" baseline="30000"/>
              <a:t>0</a:t>
            </a:r>
            <a:r>
              <a:rPr lang="zh-CN" altLang="en-US" sz="2400" b="1"/>
              <a:t>＋</a:t>
            </a:r>
            <a:r>
              <a:rPr lang="en-US" altLang="zh-CN" sz="2400" b="1"/>
              <a:t>0×2</a:t>
            </a:r>
            <a:r>
              <a:rPr lang="en-US" altLang="zh-CN" sz="2400" b="1" baseline="30000"/>
              <a:t>-1 </a:t>
            </a:r>
            <a:r>
              <a:rPr lang="zh-CN" altLang="en-US" sz="2400" b="1"/>
              <a:t>＋</a:t>
            </a:r>
            <a:r>
              <a:rPr lang="en-US" altLang="zh-CN" sz="2400" b="1"/>
              <a:t>1×2</a:t>
            </a:r>
            <a:r>
              <a:rPr lang="en-US" altLang="zh-CN" sz="2400" b="1" baseline="30000"/>
              <a:t>-2</a:t>
            </a:r>
            <a:endParaRPr lang="en-US" altLang="zh-CN" sz="2400" b="1"/>
          </a:p>
          <a:p>
            <a:pPr lvl="3" eaLnBrk="1" hangingPunct="1">
              <a:spcAft>
                <a:spcPct val="0"/>
              </a:spcAft>
              <a:buClr>
                <a:schemeClr val="accent2"/>
              </a:buClr>
              <a:buFont typeface="Wingdings" pitchFamily="2" charset="2"/>
              <a:buNone/>
            </a:pPr>
            <a:r>
              <a:rPr lang="en-US" altLang="zh-CN" sz="2400" b="1"/>
              <a:t>       </a:t>
            </a:r>
            <a:r>
              <a:rPr lang="zh-CN" altLang="en-US" sz="2400" b="1"/>
              <a:t>＝</a:t>
            </a:r>
            <a:r>
              <a:rPr lang="en-US" altLang="zh-CN" sz="2400" b="1"/>
              <a:t>4+ 2 + 0 + 0.25</a:t>
            </a:r>
          </a:p>
          <a:p>
            <a:pPr lvl="3" eaLnBrk="1" hangingPunct="1">
              <a:spcAft>
                <a:spcPct val="0"/>
              </a:spcAft>
              <a:buClr>
                <a:schemeClr val="accent2"/>
              </a:buClr>
              <a:buFont typeface="Wingdings" pitchFamily="2" charset="2"/>
              <a:buNone/>
            </a:pPr>
            <a:r>
              <a:rPr lang="en-US" altLang="zh-CN" sz="2400" b="1"/>
              <a:t>       </a:t>
            </a:r>
            <a:r>
              <a:rPr lang="zh-CN" altLang="en-US" sz="2400" b="1"/>
              <a:t>＝</a:t>
            </a:r>
            <a:r>
              <a:rPr lang="en-US" altLang="zh-CN" sz="2400" b="1"/>
              <a:t>( 6.25 )</a:t>
            </a:r>
            <a:r>
              <a:rPr lang="en-US" altLang="zh-CN" sz="2400" b="1" baseline="-25000"/>
              <a:t>10</a:t>
            </a:r>
          </a:p>
        </p:txBody>
      </p:sp>
    </p:spTree>
  </p:cSld>
  <p:clrMapOvr>
    <a:masterClrMapping/>
  </p:clrMapOvr>
  <p:transition>
    <p:pull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7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286" grpId="0" autoUpdateAnimBg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2">
            <a:extLst>
              <a:ext uri="{FF2B5EF4-FFF2-40B4-BE49-F238E27FC236}">
                <a16:creationId xmlns:a16="http://schemas.microsoft.com/office/drawing/2014/main" id="{D5A8F81C-8562-6A4E-8473-785A481E941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/>
              <a:t>课程配套实验要求</a:t>
            </a:r>
          </a:p>
        </p:txBody>
      </p:sp>
      <p:sp>
        <p:nvSpPr>
          <p:cNvPr id="20482" name="Rectangle 3">
            <a:extLst>
              <a:ext uri="{FF2B5EF4-FFF2-40B4-BE49-F238E27FC236}">
                <a16:creationId xmlns:a16="http://schemas.microsoft.com/office/drawing/2014/main" id="{241FF405-7D3F-AA4C-A3A4-10DD5AF1CD5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4532312" cy="4684713"/>
          </a:xfrm>
        </p:spPr>
        <p:txBody>
          <a:bodyPr/>
          <a:lstStyle/>
          <a:p>
            <a:pPr>
              <a:spcAft>
                <a:spcPct val="30000"/>
              </a:spcAft>
            </a:pPr>
            <a:r>
              <a:rPr lang="zh-CN" altLang="en-US" sz="2800" b="1" dirty="0">
                <a:solidFill>
                  <a:schemeClr val="hlink"/>
                </a:solidFill>
                <a:ea typeface="幼圆" pitchFamily="49" charset="-122"/>
              </a:rPr>
              <a:t>实验采用小组形式</a:t>
            </a:r>
          </a:p>
          <a:p>
            <a:pPr lvl="1">
              <a:spcAft>
                <a:spcPct val="30000"/>
              </a:spcAft>
            </a:pPr>
            <a:r>
              <a:rPr lang="zh-CN" altLang="en-US" sz="2400" b="1" dirty="0">
                <a:ea typeface="幼圆" pitchFamily="49" charset="-122"/>
              </a:rPr>
              <a:t>2人一组</a:t>
            </a:r>
          </a:p>
          <a:p>
            <a:pPr lvl="1">
              <a:spcAft>
                <a:spcPct val="30000"/>
              </a:spcAft>
            </a:pPr>
            <a:r>
              <a:rPr lang="zh-CN" altLang="en-US" sz="2400" b="1" dirty="0">
                <a:ea typeface="幼圆" pitchFamily="49" charset="-122"/>
              </a:rPr>
              <a:t>共用一套</a:t>
            </a:r>
            <a:r>
              <a:rPr lang="en-US" altLang="zh-CN" sz="2400" b="1" dirty="0">
                <a:ea typeface="幼圆" pitchFamily="49" charset="-122"/>
              </a:rPr>
              <a:t>FPGA</a:t>
            </a:r>
            <a:r>
              <a:rPr lang="zh-CN" altLang="en-US" sz="2400" b="1" dirty="0">
                <a:ea typeface="幼圆" pitchFamily="49" charset="-122"/>
              </a:rPr>
              <a:t>开发板</a:t>
            </a:r>
          </a:p>
          <a:p>
            <a:pPr lvl="1">
              <a:spcAft>
                <a:spcPct val="30000"/>
              </a:spcAft>
            </a:pPr>
            <a:endParaRPr lang="zh-CN" altLang="en-US" sz="2400" b="1" dirty="0">
              <a:ea typeface="幼圆" pitchFamily="49" charset="-122"/>
            </a:endParaRPr>
          </a:p>
          <a:p>
            <a:pPr>
              <a:spcAft>
                <a:spcPct val="30000"/>
              </a:spcAft>
            </a:pPr>
            <a:r>
              <a:rPr lang="zh-CN" altLang="en-US" sz="2800" b="1" dirty="0">
                <a:solidFill>
                  <a:schemeClr val="hlink"/>
                </a:solidFill>
                <a:ea typeface="幼圆" pitchFamily="49" charset="-122"/>
              </a:rPr>
              <a:t>实验作业要求</a:t>
            </a:r>
          </a:p>
          <a:p>
            <a:pPr lvl="1">
              <a:spcAft>
                <a:spcPct val="30000"/>
              </a:spcAft>
            </a:pPr>
            <a:r>
              <a:rPr lang="zh-CN" altLang="en-US" sz="2400" b="1" dirty="0">
                <a:ea typeface="幼圆" pitchFamily="49" charset="-122"/>
              </a:rPr>
              <a:t>以周为单位布置作业</a:t>
            </a:r>
          </a:p>
          <a:p>
            <a:pPr lvl="1">
              <a:spcAft>
                <a:spcPct val="30000"/>
              </a:spcAft>
            </a:pPr>
            <a:r>
              <a:rPr lang="zh-CN" altLang="en-US" sz="2400" b="1" dirty="0">
                <a:ea typeface="幼圆" pitchFamily="49" charset="-122"/>
              </a:rPr>
              <a:t>由助教现场或网络验收</a:t>
            </a:r>
          </a:p>
          <a:p>
            <a:pPr lvl="1">
              <a:spcAft>
                <a:spcPct val="30000"/>
              </a:spcAft>
            </a:pPr>
            <a:r>
              <a:rPr lang="zh-CN" altLang="en-US" sz="2400" b="1" dirty="0">
                <a:ea typeface="幼圆" pitchFamily="49" charset="-122"/>
              </a:rPr>
              <a:t>实验作业计入总成绩</a:t>
            </a:r>
          </a:p>
        </p:txBody>
      </p:sp>
      <p:pic>
        <p:nvPicPr>
          <p:cNvPr id="20483" name="Picture 4" descr="D:\u=446570755,326513960&amp;fm=214&amp;gp=0.jpg">
            <a:extLst>
              <a:ext uri="{FF2B5EF4-FFF2-40B4-BE49-F238E27FC236}">
                <a16:creationId xmlns:a16="http://schemas.microsoft.com/office/drawing/2014/main" id="{EB3D2750-C724-274D-8E13-18135271E3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1371600"/>
            <a:ext cx="2882900" cy="2352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4" name="Picture 6" descr="D:\Sunws2018\模电数电海报\图片20180304235024s.jpg">
            <a:extLst>
              <a:ext uri="{FF2B5EF4-FFF2-40B4-BE49-F238E27FC236}">
                <a16:creationId xmlns:a16="http://schemas.microsoft.com/office/drawing/2014/main" id="{DA61C0E5-1A48-F740-9635-11CDCBC4AB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4267200"/>
            <a:ext cx="3505200" cy="2338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7466885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>
            <a:extLst>
              <a:ext uri="{FF2B5EF4-FFF2-40B4-BE49-F238E27FC236}">
                <a16:creationId xmlns:a16="http://schemas.microsoft.com/office/drawing/2014/main" id="{7B407DF7-D1ED-C146-AB69-A6A55EB0B13D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1182688" y="1447800"/>
            <a:ext cx="7772400" cy="1600200"/>
          </a:xfrm>
        </p:spPr>
        <p:txBody>
          <a:bodyPr/>
          <a:lstStyle/>
          <a:p>
            <a:pPr algn="just" eaLnBrk="1" hangingPunct="1">
              <a:lnSpc>
                <a:spcPct val="110000"/>
              </a:lnSpc>
            </a:pPr>
            <a:r>
              <a:rPr lang="zh-CN" altLang="en-US" sz="2800" b="1">
                <a:ea typeface="隶书" panose="02010509060101010101" pitchFamily="49" charset="-122"/>
              </a:rPr>
              <a:t>十进制转换为</a:t>
            </a:r>
            <a:r>
              <a:rPr lang="en-US" altLang="zh-CN" sz="2800" b="1" i="1">
                <a:ea typeface="隶书" panose="02010509060101010101" pitchFamily="49" charset="-122"/>
              </a:rPr>
              <a:t>R </a:t>
            </a:r>
            <a:r>
              <a:rPr lang="zh-CN" altLang="en-US" sz="2800" b="1">
                <a:ea typeface="隶书" panose="02010509060101010101" pitchFamily="49" charset="-122"/>
              </a:rPr>
              <a:t>进制数</a:t>
            </a:r>
          </a:p>
          <a:p>
            <a:pPr lvl="1" algn="just" eaLnBrk="1" hangingPunct="1">
              <a:lnSpc>
                <a:spcPct val="110000"/>
              </a:lnSpc>
              <a:buFont typeface="Wingdings" pitchFamily="2" charset="2"/>
              <a:buNone/>
            </a:pPr>
            <a:r>
              <a:rPr lang="zh-CN" altLang="en-US" sz="2400" b="1">
                <a:solidFill>
                  <a:srgbClr val="FF0000"/>
                </a:solidFill>
                <a:latin typeface="宋体" panose="02010600030101010101" pitchFamily="2" charset="-122"/>
              </a:rPr>
              <a:t>原则</a:t>
            </a:r>
            <a:r>
              <a:rPr lang="en-US" altLang="zh-CN" sz="2400" b="1">
                <a:solidFill>
                  <a:srgbClr val="FF0000"/>
                </a:solidFill>
                <a:latin typeface="宋体" panose="02010600030101010101" pitchFamily="2" charset="-122"/>
              </a:rPr>
              <a:t>: </a:t>
            </a:r>
            <a:r>
              <a:rPr lang="zh-CN" altLang="en-US" sz="2400" b="1">
                <a:solidFill>
                  <a:srgbClr val="FF0000"/>
                </a:solidFill>
                <a:ea typeface="仿宋_GB2312" pitchFamily="49" charset="-122"/>
              </a:rPr>
              <a:t>整数部分  </a:t>
            </a:r>
            <a:r>
              <a:rPr lang="zh-CN" altLang="en-US" sz="2400" b="1">
                <a:solidFill>
                  <a:srgbClr val="000099"/>
                </a:solidFill>
                <a:ea typeface="仿宋_GB2312" pitchFamily="49" charset="-122"/>
              </a:rPr>
              <a:t>基数连除法 </a:t>
            </a:r>
            <a:r>
              <a:rPr lang="en-US" altLang="zh-CN" sz="2400" b="1">
                <a:solidFill>
                  <a:srgbClr val="000099"/>
                </a:solidFill>
                <a:ea typeface="仿宋_GB2312" pitchFamily="49" charset="-122"/>
              </a:rPr>
              <a:t>(</a:t>
            </a:r>
            <a:r>
              <a:rPr lang="zh-CN" altLang="en-US" sz="2400" b="1">
                <a:ea typeface="仿宋_GB2312" pitchFamily="49" charset="-122"/>
              </a:rPr>
              <a:t>除以基数</a:t>
            </a:r>
            <a:r>
              <a:rPr lang="en-US" altLang="zh-CN" sz="2400" b="1" i="1">
                <a:ea typeface="仿宋_GB2312" pitchFamily="49" charset="-122"/>
              </a:rPr>
              <a:t>R</a:t>
            </a:r>
            <a:r>
              <a:rPr lang="zh-CN" altLang="en-US" sz="2400" b="1">
                <a:ea typeface="仿宋_GB2312" pitchFamily="49" charset="-122"/>
              </a:rPr>
              <a:t>取余数</a:t>
            </a:r>
            <a:r>
              <a:rPr lang="en-US" altLang="zh-CN" sz="2400" b="1">
                <a:solidFill>
                  <a:srgbClr val="000099"/>
                </a:solidFill>
                <a:ea typeface="仿宋_GB2312" pitchFamily="49" charset="-122"/>
              </a:rPr>
              <a:t>)</a:t>
            </a:r>
          </a:p>
          <a:p>
            <a:pPr lvl="1" algn="just" eaLnBrk="1" hangingPunct="1">
              <a:lnSpc>
                <a:spcPct val="110000"/>
              </a:lnSpc>
              <a:buFont typeface="Wingdings" pitchFamily="2" charset="2"/>
              <a:buNone/>
            </a:pPr>
            <a:r>
              <a:rPr lang="en-US" altLang="zh-CN" sz="2400" b="1">
                <a:solidFill>
                  <a:srgbClr val="FF0000"/>
                </a:solidFill>
                <a:ea typeface="仿宋_GB2312" pitchFamily="49" charset="-122"/>
              </a:rPr>
              <a:t>            </a:t>
            </a:r>
            <a:r>
              <a:rPr lang="zh-CN" altLang="en-US" sz="2400" b="1">
                <a:solidFill>
                  <a:srgbClr val="FF0000"/>
                </a:solidFill>
                <a:ea typeface="仿宋_GB2312" pitchFamily="49" charset="-122"/>
              </a:rPr>
              <a:t>小数部分  </a:t>
            </a:r>
            <a:r>
              <a:rPr lang="zh-CN" altLang="en-US" sz="2400" b="1">
                <a:solidFill>
                  <a:srgbClr val="000099"/>
                </a:solidFill>
                <a:ea typeface="仿宋_GB2312" pitchFamily="49" charset="-122"/>
              </a:rPr>
              <a:t>基数连乘法 </a:t>
            </a:r>
            <a:r>
              <a:rPr lang="en-US" altLang="zh-CN" sz="2400" b="1">
                <a:solidFill>
                  <a:srgbClr val="000099"/>
                </a:solidFill>
                <a:ea typeface="仿宋_GB2312" pitchFamily="49" charset="-122"/>
              </a:rPr>
              <a:t>(</a:t>
            </a:r>
            <a:r>
              <a:rPr lang="zh-CN" altLang="en-US" sz="2400" b="1">
                <a:ea typeface="仿宋_GB2312" pitchFamily="49" charset="-122"/>
              </a:rPr>
              <a:t>乘以基数</a:t>
            </a:r>
            <a:r>
              <a:rPr lang="en-US" altLang="zh-CN" sz="2400" b="1" i="1">
                <a:ea typeface="仿宋_GB2312" pitchFamily="49" charset="-122"/>
              </a:rPr>
              <a:t>R</a:t>
            </a:r>
            <a:r>
              <a:rPr lang="zh-CN" altLang="en-US" sz="2400" b="1">
                <a:ea typeface="仿宋_GB2312" pitchFamily="49" charset="-122"/>
              </a:rPr>
              <a:t>取整数</a:t>
            </a:r>
            <a:r>
              <a:rPr lang="en-US" altLang="zh-CN" sz="2400" b="1">
                <a:solidFill>
                  <a:srgbClr val="000099"/>
                </a:solidFill>
                <a:ea typeface="仿宋_GB2312" pitchFamily="49" charset="-122"/>
              </a:rPr>
              <a:t>)</a:t>
            </a:r>
          </a:p>
        </p:txBody>
      </p:sp>
      <p:sp>
        <p:nvSpPr>
          <p:cNvPr id="32771" name="Rectangle 3">
            <a:extLst>
              <a:ext uri="{FF2B5EF4-FFF2-40B4-BE49-F238E27FC236}">
                <a16:creationId xmlns:a16="http://schemas.microsoft.com/office/drawing/2014/main" id="{6B6A21AC-B758-1540-8972-6C393273E942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noFill/>
        </p:spPr>
        <p:txBody>
          <a:bodyPr/>
          <a:lstStyle/>
          <a:p>
            <a:pPr eaLnBrk="1" hangingPunct="1"/>
            <a:r>
              <a:rPr lang="zh-CN" altLang="en-US" sz="3600" b="1">
                <a:solidFill>
                  <a:schemeClr val="tx1"/>
                </a:solidFill>
              </a:rPr>
              <a:t>十进制与非进制之间的转换</a:t>
            </a:r>
          </a:p>
        </p:txBody>
      </p:sp>
      <p:sp>
        <p:nvSpPr>
          <p:cNvPr id="464901" name="Text Box 5">
            <a:extLst>
              <a:ext uri="{FF2B5EF4-FFF2-40B4-BE49-F238E27FC236}">
                <a16:creationId xmlns:a16="http://schemas.microsoft.com/office/drawing/2014/main" id="{4E5E64E0-B1EB-C946-9D10-93602FE22A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3600" y="5957888"/>
            <a:ext cx="3386138" cy="519112"/>
          </a:xfrm>
          <a:prstGeom prst="rect">
            <a:avLst/>
          </a:prstGeom>
          <a:solidFill>
            <a:srgbClr val="CCFF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8000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FF3300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rgbClr val="006666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Font typeface="Wingdings" pitchFamily="2" charset="2"/>
              <a:buNone/>
            </a:pPr>
            <a:r>
              <a:rPr lang="en-US" altLang="zh-CN" sz="2400" b="1"/>
              <a:t>(837.6875)</a:t>
            </a:r>
            <a:r>
              <a:rPr lang="en-US" altLang="zh-CN" sz="2400" b="1" baseline="-25000"/>
              <a:t>10 </a:t>
            </a:r>
            <a:r>
              <a:rPr lang="en-US" altLang="zh-CN" sz="2800" b="1">
                <a:sym typeface="Wingdings" pitchFamily="2" charset="2"/>
              </a:rPr>
              <a:t>=</a:t>
            </a:r>
            <a:r>
              <a:rPr lang="en-US" altLang="zh-CN" sz="2400" b="1" baseline="-25000"/>
              <a:t> </a:t>
            </a:r>
            <a:r>
              <a:rPr lang="zh-CN" altLang="en-US" sz="2400" b="1"/>
              <a:t>（</a:t>
            </a:r>
            <a:r>
              <a:rPr lang="en-US" altLang="zh-CN" sz="2400" b="1"/>
              <a:t>345.B)</a:t>
            </a:r>
            <a:r>
              <a:rPr lang="en-US" altLang="zh-CN" sz="2400" b="1" baseline="-25000"/>
              <a:t>16</a:t>
            </a:r>
            <a:endParaRPr lang="en-US" altLang="zh-CN" sz="2400" b="1">
              <a:latin typeface="Tahoma" panose="020B0604030504040204" pitchFamily="34" charset="0"/>
            </a:endParaRPr>
          </a:p>
        </p:txBody>
      </p:sp>
      <p:sp>
        <p:nvSpPr>
          <p:cNvPr id="98311" name="Rectangle 2">
            <a:extLst>
              <a:ext uri="{FF2B5EF4-FFF2-40B4-BE49-F238E27FC236}">
                <a16:creationId xmlns:a16="http://schemas.microsoft.com/office/drawing/2014/main" id="{BAF0C155-8121-B442-AC68-98963A6347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2688" y="3124200"/>
            <a:ext cx="6132512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8000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FF3300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rgbClr val="006666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1" algn="just" eaLnBrk="1" hangingPunct="1">
              <a:lnSpc>
                <a:spcPct val="110000"/>
              </a:lnSpc>
              <a:buFont typeface="Wingdings" pitchFamily="2" charset="2"/>
              <a:buNone/>
            </a:pPr>
            <a:r>
              <a:rPr lang="zh-CN" altLang="en-US" sz="2400" b="1"/>
              <a:t>例：将（</a:t>
            </a:r>
            <a:r>
              <a:rPr lang="en-US" altLang="zh-CN" sz="2400" b="1">
                <a:solidFill>
                  <a:srgbClr val="000099"/>
                </a:solidFill>
              </a:rPr>
              <a:t>837</a:t>
            </a:r>
            <a:r>
              <a:rPr lang="en-US" altLang="zh-CN" sz="2400" b="1"/>
              <a:t>.</a:t>
            </a:r>
            <a:r>
              <a:rPr lang="en-US" altLang="zh-CN" sz="2400" b="1">
                <a:solidFill>
                  <a:srgbClr val="FF3300"/>
                </a:solidFill>
              </a:rPr>
              <a:t>6875</a:t>
            </a:r>
            <a:r>
              <a:rPr lang="en-US" altLang="zh-CN" sz="2400" b="1"/>
              <a:t>)</a:t>
            </a:r>
            <a:r>
              <a:rPr lang="en-US" altLang="zh-CN" sz="2400" b="1" baseline="-25000"/>
              <a:t>10</a:t>
            </a:r>
            <a:r>
              <a:rPr lang="zh-CN" altLang="en-US" sz="2400" b="1"/>
              <a:t>转换为十六进制数</a:t>
            </a:r>
          </a:p>
        </p:txBody>
      </p:sp>
      <p:grpSp>
        <p:nvGrpSpPr>
          <p:cNvPr id="200748" name="Group 2092">
            <a:extLst>
              <a:ext uri="{FF2B5EF4-FFF2-40B4-BE49-F238E27FC236}">
                <a16:creationId xmlns:a16="http://schemas.microsoft.com/office/drawing/2014/main" id="{2CDFCB0C-E5FA-7143-A421-E6F027542E89}"/>
              </a:ext>
            </a:extLst>
          </p:cNvPr>
          <p:cNvGrpSpPr>
            <a:grpSpLocks/>
          </p:cNvGrpSpPr>
          <p:nvPr/>
        </p:nvGrpSpPr>
        <p:grpSpPr bwMode="auto">
          <a:xfrm>
            <a:off x="1924050" y="3951288"/>
            <a:ext cx="2151063" cy="1458912"/>
            <a:chOff x="1212" y="2489"/>
            <a:chExt cx="1355" cy="919"/>
          </a:xfrm>
        </p:grpSpPr>
        <p:sp>
          <p:nvSpPr>
            <p:cNvPr id="32787" name="Text Box 2056">
              <a:extLst>
                <a:ext uri="{FF2B5EF4-FFF2-40B4-BE49-F238E27FC236}">
                  <a16:creationId xmlns:a16="http://schemas.microsoft.com/office/drawing/2014/main" id="{D20EE2BF-8465-804D-83E5-DCC38700813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26" y="2489"/>
              <a:ext cx="380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kumimoji="1" sz="2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b="1">
                  <a:latin typeface="Times New Roman" panose="02020603050405020304" pitchFamily="18" charset="0"/>
                </a:rPr>
                <a:t>837</a:t>
              </a:r>
            </a:p>
          </p:txBody>
        </p:sp>
        <p:grpSp>
          <p:nvGrpSpPr>
            <p:cNvPr id="32788" name="Group 2061">
              <a:extLst>
                <a:ext uri="{FF2B5EF4-FFF2-40B4-BE49-F238E27FC236}">
                  <a16:creationId xmlns:a16="http://schemas.microsoft.com/office/drawing/2014/main" id="{0E04F774-5C83-4E4F-AFDA-8F3738FCA9A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12" y="2534"/>
              <a:ext cx="708" cy="250"/>
              <a:chOff x="1212" y="2752"/>
              <a:chExt cx="708" cy="250"/>
            </a:xfrm>
          </p:grpSpPr>
          <p:sp>
            <p:nvSpPr>
              <p:cNvPr id="32805" name="Line 2057">
                <a:extLst>
                  <a:ext uri="{FF2B5EF4-FFF2-40B4-BE49-F238E27FC236}">
                    <a16:creationId xmlns:a16="http://schemas.microsoft.com/office/drawing/2014/main" id="{C495E6B3-393E-9B4C-A3B6-7B3F8B43181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88" y="2784"/>
                <a:ext cx="0" cy="1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32806" name="Line 2059">
                <a:extLst>
                  <a:ext uri="{FF2B5EF4-FFF2-40B4-BE49-F238E27FC236}">
                    <a16:creationId xmlns:a16="http://schemas.microsoft.com/office/drawing/2014/main" id="{52772867-2A05-754B-A496-8EEA41E5066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88" y="2976"/>
                <a:ext cx="43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32807" name="Text Box 2060">
                <a:extLst>
                  <a:ext uri="{FF2B5EF4-FFF2-40B4-BE49-F238E27FC236}">
                    <a16:creationId xmlns:a16="http://schemas.microsoft.com/office/drawing/2014/main" id="{B0A11B3A-39D8-3848-AF8A-D732E269F25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212" y="2752"/>
                <a:ext cx="27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kumimoji="1" sz="22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2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2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2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2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2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2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2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2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zh-CN" altLang="en-US" sz="2000" b="1">
                    <a:latin typeface="Times New Roman" panose="02020603050405020304" pitchFamily="18" charset="0"/>
                  </a:rPr>
                  <a:t>16</a:t>
                </a:r>
              </a:p>
            </p:txBody>
          </p:sp>
        </p:grpSp>
        <p:sp>
          <p:nvSpPr>
            <p:cNvPr id="32789" name="Text Box 2066">
              <a:extLst>
                <a:ext uri="{FF2B5EF4-FFF2-40B4-BE49-F238E27FC236}">
                  <a16:creationId xmlns:a16="http://schemas.microsoft.com/office/drawing/2014/main" id="{9D34A4FA-5E4D-5C4E-853A-8AB4FC99747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09" y="2736"/>
              <a:ext cx="292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kumimoji="1" sz="2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b="1">
                  <a:latin typeface="Times New Roman" panose="02020603050405020304" pitchFamily="18" charset="0"/>
                </a:rPr>
                <a:t>52</a:t>
              </a:r>
            </a:p>
          </p:txBody>
        </p:sp>
        <p:sp>
          <p:nvSpPr>
            <p:cNvPr id="32790" name="Text Box 2067">
              <a:extLst>
                <a:ext uri="{FF2B5EF4-FFF2-40B4-BE49-F238E27FC236}">
                  <a16:creationId xmlns:a16="http://schemas.microsoft.com/office/drawing/2014/main" id="{AD7FAA0D-3305-0247-B257-81E5F225863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52" y="2736"/>
              <a:ext cx="204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kumimoji="1" sz="2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b="1">
                  <a:solidFill>
                    <a:schemeClr val="hlink"/>
                  </a:solidFill>
                  <a:latin typeface="Times New Roman" panose="02020603050405020304" pitchFamily="18" charset="0"/>
                </a:rPr>
                <a:t>5</a:t>
              </a:r>
            </a:p>
          </p:txBody>
        </p:sp>
        <p:grpSp>
          <p:nvGrpSpPr>
            <p:cNvPr id="32791" name="Group 2068">
              <a:extLst>
                <a:ext uri="{FF2B5EF4-FFF2-40B4-BE49-F238E27FC236}">
                  <a16:creationId xmlns:a16="http://schemas.microsoft.com/office/drawing/2014/main" id="{9BEE7F3C-A870-3B46-B01A-39F64AA9184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60" y="2736"/>
              <a:ext cx="708" cy="250"/>
              <a:chOff x="1212" y="2752"/>
              <a:chExt cx="708" cy="250"/>
            </a:xfrm>
          </p:grpSpPr>
          <p:sp>
            <p:nvSpPr>
              <p:cNvPr id="32802" name="Line 2069">
                <a:extLst>
                  <a:ext uri="{FF2B5EF4-FFF2-40B4-BE49-F238E27FC236}">
                    <a16:creationId xmlns:a16="http://schemas.microsoft.com/office/drawing/2014/main" id="{540D91CD-FB17-A44C-8D19-BB8E773E234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88" y="2784"/>
                <a:ext cx="0" cy="1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32803" name="Line 2070">
                <a:extLst>
                  <a:ext uri="{FF2B5EF4-FFF2-40B4-BE49-F238E27FC236}">
                    <a16:creationId xmlns:a16="http://schemas.microsoft.com/office/drawing/2014/main" id="{9A7A4FA4-E22C-3743-AA2A-E685E441E96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88" y="2976"/>
                <a:ext cx="43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32804" name="Text Box 2071">
                <a:extLst>
                  <a:ext uri="{FF2B5EF4-FFF2-40B4-BE49-F238E27FC236}">
                    <a16:creationId xmlns:a16="http://schemas.microsoft.com/office/drawing/2014/main" id="{69425A4C-E737-6B47-9319-DC9B3C924A0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212" y="2752"/>
                <a:ext cx="27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kumimoji="1" sz="22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2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2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2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2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2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2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2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2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zh-CN" altLang="en-US" sz="2000" b="1">
                    <a:latin typeface="Times New Roman" panose="02020603050405020304" pitchFamily="18" charset="0"/>
                  </a:rPr>
                  <a:t>16</a:t>
                </a:r>
              </a:p>
            </p:txBody>
          </p:sp>
        </p:grpSp>
        <p:sp>
          <p:nvSpPr>
            <p:cNvPr id="32792" name="Text Box 2072">
              <a:extLst>
                <a:ext uri="{FF2B5EF4-FFF2-40B4-BE49-F238E27FC236}">
                  <a16:creationId xmlns:a16="http://schemas.microsoft.com/office/drawing/2014/main" id="{9832C5A7-2D79-B144-AC54-B7073528D7B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00" y="2947"/>
              <a:ext cx="204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kumimoji="1" sz="2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b="1">
                  <a:latin typeface="Times New Roman" panose="02020603050405020304" pitchFamily="18" charset="0"/>
                </a:rPr>
                <a:t>3</a:t>
              </a:r>
            </a:p>
          </p:txBody>
        </p:sp>
        <p:sp>
          <p:nvSpPr>
            <p:cNvPr id="32793" name="Text Box 2073">
              <a:extLst>
                <a:ext uri="{FF2B5EF4-FFF2-40B4-BE49-F238E27FC236}">
                  <a16:creationId xmlns:a16="http://schemas.microsoft.com/office/drawing/2014/main" id="{DDAB7CA6-E98D-E147-B5A4-EEA5218BD08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52" y="2928"/>
              <a:ext cx="204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kumimoji="1" sz="2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b="1">
                  <a:solidFill>
                    <a:schemeClr val="hlink"/>
                  </a:solidFill>
                  <a:latin typeface="Times New Roman" panose="02020603050405020304" pitchFamily="18" charset="0"/>
                </a:rPr>
                <a:t>4</a:t>
              </a:r>
            </a:p>
          </p:txBody>
        </p:sp>
        <p:grpSp>
          <p:nvGrpSpPr>
            <p:cNvPr id="32794" name="Group 2075">
              <a:extLst>
                <a:ext uri="{FF2B5EF4-FFF2-40B4-BE49-F238E27FC236}">
                  <a16:creationId xmlns:a16="http://schemas.microsoft.com/office/drawing/2014/main" id="{A194A1F1-4CB0-E545-8763-BFC5C449277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344" y="2928"/>
              <a:ext cx="708" cy="250"/>
              <a:chOff x="1212" y="2752"/>
              <a:chExt cx="708" cy="250"/>
            </a:xfrm>
          </p:grpSpPr>
          <p:sp>
            <p:nvSpPr>
              <p:cNvPr id="32799" name="Line 2076">
                <a:extLst>
                  <a:ext uri="{FF2B5EF4-FFF2-40B4-BE49-F238E27FC236}">
                    <a16:creationId xmlns:a16="http://schemas.microsoft.com/office/drawing/2014/main" id="{1FE30F74-F1B3-894B-989D-981D96A5EC4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88" y="2784"/>
                <a:ext cx="0" cy="1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32800" name="Line 2077">
                <a:extLst>
                  <a:ext uri="{FF2B5EF4-FFF2-40B4-BE49-F238E27FC236}">
                    <a16:creationId xmlns:a16="http://schemas.microsoft.com/office/drawing/2014/main" id="{268C2362-B6C4-E848-99FA-0684E72844A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88" y="2976"/>
                <a:ext cx="43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32801" name="Text Box 2078">
                <a:extLst>
                  <a:ext uri="{FF2B5EF4-FFF2-40B4-BE49-F238E27FC236}">
                    <a16:creationId xmlns:a16="http://schemas.microsoft.com/office/drawing/2014/main" id="{E2EBA8D1-7F14-4048-BC31-8E33A89FED2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212" y="2752"/>
                <a:ext cx="27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kumimoji="1" sz="22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2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2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2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2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2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2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2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2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zh-CN" altLang="en-US" sz="2000" b="1">
                    <a:latin typeface="Times New Roman" panose="02020603050405020304" pitchFamily="18" charset="0"/>
                  </a:rPr>
                  <a:t>16</a:t>
                </a:r>
              </a:p>
            </p:txBody>
          </p:sp>
        </p:grpSp>
        <p:sp>
          <p:nvSpPr>
            <p:cNvPr id="32795" name="Text Box 2079">
              <a:extLst>
                <a:ext uri="{FF2B5EF4-FFF2-40B4-BE49-F238E27FC236}">
                  <a16:creationId xmlns:a16="http://schemas.microsoft.com/office/drawing/2014/main" id="{0CECBCE6-3B29-B84D-A23C-7F57CBE62A1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00" y="3139"/>
              <a:ext cx="204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kumimoji="1" sz="2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b="1">
                  <a:latin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32796" name="Text Box 2080">
              <a:extLst>
                <a:ext uri="{FF2B5EF4-FFF2-40B4-BE49-F238E27FC236}">
                  <a16:creationId xmlns:a16="http://schemas.microsoft.com/office/drawing/2014/main" id="{F3699939-389A-2E40-9660-F929558EE7C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52" y="3139"/>
              <a:ext cx="204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kumimoji="1" sz="2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b="1">
                  <a:solidFill>
                    <a:schemeClr val="hlink"/>
                  </a:solidFill>
                  <a:latin typeface="Times New Roman" panose="02020603050405020304" pitchFamily="18" charset="0"/>
                </a:rPr>
                <a:t>3</a:t>
              </a:r>
            </a:p>
          </p:txBody>
        </p:sp>
        <p:sp>
          <p:nvSpPr>
            <p:cNvPr id="32797" name="Line 2081">
              <a:extLst>
                <a:ext uri="{FF2B5EF4-FFF2-40B4-BE49-F238E27FC236}">
                  <a16:creationId xmlns:a16="http://schemas.microsoft.com/office/drawing/2014/main" id="{8DD27429-41C4-8840-9453-1179DB0B39E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04" y="2784"/>
              <a:ext cx="0" cy="57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2798" name="Text Box 2082">
              <a:extLst>
                <a:ext uri="{FF2B5EF4-FFF2-40B4-BE49-F238E27FC236}">
                  <a16:creationId xmlns:a16="http://schemas.microsoft.com/office/drawing/2014/main" id="{864A2017-1199-7A47-A74C-8374650BDFD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68" y="2501"/>
              <a:ext cx="599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kumimoji="1" sz="2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2000" b="1">
                  <a:latin typeface="Times New Roman" panose="02020603050405020304" pitchFamily="18" charset="0"/>
                </a:rPr>
                <a:t>取余数</a:t>
              </a:r>
            </a:p>
          </p:txBody>
        </p:sp>
      </p:grpSp>
      <p:grpSp>
        <p:nvGrpSpPr>
          <p:cNvPr id="200749" name="Group 2093">
            <a:extLst>
              <a:ext uri="{FF2B5EF4-FFF2-40B4-BE49-F238E27FC236}">
                <a16:creationId xmlns:a16="http://schemas.microsoft.com/office/drawing/2014/main" id="{E20EC4FE-D55D-5946-97B2-2D836C6C3B4B}"/>
              </a:ext>
            </a:extLst>
          </p:cNvPr>
          <p:cNvGrpSpPr>
            <a:grpSpLocks/>
          </p:cNvGrpSpPr>
          <p:nvPr/>
        </p:nvGrpSpPr>
        <p:grpSpPr bwMode="auto">
          <a:xfrm>
            <a:off x="5486400" y="3810000"/>
            <a:ext cx="2398713" cy="1828800"/>
            <a:chOff x="3456" y="2496"/>
            <a:chExt cx="1511" cy="1152"/>
          </a:xfrm>
        </p:grpSpPr>
        <p:sp>
          <p:nvSpPr>
            <p:cNvPr id="32776" name="Line 2064">
              <a:extLst>
                <a:ext uri="{FF2B5EF4-FFF2-40B4-BE49-F238E27FC236}">
                  <a16:creationId xmlns:a16="http://schemas.microsoft.com/office/drawing/2014/main" id="{FF1DD044-1340-5745-A7AF-08D8E0BBCB1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56" y="2928"/>
              <a:ext cx="81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2777" name="Text Box 2065">
              <a:extLst>
                <a:ext uri="{FF2B5EF4-FFF2-40B4-BE49-F238E27FC236}">
                  <a16:creationId xmlns:a16="http://schemas.microsoft.com/office/drawing/2014/main" id="{8DA256BC-1217-594A-B636-CFDA5A9D829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00" y="2688"/>
              <a:ext cx="292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kumimoji="1" sz="2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b="1">
                  <a:latin typeface="Times New Roman" panose="02020603050405020304" pitchFamily="18" charset="0"/>
                </a:rPr>
                <a:t>16</a:t>
              </a:r>
            </a:p>
          </p:txBody>
        </p:sp>
        <p:sp>
          <p:nvSpPr>
            <p:cNvPr id="32778" name="Text Box 2083">
              <a:extLst>
                <a:ext uri="{FF2B5EF4-FFF2-40B4-BE49-F238E27FC236}">
                  <a16:creationId xmlns:a16="http://schemas.microsoft.com/office/drawing/2014/main" id="{8CCC466C-0E7A-4042-8A5F-73107B0F9AF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04" y="2496"/>
              <a:ext cx="600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kumimoji="1" sz="2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b="1">
                  <a:latin typeface="Times New Roman" panose="02020603050405020304" pitchFamily="18" charset="0"/>
                </a:rPr>
                <a:t>0.6875</a:t>
              </a:r>
            </a:p>
          </p:txBody>
        </p:sp>
        <p:sp>
          <p:nvSpPr>
            <p:cNvPr id="32779" name="Text Box 2084">
              <a:extLst>
                <a:ext uri="{FF2B5EF4-FFF2-40B4-BE49-F238E27FC236}">
                  <a16:creationId xmlns:a16="http://schemas.microsoft.com/office/drawing/2014/main" id="{7F3308E3-0426-CB4F-A847-B0867FDE50B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56" y="2736"/>
              <a:ext cx="186" cy="2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kumimoji="1" sz="2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CN" sz="1500"/>
                <a:t>X</a:t>
              </a:r>
            </a:p>
          </p:txBody>
        </p:sp>
        <p:sp>
          <p:nvSpPr>
            <p:cNvPr id="32780" name="Text Box 2085">
              <a:extLst>
                <a:ext uri="{FF2B5EF4-FFF2-40B4-BE49-F238E27FC236}">
                  <a16:creationId xmlns:a16="http://schemas.microsoft.com/office/drawing/2014/main" id="{0B6AB568-08E3-6F43-B15D-8FF867F976A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00" y="2928"/>
              <a:ext cx="600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kumimoji="1" sz="2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b="1">
                  <a:latin typeface="Times New Roman" panose="02020603050405020304" pitchFamily="18" charset="0"/>
                </a:rPr>
                <a:t>4.1250</a:t>
              </a:r>
            </a:p>
          </p:txBody>
        </p:sp>
        <p:sp>
          <p:nvSpPr>
            <p:cNvPr id="32781" name="Text Box 2086">
              <a:extLst>
                <a:ext uri="{FF2B5EF4-FFF2-40B4-BE49-F238E27FC236}">
                  <a16:creationId xmlns:a16="http://schemas.microsoft.com/office/drawing/2014/main" id="{2482FB31-3A5F-BF4A-B530-5AE761B20BD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00" y="3139"/>
              <a:ext cx="512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kumimoji="1" sz="2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b="1">
                  <a:latin typeface="Times New Roman" panose="02020603050405020304" pitchFamily="18" charset="0"/>
                </a:rPr>
                <a:t>6.875</a:t>
              </a:r>
            </a:p>
          </p:txBody>
        </p:sp>
        <p:sp>
          <p:nvSpPr>
            <p:cNvPr id="32782" name="Line 2087">
              <a:extLst>
                <a:ext uri="{FF2B5EF4-FFF2-40B4-BE49-F238E27FC236}">
                  <a16:creationId xmlns:a16="http://schemas.microsoft.com/office/drawing/2014/main" id="{05B6A37E-A510-C842-B66E-7FC8BE12D14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56" y="3408"/>
              <a:ext cx="81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2783" name="Text Box 2088">
              <a:extLst>
                <a:ext uri="{FF2B5EF4-FFF2-40B4-BE49-F238E27FC236}">
                  <a16:creationId xmlns:a16="http://schemas.microsoft.com/office/drawing/2014/main" id="{F82978C9-8E8B-0949-85BD-3B720B46837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00" y="3379"/>
              <a:ext cx="629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kumimoji="1" sz="2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CN" b="1">
                  <a:latin typeface="Times New Roman" panose="02020603050405020304" pitchFamily="18" charset="0"/>
                </a:rPr>
                <a:t>B.0000</a:t>
              </a:r>
            </a:p>
          </p:txBody>
        </p:sp>
        <p:sp>
          <p:nvSpPr>
            <p:cNvPr id="32784" name="Text Box 2089">
              <a:extLst>
                <a:ext uri="{FF2B5EF4-FFF2-40B4-BE49-F238E27FC236}">
                  <a16:creationId xmlns:a16="http://schemas.microsoft.com/office/drawing/2014/main" id="{18D896C3-6482-824D-AC78-3822A42C77E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07" y="3379"/>
              <a:ext cx="233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kumimoji="1" sz="2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CN" b="1">
                  <a:latin typeface="Times New Roman" panose="02020603050405020304" pitchFamily="18" charset="0"/>
                </a:rPr>
                <a:t>B</a:t>
              </a:r>
            </a:p>
          </p:txBody>
        </p:sp>
        <p:sp>
          <p:nvSpPr>
            <p:cNvPr id="32785" name="Line 2090">
              <a:extLst>
                <a:ext uri="{FF2B5EF4-FFF2-40B4-BE49-F238E27FC236}">
                  <a16:creationId xmlns:a16="http://schemas.microsoft.com/office/drawing/2014/main" id="{ED0D4176-3C17-7D43-B5AD-A8592AF087D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752" y="3024"/>
              <a:ext cx="0" cy="57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miter lim="800000"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2786" name="Text Box 2091">
              <a:extLst>
                <a:ext uri="{FF2B5EF4-FFF2-40B4-BE49-F238E27FC236}">
                  <a16:creationId xmlns:a16="http://schemas.microsoft.com/office/drawing/2014/main" id="{0491D070-2D5B-2C49-B14A-E17FB1B93EA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68" y="2640"/>
              <a:ext cx="599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kumimoji="1" sz="2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2000" b="1">
                  <a:latin typeface="Times New Roman" panose="02020603050405020304" pitchFamily="18" charset="0"/>
                </a:rPr>
                <a:t>取整数</a:t>
              </a:r>
            </a:p>
          </p:txBody>
        </p:sp>
      </p:grpSp>
    </p:spTree>
  </p:cSld>
  <p:clrMapOvr>
    <a:masterClrMapping/>
  </p:clrMapOvr>
  <p:transition>
    <p:pull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8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2007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2007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4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4901" grpId="0" animBg="1" autoUpdateAnimBg="0"/>
      <p:bldP spid="98311" grpId="0" autoUpdateAnimBg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>
            <a:extLst>
              <a:ext uri="{FF2B5EF4-FFF2-40B4-BE49-F238E27FC236}">
                <a16:creationId xmlns:a16="http://schemas.microsoft.com/office/drawing/2014/main" id="{E13A64A7-CD03-234E-80A9-A3D0952A0AA4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sz="3600" b="1">
                <a:solidFill>
                  <a:schemeClr val="tx1"/>
                </a:solidFill>
              </a:rPr>
              <a:t>十进制与非进制之间的转换</a:t>
            </a:r>
          </a:p>
        </p:txBody>
      </p:sp>
      <p:graphicFrame>
        <p:nvGraphicFramePr>
          <p:cNvPr id="236581" name="Group 37">
            <a:extLst>
              <a:ext uri="{FF2B5EF4-FFF2-40B4-BE49-F238E27FC236}">
                <a16:creationId xmlns:a16="http://schemas.microsoft.com/office/drawing/2014/main" id="{2BD07AD7-CE22-5749-BBB8-FC79995DC1DF}"/>
              </a:ext>
            </a:extLst>
          </p:cNvPr>
          <p:cNvGraphicFramePr>
            <a:graphicFrameLocks noGrp="1"/>
          </p:cNvGraphicFramePr>
          <p:nvPr/>
        </p:nvGraphicFramePr>
        <p:xfrm>
          <a:off x="457200" y="2438400"/>
          <a:ext cx="2819400" cy="2884488"/>
        </p:xfrm>
        <a:graphic>
          <a:graphicData uri="http://schemas.openxmlformats.org/drawingml/2006/table">
            <a:tbl>
              <a:tblPr/>
              <a:tblGrid>
                <a:gridCol w="140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9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844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2</a:t>
                      </a:r>
                      <a:r>
                        <a:rPr kumimoji="1" lang="en-US" altLang="zh-CN" sz="2000" b="1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-3</a:t>
                      </a: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 =0.125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2</a:t>
                      </a:r>
                      <a:r>
                        <a:rPr kumimoji="1" lang="en-US" altLang="zh-CN" sz="2000" b="1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-2</a:t>
                      </a: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 =0.25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2</a:t>
                      </a:r>
                      <a:r>
                        <a:rPr kumimoji="1" lang="en-US" altLang="zh-CN" sz="2000" b="1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-1</a:t>
                      </a: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 =0.5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2</a:t>
                      </a:r>
                      <a:r>
                        <a:rPr kumimoji="1" lang="en-US" altLang="zh-CN" sz="2000" b="1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0</a:t>
                      </a: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 =1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2</a:t>
                      </a:r>
                      <a:r>
                        <a:rPr kumimoji="1" lang="en-US" altLang="zh-CN" sz="2000" b="1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1</a:t>
                      </a: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 =2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2</a:t>
                      </a:r>
                      <a:r>
                        <a:rPr kumimoji="1" lang="en-US" altLang="zh-CN" sz="2000" b="1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2</a:t>
                      </a: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 =4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2</a:t>
                      </a:r>
                      <a:r>
                        <a:rPr kumimoji="1" lang="en-US" altLang="zh-CN" sz="2000" b="1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3</a:t>
                      </a: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 =8</a:t>
                      </a: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 2</a:t>
                      </a:r>
                      <a:r>
                        <a:rPr kumimoji="1" lang="en-US" altLang="zh-CN" sz="2000" b="1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4</a:t>
                      </a: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 =16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 2</a:t>
                      </a:r>
                      <a:r>
                        <a:rPr kumimoji="1" lang="en-US" altLang="zh-CN" sz="2000" b="1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5</a:t>
                      </a: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 =32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 2</a:t>
                      </a:r>
                      <a:r>
                        <a:rPr kumimoji="1" lang="en-US" altLang="zh-CN" sz="2000" b="1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6</a:t>
                      </a: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 =64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 2</a:t>
                      </a:r>
                      <a:r>
                        <a:rPr kumimoji="1" lang="en-US" altLang="zh-CN" sz="2000" b="1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7</a:t>
                      </a: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 =128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 2</a:t>
                      </a:r>
                      <a:r>
                        <a:rPr kumimoji="1" lang="en-US" altLang="zh-CN" sz="2000" b="1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8</a:t>
                      </a: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 =256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 2</a:t>
                      </a:r>
                      <a:r>
                        <a:rPr kumimoji="1" lang="en-US" altLang="zh-CN" sz="2000" b="1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9</a:t>
                      </a: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 =512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 2</a:t>
                      </a:r>
                      <a:r>
                        <a:rPr kumimoji="1" lang="en-US" altLang="zh-CN" sz="2000" b="1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10</a:t>
                      </a: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=1024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3801" name="Text Box 50">
            <a:extLst>
              <a:ext uri="{FF2B5EF4-FFF2-40B4-BE49-F238E27FC236}">
                <a16:creationId xmlns:a16="http://schemas.microsoft.com/office/drawing/2014/main" id="{6BC52462-6B96-3443-BAA9-32EB81C92F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2500" y="2057400"/>
            <a:ext cx="11049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8000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FF3300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rgbClr val="006666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1800" b="1">
                <a:latin typeface="Tahoma" panose="020B0604030504040204" pitchFamily="34" charset="0"/>
              </a:rPr>
              <a:t>常用表格</a:t>
            </a:r>
          </a:p>
        </p:txBody>
      </p:sp>
      <p:grpSp>
        <p:nvGrpSpPr>
          <p:cNvPr id="2" name="Group 23">
            <a:extLst>
              <a:ext uri="{FF2B5EF4-FFF2-40B4-BE49-F238E27FC236}">
                <a16:creationId xmlns:a16="http://schemas.microsoft.com/office/drawing/2014/main" id="{20FBC4F8-6500-C545-93BA-5404EF34407B}"/>
              </a:ext>
            </a:extLst>
          </p:cNvPr>
          <p:cNvGrpSpPr>
            <a:grpSpLocks/>
          </p:cNvGrpSpPr>
          <p:nvPr/>
        </p:nvGrpSpPr>
        <p:grpSpPr bwMode="auto">
          <a:xfrm>
            <a:off x="76200" y="5603875"/>
            <a:ext cx="3733800" cy="1090613"/>
            <a:chOff x="96" y="3441"/>
            <a:chExt cx="2352" cy="687"/>
          </a:xfrm>
        </p:grpSpPr>
        <p:sp>
          <p:nvSpPr>
            <p:cNvPr id="33808" name="Text Box 51">
              <a:extLst>
                <a:ext uri="{FF2B5EF4-FFF2-40B4-BE49-F238E27FC236}">
                  <a16:creationId xmlns:a16="http://schemas.microsoft.com/office/drawing/2014/main" id="{E768DB69-3A89-FD40-B9A1-D42E3B62956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6" y="3441"/>
              <a:ext cx="2352" cy="3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8000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FF3300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rgbClr val="006666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10000"/>
                </a:lnSpc>
                <a:buFont typeface="Wingdings" pitchFamily="2" charset="2"/>
                <a:buNone/>
              </a:pPr>
              <a:r>
                <a:rPr lang="en-US" altLang="zh-CN" sz="2800" b="1"/>
                <a:t>(32)</a:t>
              </a:r>
              <a:r>
                <a:rPr lang="en-US" altLang="zh-CN" sz="2800" b="1" baseline="-25000"/>
                <a:t>10</a:t>
              </a:r>
              <a:r>
                <a:rPr lang="en-US" altLang="zh-CN" sz="2800" b="1"/>
                <a:t> = 2</a:t>
              </a:r>
              <a:r>
                <a:rPr lang="en-US" altLang="zh-CN" sz="2800" b="1" baseline="30000">
                  <a:solidFill>
                    <a:schemeClr val="hlink"/>
                  </a:solidFill>
                </a:rPr>
                <a:t>5</a:t>
              </a:r>
              <a:r>
                <a:rPr lang="en-US" altLang="zh-CN" sz="2800" b="1"/>
                <a:t> = (1 00000)</a:t>
              </a:r>
              <a:r>
                <a:rPr lang="en-US" altLang="zh-CN" sz="2800" b="1" baseline="-25000"/>
                <a:t>2 </a:t>
              </a:r>
            </a:p>
          </p:txBody>
        </p:sp>
        <p:sp>
          <p:nvSpPr>
            <p:cNvPr id="33809" name="AutoShape 17">
              <a:extLst>
                <a:ext uri="{FF2B5EF4-FFF2-40B4-BE49-F238E27FC236}">
                  <a16:creationId xmlns:a16="http://schemas.microsoft.com/office/drawing/2014/main" id="{B48F21E5-DF80-7A42-BFD8-17AA6F8E6B8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824" y="3600"/>
              <a:ext cx="96" cy="480"/>
            </a:xfrm>
            <a:prstGeom prst="rightBrace">
              <a:avLst>
                <a:gd name="adj1" fmla="val 40741"/>
                <a:gd name="adj2" fmla="val 50000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ot="10800000" vert="eaVert" wrap="none" anchor="ctr"/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8000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FF3300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rgbClr val="006666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endParaRPr lang="zh-CN" altLang="en-US" sz="2800">
                <a:latin typeface="Tahoma" panose="020B0604030504040204" pitchFamily="34" charset="0"/>
              </a:endParaRPr>
            </a:p>
          </p:txBody>
        </p:sp>
        <p:sp>
          <p:nvSpPr>
            <p:cNvPr id="33810" name="Text Box 17">
              <a:extLst>
                <a:ext uri="{FF2B5EF4-FFF2-40B4-BE49-F238E27FC236}">
                  <a16:creationId xmlns:a16="http://schemas.microsoft.com/office/drawing/2014/main" id="{C555A078-18F3-734B-8CFD-32455043ADC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97" y="3878"/>
              <a:ext cx="75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8000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FF3300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rgbClr val="006666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zh-CN" altLang="en-US" sz="2000" b="1"/>
                <a:t>连续</a:t>
              </a:r>
              <a:r>
                <a:rPr lang="zh-CN" altLang="en-US" sz="2000" b="1">
                  <a:solidFill>
                    <a:schemeClr val="hlink"/>
                  </a:solidFill>
                </a:rPr>
                <a:t>5</a:t>
              </a:r>
              <a:r>
                <a:rPr lang="zh-CN" altLang="en-US" sz="2000" b="1"/>
                <a:t>个0</a:t>
              </a:r>
            </a:p>
          </p:txBody>
        </p:sp>
      </p:grpSp>
      <p:sp>
        <p:nvSpPr>
          <p:cNvPr id="33803" name="Text Box 13">
            <a:extLst>
              <a:ext uri="{FF2B5EF4-FFF2-40B4-BE49-F238E27FC236}">
                <a16:creationId xmlns:a16="http://schemas.microsoft.com/office/drawing/2014/main" id="{3EB8C106-4720-3C4F-BE02-CA730795D1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400" y="1355725"/>
            <a:ext cx="7770813" cy="42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8000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FF3300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rgbClr val="006666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200" b="1">
                <a:latin typeface="Tahoma" panose="020B0604030504040204" pitchFamily="34" charset="0"/>
              </a:rPr>
              <a:t>利用下面的表格，有时能较快地实现</a:t>
            </a:r>
            <a:r>
              <a:rPr lang="zh-CN" altLang="en-US" sz="2200" b="1">
                <a:solidFill>
                  <a:srgbClr val="FF3300"/>
                </a:solidFill>
                <a:latin typeface="Tahoma" panose="020B0604030504040204" pitchFamily="34" charset="0"/>
              </a:rPr>
              <a:t>十进制</a:t>
            </a:r>
            <a:r>
              <a:rPr lang="zh-CN" altLang="en-US" sz="2200" b="1">
                <a:latin typeface="Tahoma" panose="020B0604030504040204" pitchFamily="34" charset="0"/>
              </a:rPr>
              <a:t>到</a:t>
            </a:r>
            <a:r>
              <a:rPr lang="zh-CN" altLang="en-US" sz="2200" b="1">
                <a:solidFill>
                  <a:srgbClr val="FF3300"/>
                </a:solidFill>
                <a:latin typeface="Tahoma" panose="020B0604030504040204" pitchFamily="34" charset="0"/>
              </a:rPr>
              <a:t>二进制</a:t>
            </a:r>
            <a:r>
              <a:rPr lang="zh-CN" altLang="en-US" sz="2200" b="1">
                <a:latin typeface="Tahoma" panose="020B0604030504040204" pitchFamily="34" charset="0"/>
              </a:rPr>
              <a:t>的转换。</a:t>
            </a:r>
          </a:p>
        </p:txBody>
      </p:sp>
      <p:sp>
        <p:nvSpPr>
          <p:cNvPr id="101388" name="Rectangle 19">
            <a:extLst>
              <a:ext uri="{FF2B5EF4-FFF2-40B4-BE49-F238E27FC236}">
                <a16:creationId xmlns:a16="http://schemas.microsoft.com/office/drawing/2014/main" id="{DFCFEA17-BD6A-534A-9620-43384F3B8B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6200" y="2316163"/>
            <a:ext cx="4930775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8000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FF3300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rgbClr val="006666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200" b="1"/>
              <a:t>(80)</a:t>
            </a:r>
            <a:r>
              <a:rPr lang="en-US" altLang="zh-CN" sz="2200" b="1" baseline="-25000"/>
              <a:t>10</a:t>
            </a:r>
            <a:r>
              <a:rPr lang="en-US" altLang="zh-CN" sz="2200" b="1"/>
              <a:t> = (64 + 16)</a:t>
            </a:r>
            <a:r>
              <a:rPr lang="en-US" altLang="zh-CN" sz="2200" b="1" baseline="-25000"/>
              <a:t>10</a:t>
            </a:r>
            <a:r>
              <a:rPr lang="en-US" altLang="zh-CN" sz="2200" b="1"/>
              <a:t> =2</a:t>
            </a:r>
            <a:r>
              <a:rPr lang="en-US" altLang="zh-CN" sz="2200" b="1" baseline="30000">
                <a:solidFill>
                  <a:schemeClr val="hlink"/>
                </a:solidFill>
              </a:rPr>
              <a:t>6</a:t>
            </a:r>
            <a:r>
              <a:rPr lang="en-US" altLang="zh-CN" sz="2200" b="1"/>
              <a:t> + 2</a:t>
            </a:r>
            <a:r>
              <a:rPr lang="en-US" altLang="zh-CN" sz="2200" b="1" baseline="30000">
                <a:solidFill>
                  <a:schemeClr val="hlink"/>
                </a:solidFill>
              </a:rPr>
              <a:t>4</a:t>
            </a:r>
            <a:r>
              <a:rPr lang="en-US" altLang="zh-CN" sz="2200" b="1"/>
              <a:t> = (1010000)</a:t>
            </a:r>
            <a:r>
              <a:rPr lang="en-US" altLang="zh-CN" sz="2200" b="1" baseline="-25000"/>
              <a:t>2</a:t>
            </a:r>
            <a:endParaRPr lang="zh-CN" altLang="en-US" sz="2200" b="1" baseline="-25000"/>
          </a:p>
        </p:txBody>
      </p:sp>
      <p:sp>
        <p:nvSpPr>
          <p:cNvPr id="101389" name="Rectangle 20">
            <a:extLst>
              <a:ext uri="{FF2B5EF4-FFF2-40B4-BE49-F238E27FC236}">
                <a16:creationId xmlns:a16="http://schemas.microsoft.com/office/drawing/2014/main" id="{5B8A9207-A793-D24D-B8F6-F887ADAD0A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6200" y="3124200"/>
            <a:ext cx="5210175" cy="42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8000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FF3300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rgbClr val="006666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200" b="1"/>
              <a:t>(132)</a:t>
            </a:r>
            <a:r>
              <a:rPr lang="en-US" altLang="zh-CN" sz="2200" b="1" baseline="-25000"/>
              <a:t>10</a:t>
            </a:r>
            <a:r>
              <a:rPr lang="en-US" altLang="zh-CN" sz="2200" b="1"/>
              <a:t> = (128 + 4)</a:t>
            </a:r>
            <a:r>
              <a:rPr lang="en-US" altLang="zh-CN" sz="2200" b="1" baseline="-25000"/>
              <a:t>10</a:t>
            </a:r>
            <a:r>
              <a:rPr lang="en-US" altLang="zh-CN" sz="2200" b="1"/>
              <a:t> =2</a:t>
            </a:r>
            <a:r>
              <a:rPr lang="en-US" altLang="zh-CN" sz="2200" b="1" baseline="30000">
                <a:solidFill>
                  <a:schemeClr val="hlink"/>
                </a:solidFill>
              </a:rPr>
              <a:t>7</a:t>
            </a:r>
            <a:r>
              <a:rPr lang="en-US" altLang="zh-CN" sz="2200" b="1"/>
              <a:t> + 2</a:t>
            </a:r>
            <a:r>
              <a:rPr lang="en-US" altLang="zh-CN" sz="2200" b="1" baseline="30000">
                <a:solidFill>
                  <a:schemeClr val="hlink"/>
                </a:solidFill>
              </a:rPr>
              <a:t>2</a:t>
            </a:r>
            <a:r>
              <a:rPr lang="en-US" altLang="zh-CN" sz="2200" b="1"/>
              <a:t> = (10000100)</a:t>
            </a:r>
            <a:r>
              <a:rPr lang="en-US" altLang="zh-CN" sz="2200" b="1" baseline="-25000"/>
              <a:t>2</a:t>
            </a:r>
            <a:endParaRPr lang="zh-CN" altLang="en-US" sz="2200" b="1" baseline="-25000"/>
          </a:p>
        </p:txBody>
      </p:sp>
      <p:sp>
        <p:nvSpPr>
          <p:cNvPr id="101390" name="Text Box 22">
            <a:extLst>
              <a:ext uri="{FF2B5EF4-FFF2-40B4-BE49-F238E27FC236}">
                <a16:creationId xmlns:a16="http://schemas.microsoft.com/office/drawing/2014/main" id="{E7756BD8-C865-3945-B58A-C1F593BAD8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6200" y="3941763"/>
            <a:ext cx="3659188" cy="477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8000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FF3300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rgbClr val="006666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5000"/>
              </a:lnSpc>
              <a:buFont typeface="Wingdings" pitchFamily="2" charset="2"/>
              <a:buNone/>
            </a:pPr>
            <a:r>
              <a:rPr lang="en-US" altLang="zh-CN" sz="2200" b="1"/>
              <a:t>(126)</a:t>
            </a:r>
            <a:r>
              <a:rPr lang="en-US" altLang="zh-CN" sz="2200" b="1" baseline="-30000"/>
              <a:t>10</a:t>
            </a:r>
            <a:r>
              <a:rPr lang="en-US" altLang="zh-CN" sz="2200" b="1"/>
              <a:t>= (128-2)</a:t>
            </a:r>
            <a:r>
              <a:rPr lang="en-US" altLang="zh-CN" sz="2200" b="1" baseline="-30000"/>
              <a:t>10</a:t>
            </a:r>
            <a:r>
              <a:rPr lang="en-US" altLang="zh-CN" sz="2200" b="1"/>
              <a:t>=(1111110)</a:t>
            </a:r>
            <a:r>
              <a:rPr lang="en-US" altLang="zh-CN" sz="2200" b="1" baseline="-30000"/>
              <a:t>2</a:t>
            </a:r>
          </a:p>
        </p:txBody>
      </p:sp>
      <p:sp>
        <p:nvSpPr>
          <p:cNvPr id="101391" name="Text Box 18">
            <a:extLst>
              <a:ext uri="{FF2B5EF4-FFF2-40B4-BE49-F238E27FC236}">
                <a16:creationId xmlns:a16="http://schemas.microsoft.com/office/drawing/2014/main" id="{7CC8E7C4-4878-514B-B702-24EEE1D5B2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6200" y="4708525"/>
            <a:ext cx="3810000" cy="930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8000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FF3300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rgbClr val="006666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5000"/>
              </a:lnSpc>
              <a:buFont typeface="Wingdings" pitchFamily="2" charset="2"/>
              <a:buNone/>
            </a:pPr>
            <a:r>
              <a:rPr lang="en-US" altLang="zh-CN" sz="2200" b="1"/>
              <a:t>(68.625)</a:t>
            </a:r>
            <a:r>
              <a:rPr lang="en-US" altLang="zh-CN" sz="2200" b="1" baseline="-30000"/>
              <a:t>10</a:t>
            </a:r>
            <a:r>
              <a:rPr lang="en-US" altLang="zh-CN" sz="2200" b="1"/>
              <a:t>= (64+4+0.5+0.125)</a:t>
            </a:r>
            <a:r>
              <a:rPr lang="en-US" altLang="zh-CN" sz="2200" b="1" baseline="-30000"/>
              <a:t>10</a:t>
            </a:r>
          </a:p>
          <a:p>
            <a:pPr eaLnBrk="1" hangingPunct="1">
              <a:lnSpc>
                <a:spcPct val="115000"/>
              </a:lnSpc>
              <a:buFont typeface="Wingdings" pitchFamily="2" charset="2"/>
              <a:buNone/>
            </a:pPr>
            <a:r>
              <a:rPr lang="en-US" altLang="zh-CN" sz="2200" b="1"/>
              <a:t>                =(1000100.101)</a:t>
            </a:r>
            <a:r>
              <a:rPr lang="en-US" altLang="zh-CN" sz="2200" b="1" baseline="-30000"/>
              <a:t>2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388" grpId="0" autoUpdateAnimBg="0"/>
      <p:bldP spid="101389" grpId="0" autoUpdateAnimBg="0"/>
      <p:bldP spid="101390" grpId="0" autoUpdateAnimBg="0"/>
      <p:bldP spid="101391" grpId="0" autoUpdateAnimBg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>
            <a:extLst>
              <a:ext uri="{FF2B5EF4-FFF2-40B4-BE49-F238E27FC236}">
                <a16:creationId xmlns:a16="http://schemas.microsoft.com/office/drawing/2014/main" id="{8978D2BE-EBF4-5045-A833-3AFD8EC9AEC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3600" b="1"/>
              <a:t>二进制与十六进制之间的转换</a:t>
            </a:r>
          </a:p>
        </p:txBody>
      </p:sp>
      <p:pic>
        <p:nvPicPr>
          <p:cNvPr id="34819" name="Picture 30">
            <a:extLst>
              <a:ext uri="{FF2B5EF4-FFF2-40B4-BE49-F238E27FC236}">
                <a16:creationId xmlns:a16="http://schemas.microsoft.com/office/drawing/2014/main" id="{82978F32-8795-934A-ABB3-B5FDA8A27E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6075" y="1676400"/>
            <a:ext cx="5029200" cy="173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20" name="Rectangle 25">
            <a:extLst>
              <a:ext uri="{FF2B5EF4-FFF2-40B4-BE49-F238E27FC236}">
                <a16:creationId xmlns:a16="http://schemas.microsoft.com/office/drawing/2014/main" id="{745D5F0A-D7D5-7648-A1A9-24F2069F58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54275" y="3657600"/>
            <a:ext cx="34290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8000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FF3300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rgbClr val="006666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Font typeface="Wingdings" pitchFamily="2" charset="2"/>
              <a:buNone/>
            </a:pPr>
            <a:r>
              <a:rPr lang="zh-CN" altLang="en-US" sz="2400" b="1">
                <a:ea typeface="隶书" panose="02010509060101010101" pitchFamily="49" charset="-122"/>
              </a:rPr>
              <a:t>十六进制             </a:t>
            </a:r>
            <a:r>
              <a:rPr lang="zh-CN" altLang="en-US" sz="2400" b="1">
                <a:solidFill>
                  <a:schemeClr val="hlink"/>
                </a:solidFill>
                <a:ea typeface="隶书" panose="02010509060101010101" pitchFamily="49" charset="-122"/>
              </a:rPr>
              <a:t>二进制</a:t>
            </a:r>
            <a:endParaRPr lang="zh-CN" altLang="en-US" sz="2400" b="1">
              <a:ea typeface="隶书" panose="02010509060101010101" pitchFamily="49" charset="-122"/>
            </a:endParaRPr>
          </a:p>
        </p:txBody>
      </p:sp>
      <p:sp>
        <p:nvSpPr>
          <p:cNvPr id="34821" name="AutoShape 33">
            <a:extLst>
              <a:ext uri="{FF2B5EF4-FFF2-40B4-BE49-F238E27FC236}">
                <a16:creationId xmlns:a16="http://schemas.microsoft.com/office/drawing/2014/main" id="{72533061-A1C3-D84F-9DE0-B471111E04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02075" y="3810000"/>
            <a:ext cx="762000" cy="228600"/>
          </a:xfrm>
          <a:prstGeom prst="rightArrow">
            <a:avLst>
              <a:gd name="adj1" fmla="val 50000"/>
              <a:gd name="adj2" fmla="val 83333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8000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FF3300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rgbClr val="006666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</a:pPr>
            <a:endParaRPr lang="zh-CN" altLang="en-US" sz="2400">
              <a:latin typeface="Tahoma" panose="020B0604030504040204" pitchFamily="34" charset="0"/>
            </a:endParaRPr>
          </a:p>
        </p:txBody>
      </p:sp>
      <p:sp>
        <p:nvSpPr>
          <p:cNvPr id="237607" name="Text Box 39">
            <a:extLst>
              <a:ext uri="{FF2B5EF4-FFF2-40B4-BE49-F238E27FC236}">
                <a16:creationId xmlns:a16="http://schemas.microsoft.com/office/drawing/2014/main" id="{EBBC31C5-09A9-2043-AC8E-E0F067F99D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73275" y="4549775"/>
            <a:ext cx="5932488" cy="169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8000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FF3300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rgbClr val="006666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90000"/>
              </a:lnSpc>
              <a:buFont typeface="Wingdings" pitchFamily="2" charset="2"/>
              <a:buNone/>
            </a:pPr>
            <a:r>
              <a:rPr lang="zh-CN" altLang="en-US" sz="2400" b="1"/>
              <a:t>例：</a:t>
            </a:r>
            <a:r>
              <a:rPr lang="en-US" altLang="zh-CN" sz="2400" b="1"/>
              <a:t>( 7D.A6 )</a:t>
            </a:r>
            <a:r>
              <a:rPr lang="en-US" altLang="zh-CN" sz="2400" b="1" baseline="-25000"/>
              <a:t>16  </a:t>
            </a:r>
            <a:r>
              <a:rPr lang="en-US" altLang="zh-CN" sz="2400" b="1"/>
              <a:t>= ( </a:t>
            </a:r>
            <a:r>
              <a:rPr lang="en-US" altLang="zh-CN" sz="2400" b="1">
                <a:solidFill>
                  <a:srgbClr val="FF3300"/>
                </a:solidFill>
              </a:rPr>
              <a:t>0</a:t>
            </a:r>
            <a:r>
              <a:rPr lang="en-US" altLang="zh-CN" sz="2400" b="1"/>
              <a:t>111  1101 . 1010  011</a:t>
            </a:r>
            <a:r>
              <a:rPr lang="en-US" altLang="zh-CN" sz="2400" b="1">
                <a:solidFill>
                  <a:srgbClr val="FF3300"/>
                </a:solidFill>
              </a:rPr>
              <a:t>0</a:t>
            </a:r>
            <a:r>
              <a:rPr lang="en-US" altLang="zh-CN" sz="2400" b="1"/>
              <a:t>)</a:t>
            </a:r>
            <a:r>
              <a:rPr lang="en-US" altLang="zh-CN" sz="2400" b="1" baseline="-25000"/>
              <a:t>2 </a:t>
            </a:r>
          </a:p>
          <a:p>
            <a:pPr eaLnBrk="1" hangingPunct="1">
              <a:lnSpc>
                <a:spcPct val="110000"/>
              </a:lnSpc>
              <a:buFont typeface="Wingdings" pitchFamily="2" charset="2"/>
              <a:buNone/>
            </a:pPr>
            <a:r>
              <a:rPr lang="en-US" altLang="zh-CN" sz="2400" b="1" baseline="-25000"/>
              <a:t>                                         </a:t>
            </a:r>
            <a:r>
              <a:rPr lang="en-US" altLang="zh-CN" sz="2400" b="1"/>
              <a:t>= ( 1111101.1010011)</a:t>
            </a:r>
            <a:r>
              <a:rPr lang="en-US" altLang="zh-CN" sz="2400" b="1" baseline="-25000"/>
              <a:t>2</a:t>
            </a:r>
          </a:p>
          <a:p>
            <a:pPr eaLnBrk="1" hangingPunct="1"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</a:pPr>
            <a:endParaRPr lang="en-US" altLang="zh-CN" sz="2400" b="1">
              <a:latin typeface="Tahoma" panose="020B060403050404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7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7607" grpId="0" autoUpdateAnimBg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>
            <a:extLst>
              <a:ext uri="{FF2B5EF4-FFF2-40B4-BE49-F238E27FC236}">
                <a16:creationId xmlns:a16="http://schemas.microsoft.com/office/drawing/2014/main" id="{490DFB57-529E-3D43-BF6D-4E73912CDF2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3600" b="1">
                <a:solidFill>
                  <a:schemeClr val="tx1"/>
                </a:solidFill>
              </a:rPr>
              <a:t>二进制与十六进制之间的转换</a:t>
            </a:r>
          </a:p>
        </p:txBody>
      </p:sp>
      <p:pic>
        <p:nvPicPr>
          <p:cNvPr id="35843" name="Picture 4">
            <a:extLst>
              <a:ext uri="{FF2B5EF4-FFF2-40B4-BE49-F238E27FC236}">
                <a16:creationId xmlns:a16="http://schemas.microsoft.com/office/drawing/2014/main" id="{B7B62330-F15C-F343-A34E-D0B04D58D4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600200"/>
            <a:ext cx="6553200" cy="1966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844" name="Rectangle 9">
            <a:extLst>
              <a:ext uri="{FF2B5EF4-FFF2-40B4-BE49-F238E27FC236}">
                <a16:creationId xmlns:a16="http://schemas.microsoft.com/office/drawing/2014/main" id="{CCC93561-DA1A-0647-B257-3D6E017804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5600" y="3810000"/>
            <a:ext cx="38100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8000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FF3300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rgbClr val="006666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Font typeface="Wingdings" pitchFamily="2" charset="2"/>
              <a:buNone/>
            </a:pPr>
            <a:r>
              <a:rPr lang="zh-CN" altLang="en-US" sz="2400" b="1">
                <a:solidFill>
                  <a:schemeClr val="hlink"/>
                </a:solidFill>
                <a:ea typeface="隶书" panose="02010509060101010101" pitchFamily="49" charset="-122"/>
              </a:rPr>
              <a:t>二进制                 </a:t>
            </a:r>
            <a:r>
              <a:rPr lang="zh-CN" altLang="en-US" sz="2400" b="1">
                <a:ea typeface="隶书" panose="02010509060101010101" pitchFamily="49" charset="-122"/>
              </a:rPr>
              <a:t>十六进制</a:t>
            </a:r>
          </a:p>
        </p:txBody>
      </p:sp>
      <p:sp>
        <p:nvSpPr>
          <p:cNvPr id="35845" name="AutoShape 10">
            <a:extLst>
              <a:ext uri="{FF2B5EF4-FFF2-40B4-BE49-F238E27FC236}">
                <a16:creationId xmlns:a16="http://schemas.microsoft.com/office/drawing/2014/main" id="{D874A854-9176-CA48-8910-09C9E2F5F3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1000" y="3962400"/>
            <a:ext cx="762000" cy="228600"/>
          </a:xfrm>
          <a:prstGeom prst="rightArrow">
            <a:avLst>
              <a:gd name="adj1" fmla="val 50000"/>
              <a:gd name="adj2" fmla="val 83333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8000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FF3300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rgbClr val="006666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</a:pPr>
            <a:endParaRPr lang="zh-CN" altLang="en-US" sz="2400">
              <a:latin typeface="Tahoma" panose="020B0604030504040204" pitchFamily="34" charset="0"/>
            </a:endParaRPr>
          </a:p>
        </p:txBody>
      </p:sp>
      <p:sp>
        <p:nvSpPr>
          <p:cNvPr id="339980" name="Text Box 12">
            <a:extLst>
              <a:ext uri="{FF2B5EF4-FFF2-40B4-BE49-F238E27FC236}">
                <a16:creationId xmlns:a16="http://schemas.microsoft.com/office/drawing/2014/main" id="{55D56377-95DC-0444-80D2-6BA72BDB30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93863" y="4752975"/>
            <a:ext cx="5489575" cy="1114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8000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FF3300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rgbClr val="006666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40000"/>
              </a:lnSpc>
              <a:buFont typeface="Wingdings" pitchFamily="2" charset="2"/>
              <a:buNone/>
            </a:pPr>
            <a:r>
              <a:rPr lang="zh-CN" altLang="en-US" sz="2400" b="1"/>
              <a:t>例</a:t>
            </a:r>
            <a:r>
              <a:rPr lang="en-US" altLang="zh-CN" sz="2400" b="1"/>
              <a:t>: ( 1011011.01 )</a:t>
            </a:r>
            <a:r>
              <a:rPr lang="en-US" altLang="zh-CN" sz="2400" b="1" baseline="-25000"/>
              <a:t>2  </a:t>
            </a:r>
            <a:r>
              <a:rPr lang="en-US" altLang="zh-CN" sz="2400" b="1"/>
              <a:t>= ( </a:t>
            </a:r>
            <a:r>
              <a:rPr lang="en-US" altLang="zh-CN" sz="2400" b="1">
                <a:solidFill>
                  <a:srgbClr val="FF3300"/>
                </a:solidFill>
              </a:rPr>
              <a:t>0</a:t>
            </a:r>
            <a:r>
              <a:rPr lang="en-US" altLang="zh-CN" sz="2400" b="1"/>
              <a:t>101  1011.01</a:t>
            </a:r>
            <a:r>
              <a:rPr lang="en-US" altLang="zh-CN" sz="2400" b="1">
                <a:solidFill>
                  <a:srgbClr val="FF3300"/>
                </a:solidFill>
              </a:rPr>
              <a:t>00</a:t>
            </a:r>
            <a:r>
              <a:rPr lang="en-US" altLang="zh-CN" sz="2400" b="1"/>
              <a:t> )</a:t>
            </a:r>
            <a:r>
              <a:rPr lang="en-US" altLang="zh-CN" sz="2400" b="1" baseline="-25000"/>
              <a:t>2 </a:t>
            </a:r>
            <a:endParaRPr lang="en-US" altLang="zh-CN" sz="2400" b="1"/>
          </a:p>
          <a:p>
            <a:pPr eaLnBrk="1" hangingPunct="1">
              <a:buFont typeface="Wingdings" pitchFamily="2" charset="2"/>
              <a:buNone/>
            </a:pPr>
            <a:r>
              <a:rPr lang="en-US" altLang="zh-CN" sz="2400" b="1"/>
              <a:t>                                 = ( 5B.4)</a:t>
            </a:r>
            <a:r>
              <a:rPr lang="en-US" altLang="zh-CN" sz="2400" b="1" baseline="-25000"/>
              <a:t>16</a:t>
            </a:r>
            <a:endParaRPr lang="en-US" altLang="zh-CN" sz="2400" b="1">
              <a:latin typeface="Tahoma" panose="020B060403050404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9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9980" grpId="0" autoUpdateAnimBg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6">
            <a:extLst>
              <a:ext uri="{FF2B5EF4-FFF2-40B4-BE49-F238E27FC236}">
                <a16:creationId xmlns:a16="http://schemas.microsoft.com/office/drawing/2014/main" id="{2D94581A-BD98-FA4E-B64D-6410BB865B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3576638"/>
            <a:ext cx="3352800" cy="1528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67" name="Rectangle 2">
            <a:extLst>
              <a:ext uri="{FF2B5EF4-FFF2-40B4-BE49-F238E27FC236}">
                <a16:creationId xmlns:a16="http://schemas.microsoft.com/office/drawing/2014/main" id="{4187E968-7ECA-7741-AA81-DF76EF5E010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3600" b="1"/>
              <a:t>二进制与八进制之间的转换</a:t>
            </a:r>
          </a:p>
        </p:txBody>
      </p:sp>
      <p:sp>
        <p:nvSpPr>
          <p:cNvPr id="36868" name="Rectangle 3">
            <a:extLst>
              <a:ext uri="{FF2B5EF4-FFF2-40B4-BE49-F238E27FC236}">
                <a16:creationId xmlns:a16="http://schemas.microsoft.com/office/drawing/2014/main" id="{8AF0FAC6-1B87-844D-9C27-7E0D93C320B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447800"/>
            <a:ext cx="7199312" cy="2286000"/>
          </a:xfrm>
        </p:spPr>
        <p:txBody>
          <a:bodyPr/>
          <a:lstStyle/>
          <a:p>
            <a:pPr eaLnBrk="1" hangingPunct="1">
              <a:spcAft>
                <a:spcPct val="10000"/>
              </a:spcAft>
            </a:pPr>
            <a:r>
              <a:rPr lang="zh-CN" altLang="en-US" sz="2400" b="1"/>
              <a:t>二进制数转换为八进制数</a:t>
            </a:r>
          </a:p>
          <a:p>
            <a:pPr lvl="1" eaLnBrk="1" hangingPunct="1">
              <a:spcAft>
                <a:spcPct val="10000"/>
              </a:spcAft>
              <a:buFont typeface="Wingdings" pitchFamily="2" charset="2"/>
              <a:buNone/>
            </a:pPr>
            <a:r>
              <a:rPr lang="zh-CN" altLang="en-US" sz="2000" b="1">
                <a:solidFill>
                  <a:srgbClr val="FF5050"/>
                </a:solidFill>
              </a:rPr>
              <a:t>从小数点起每三位分一组，不足三位补零</a:t>
            </a:r>
          </a:p>
          <a:p>
            <a:pPr eaLnBrk="1" hangingPunct="1">
              <a:buFont typeface="Wingdings" pitchFamily="2" charset="2"/>
              <a:buNone/>
            </a:pPr>
            <a:r>
              <a:rPr lang="zh-CN" altLang="en-US" sz="2000" b="1"/>
              <a:t>       例</a:t>
            </a:r>
            <a:r>
              <a:rPr lang="en-US" altLang="zh-CN" sz="2000" b="1"/>
              <a:t>: ( 11010101.01011)</a:t>
            </a:r>
            <a:r>
              <a:rPr lang="en-US" altLang="zh-CN" sz="2000" b="1" baseline="-25000"/>
              <a:t>2 </a:t>
            </a:r>
            <a:r>
              <a:rPr lang="en-US" altLang="zh-CN" sz="2000" b="1"/>
              <a:t>= ( 011  010  101 . 010  110)</a:t>
            </a:r>
            <a:r>
              <a:rPr lang="en-US" altLang="zh-CN" sz="2000" b="1" baseline="-25000"/>
              <a:t>2 </a:t>
            </a:r>
          </a:p>
          <a:p>
            <a:pPr eaLnBrk="1" hangingPunct="1">
              <a:buFont typeface="Wingdings" pitchFamily="2" charset="2"/>
              <a:buNone/>
            </a:pPr>
            <a:r>
              <a:rPr lang="en-US" altLang="zh-CN" sz="2000" b="1" baseline="-25000"/>
              <a:t>                                                                      </a:t>
            </a:r>
            <a:r>
              <a:rPr lang="en-US" altLang="zh-CN" sz="2000" b="1"/>
              <a:t>= ( 325.26 )</a:t>
            </a:r>
            <a:r>
              <a:rPr lang="en-US" altLang="zh-CN" sz="2000" b="1" baseline="-25000"/>
              <a:t>8 </a:t>
            </a:r>
          </a:p>
          <a:p>
            <a:pPr eaLnBrk="1" hangingPunct="1">
              <a:buFont typeface="Wingdings" pitchFamily="2" charset="2"/>
              <a:buNone/>
            </a:pPr>
            <a:r>
              <a:rPr lang="en-US" altLang="zh-CN" sz="2000" b="1"/>
              <a:t>              ( 111001010.100101)</a:t>
            </a:r>
            <a:r>
              <a:rPr lang="en-US" altLang="zh-CN" sz="2000" b="1" baseline="-25000"/>
              <a:t>2 </a:t>
            </a:r>
            <a:r>
              <a:rPr lang="en-US" altLang="zh-CN" sz="2000" b="1"/>
              <a:t>= ( 712.45 )</a:t>
            </a:r>
            <a:r>
              <a:rPr lang="en-US" altLang="zh-CN" sz="2000" b="1" baseline="-25000"/>
              <a:t>8 </a:t>
            </a:r>
            <a:endParaRPr lang="en-US" altLang="zh-CN" sz="2000" b="1"/>
          </a:p>
        </p:txBody>
      </p:sp>
      <p:sp>
        <p:nvSpPr>
          <p:cNvPr id="95237" name="Rectangle 4">
            <a:extLst>
              <a:ext uri="{FF2B5EF4-FFF2-40B4-BE49-F238E27FC236}">
                <a16:creationId xmlns:a16="http://schemas.microsoft.com/office/drawing/2014/main" id="{2EA5E622-7A40-4842-A34C-BC287970B6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0" y="4038600"/>
            <a:ext cx="5791200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57200" indent="-457200"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1027113" indent="-455613">
              <a:lnSpc>
                <a:spcPct val="120000"/>
              </a:lnSpc>
              <a:spcAft>
                <a:spcPct val="20000"/>
              </a:spcAft>
              <a:buClr>
                <a:srgbClr val="008000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FF3300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rgbClr val="006666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b="1"/>
              <a:t>八进制数转换为二进制数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zh-CN" altLang="en-US" sz="2000" b="1">
                <a:solidFill>
                  <a:srgbClr val="FF5050"/>
                </a:solidFill>
                <a:latin typeface="宋体" panose="02010600030101010101" pitchFamily="2" charset="-122"/>
              </a:rPr>
              <a:t>将每一位数表示成三位二进制数</a:t>
            </a:r>
          </a:p>
          <a:p>
            <a:pPr eaLnBrk="1" hangingPunct="1">
              <a:buFont typeface="Wingdings" pitchFamily="2" charset="2"/>
              <a:buNone/>
            </a:pPr>
            <a:r>
              <a:rPr lang="zh-CN" altLang="en-US" sz="2000" b="1"/>
              <a:t>           例</a:t>
            </a:r>
            <a:r>
              <a:rPr lang="en-US" altLang="zh-CN" sz="2000" b="1"/>
              <a:t>: ( 325.26 )</a:t>
            </a:r>
            <a:r>
              <a:rPr lang="en-US" altLang="zh-CN" sz="2000" b="1" baseline="-25000"/>
              <a:t>8  </a:t>
            </a:r>
            <a:r>
              <a:rPr lang="en-US" altLang="zh-CN" sz="2000" b="1"/>
              <a:t>= ( 011  010  101 . 010  110)</a:t>
            </a:r>
            <a:r>
              <a:rPr lang="en-US" altLang="zh-CN" sz="2000" b="1" baseline="-25000"/>
              <a:t>2 </a:t>
            </a:r>
          </a:p>
          <a:p>
            <a:pPr eaLnBrk="1" hangingPunct="1">
              <a:buFont typeface="Wingdings" pitchFamily="2" charset="2"/>
              <a:buNone/>
            </a:pPr>
            <a:r>
              <a:rPr lang="en-US" altLang="zh-CN" sz="2000" b="1" baseline="-25000"/>
              <a:t>                                                       </a:t>
            </a:r>
            <a:r>
              <a:rPr lang="en-US" altLang="zh-CN" sz="2000" b="1"/>
              <a:t>= ( 11010101.01011)</a:t>
            </a:r>
            <a:r>
              <a:rPr lang="en-US" altLang="zh-CN" sz="2000" b="1" baseline="-25000"/>
              <a:t>2 </a:t>
            </a:r>
          </a:p>
          <a:p>
            <a:pPr eaLnBrk="1" hangingPunct="1">
              <a:buFont typeface="Wingdings" pitchFamily="2" charset="2"/>
              <a:buNone/>
            </a:pPr>
            <a:r>
              <a:rPr lang="en-US" altLang="zh-CN" sz="2000" b="1"/>
              <a:t>                 ( 712.45 )</a:t>
            </a:r>
            <a:r>
              <a:rPr lang="en-US" altLang="zh-CN" sz="2000" b="1" baseline="-25000"/>
              <a:t>8  </a:t>
            </a:r>
            <a:r>
              <a:rPr lang="en-US" altLang="zh-CN" sz="2000" b="1"/>
              <a:t>= ( 111  001  010 . 100  101)</a:t>
            </a:r>
            <a:r>
              <a:rPr lang="en-US" altLang="zh-CN" sz="2000" b="1" baseline="-25000"/>
              <a:t>2</a:t>
            </a:r>
            <a:r>
              <a:rPr lang="en-US" altLang="zh-CN" sz="2000" b="1"/>
              <a:t>                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5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237" grpId="0" autoUpdateAnimBg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>
            <a:extLst>
              <a:ext uri="{FF2B5EF4-FFF2-40B4-BE49-F238E27FC236}">
                <a16:creationId xmlns:a16="http://schemas.microsoft.com/office/drawing/2014/main" id="{6E701398-5429-0A43-BC00-00B854FBF51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1"/>
              <a:t> </a:t>
            </a:r>
          </a:p>
        </p:txBody>
      </p:sp>
      <p:sp>
        <p:nvSpPr>
          <p:cNvPr id="37891" name="Rectangle 3">
            <a:extLst>
              <a:ext uri="{FF2B5EF4-FFF2-40B4-BE49-F238E27FC236}">
                <a16:creationId xmlns:a16="http://schemas.microsoft.com/office/drawing/2014/main" id="{A0CACCD0-382E-9B42-BE6D-84B7F1693C2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066800" y="2590800"/>
            <a:ext cx="7162800" cy="1524000"/>
          </a:xfrm>
        </p:spPr>
        <p:txBody>
          <a:bodyPr/>
          <a:lstStyle/>
          <a:p>
            <a:pPr marL="457200" indent="-457200" eaLnBrk="1" hangingPunct="1">
              <a:lnSpc>
                <a:spcPct val="110000"/>
              </a:lnSpc>
              <a:buFont typeface="Wingdings" pitchFamily="2" charset="2"/>
              <a:buNone/>
            </a:pPr>
            <a:r>
              <a:rPr lang="en-US" altLang="zh-CN" sz="2400" b="1"/>
              <a:t>     </a:t>
            </a:r>
            <a:r>
              <a:rPr lang="zh-CN" altLang="en-US" sz="2400" b="1"/>
              <a:t>例</a:t>
            </a:r>
            <a:r>
              <a:rPr lang="en-US" altLang="zh-CN" sz="2400" b="1"/>
              <a:t>: ( 8FA.3 )</a:t>
            </a:r>
            <a:r>
              <a:rPr lang="en-US" altLang="zh-CN" sz="2400" b="1" baseline="-25000"/>
              <a:t>16 </a:t>
            </a:r>
            <a:r>
              <a:rPr lang="en-US" altLang="zh-CN" sz="2400" b="1"/>
              <a:t>= ( 1000 1111 1010.0011 )</a:t>
            </a:r>
            <a:r>
              <a:rPr lang="en-US" altLang="zh-CN" sz="2400" b="1" baseline="-25000"/>
              <a:t>2 </a:t>
            </a:r>
          </a:p>
          <a:p>
            <a:pPr marL="457200" indent="-457200" eaLnBrk="1" hangingPunct="1">
              <a:lnSpc>
                <a:spcPct val="110000"/>
              </a:lnSpc>
              <a:buFont typeface="Wingdings" pitchFamily="2" charset="2"/>
              <a:buNone/>
            </a:pPr>
            <a:r>
              <a:rPr lang="en-US" altLang="zh-CN" sz="2400" b="1" baseline="-25000"/>
              <a:t>                                            </a:t>
            </a:r>
            <a:r>
              <a:rPr lang="en-US" altLang="zh-CN" sz="2400" b="1"/>
              <a:t>= ( 100 011 111 010.001 100 )</a:t>
            </a:r>
            <a:r>
              <a:rPr lang="en-US" altLang="zh-CN" sz="2400" b="1" baseline="-25000"/>
              <a:t>2 </a:t>
            </a:r>
            <a:endParaRPr lang="en-US" altLang="zh-CN" sz="2400" b="1"/>
          </a:p>
          <a:p>
            <a:pPr marL="457200" indent="-457200" eaLnBrk="1" hangingPunct="1">
              <a:lnSpc>
                <a:spcPct val="110000"/>
              </a:lnSpc>
              <a:buFont typeface="Wingdings" pitchFamily="2" charset="2"/>
              <a:buNone/>
            </a:pPr>
            <a:r>
              <a:rPr lang="en-US" altLang="zh-CN" sz="2400" b="1"/>
              <a:t>                              = ( 4372.14 )</a:t>
            </a:r>
            <a:r>
              <a:rPr lang="en-US" altLang="zh-CN" sz="2400" b="1" baseline="-25000"/>
              <a:t>8</a:t>
            </a:r>
          </a:p>
          <a:p>
            <a:pPr marL="457200" indent="-457200" eaLnBrk="1" hangingPunct="1">
              <a:lnSpc>
                <a:spcPct val="110000"/>
              </a:lnSpc>
              <a:buFont typeface="Wingdings" pitchFamily="2" charset="2"/>
              <a:buNone/>
            </a:pPr>
            <a:endParaRPr lang="en-US" altLang="zh-CN" sz="2400" b="1" baseline="-25000"/>
          </a:p>
          <a:p>
            <a:pPr marL="457200" indent="-457200" eaLnBrk="1" hangingPunct="1">
              <a:lnSpc>
                <a:spcPct val="110000"/>
              </a:lnSpc>
              <a:buFont typeface="Wingdings" pitchFamily="2" charset="2"/>
              <a:buNone/>
            </a:pPr>
            <a:r>
              <a:rPr lang="en-US" altLang="zh-CN" sz="2400" b="1"/>
              <a:t>            </a:t>
            </a:r>
          </a:p>
        </p:txBody>
      </p:sp>
      <p:sp>
        <p:nvSpPr>
          <p:cNvPr id="37892" name="Rectangle 4">
            <a:extLst>
              <a:ext uri="{FF2B5EF4-FFF2-40B4-BE49-F238E27FC236}">
                <a16:creationId xmlns:a16="http://schemas.microsoft.com/office/drawing/2014/main" id="{3744BB1A-0DBE-6D4B-82F7-F489299008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9200" y="76200"/>
            <a:ext cx="7793038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8000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FF3300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rgbClr val="006666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3600" b="1">
                <a:solidFill>
                  <a:schemeClr val="tx2"/>
                </a:solidFill>
                <a:ea typeface="隶书" panose="02010509060101010101" pitchFamily="49" charset="-122"/>
              </a:rPr>
              <a:t>十六进制与八进制之间的转换</a:t>
            </a:r>
          </a:p>
        </p:txBody>
      </p:sp>
      <p:grpSp>
        <p:nvGrpSpPr>
          <p:cNvPr id="37893" name="Group 11">
            <a:extLst>
              <a:ext uri="{FF2B5EF4-FFF2-40B4-BE49-F238E27FC236}">
                <a16:creationId xmlns:a16="http://schemas.microsoft.com/office/drawing/2014/main" id="{9EE2D197-31C6-DB4E-A1A0-ED5D1742809B}"/>
              </a:ext>
            </a:extLst>
          </p:cNvPr>
          <p:cNvGrpSpPr>
            <a:grpSpLocks/>
          </p:cNvGrpSpPr>
          <p:nvPr/>
        </p:nvGrpSpPr>
        <p:grpSpPr bwMode="auto">
          <a:xfrm>
            <a:off x="1295400" y="1676400"/>
            <a:ext cx="6477000" cy="685800"/>
            <a:chOff x="816" y="1056"/>
            <a:chExt cx="4080" cy="432"/>
          </a:xfrm>
        </p:grpSpPr>
        <p:sp>
          <p:nvSpPr>
            <p:cNvPr id="37895" name="Rectangle 5">
              <a:extLst>
                <a:ext uri="{FF2B5EF4-FFF2-40B4-BE49-F238E27FC236}">
                  <a16:creationId xmlns:a16="http://schemas.microsoft.com/office/drawing/2014/main" id="{C00807E3-0FDB-9148-8E50-55A4F6145F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6" y="1056"/>
              <a:ext cx="4080" cy="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marL="342900" indent="-342900"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8000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FF3300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rgbClr val="006666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None/>
              </a:pPr>
              <a:r>
                <a:rPr lang="zh-CN" altLang="en-US" b="1">
                  <a:ea typeface="隶书" panose="02010509060101010101" pitchFamily="49" charset="-122"/>
                </a:rPr>
                <a:t>十六进制           </a:t>
              </a:r>
              <a:r>
                <a:rPr lang="zh-CN" altLang="en-US" b="1">
                  <a:solidFill>
                    <a:schemeClr val="hlink"/>
                  </a:solidFill>
                  <a:ea typeface="隶书" panose="02010509060101010101" pitchFamily="49" charset="-122"/>
                </a:rPr>
                <a:t>二进制</a:t>
              </a:r>
              <a:r>
                <a:rPr lang="zh-CN" altLang="en-US" b="1">
                  <a:ea typeface="隶书" panose="02010509060101010101" pitchFamily="49" charset="-122"/>
                </a:rPr>
                <a:t>          八进制</a:t>
              </a:r>
            </a:p>
          </p:txBody>
        </p:sp>
        <p:sp>
          <p:nvSpPr>
            <p:cNvPr id="37896" name="AutoShape 6">
              <a:extLst>
                <a:ext uri="{FF2B5EF4-FFF2-40B4-BE49-F238E27FC236}">
                  <a16:creationId xmlns:a16="http://schemas.microsoft.com/office/drawing/2014/main" id="{4A7F91BD-6ABF-4B44-AD0B-23FFBAC1C5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" y="1200"/>
              <a:ext cx="432" cy="144"/>
            </a:xfrm>
            <a:prstGeom prst="leftRightArrow">
              <a:avLst>
                <a:gd name="adj1" fmla="val 50000"/>
                <a:gd name="adj2" fmla="val 60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8000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FF3300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rgbClr val="006666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endParaRPr lang="zh-CN" altLang="en-US" sz="2400">
                <a:latin typeface="Tahoma" panose="020B0604030504040204" pitchFamily="34" charset="0"/>
              </a:endParaRPr>
            </a:p>
          </p:txBody>
        </p:sp>
        <p:sp>
          <p:nvSpPr>
            <p:cNvPr id="37897" name="AutoShape 7">
              <a:extLst>
                <a:ext uri="{FF2B5EF4-FFF2-40B4-BE49-F238E27FC236}">
                  <a16:creationId xmlns:a16="http://schemas.microsoft.com/office/drawing/2014/main" id="{1FA98A10-F5F7-4D4C-9061-EC63C0555E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6" y="1200"/>
              <a:ext cx="432" cy="144"/>
            </a:xfrm>
            <a:prstGeom prst="leftRightArrow">
              <a:avLst>
                <a:gd name="adj1" fmla="val 50000"/>
                <a:gd name="adj2" fmla="val 60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8000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FF3300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rgbClr val="006666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endParaRPr lang="zh-CN" altLang="en-US" sz="2400">
                <a:latin typeface="Tahoma" panose="020B0604030504040204" pitchFamily="34" charset="0"/>
              </a:endParaRPr>
            </a:p>
          </p:txBody>
        </p:sp>
      </p:grpSp>
      <p:sp>
        <p:nvSpPr>
          <p:cNvPr id="96265" name="Rectangle 3">
            <a:extLst>
              <a:ext uri="{FF2B5EF4-FFF2-40B4-BE49-F238E27FC236}">
                <a16:creationId xmlns:a16="http://schemas.microsoft.com/office/drawing/2014/main" id="{80DA4D98-3961-9848-91EE-51C38DFACE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6800" y="4419600"/>
            <a:ext cx="716280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57200" indent="-457200"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8000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FF3300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rgbClr val="006666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r>
              <a:rPr lang="en-US" altLang="zh-CN" sz="2400" b="1"/>
              <a:t>            ( 712.43 )</a:t>
            </a:r>
            <a:r>
              <a:rPr lang="en-US" altLang="zh-CN" sz="2400" b="1" baseline="-25000"/>
              <a:t>8 </a:t>
            </a:r>
            <a:r>
              <a:rPr lang="en-US" altLang="zh-CN" sz="2400" b="1"/>
              <a:t>= ( 111 001 010.100 011)</a:t>
            </a:r>
            <a:r>
              <a:rPr lang="en-US" altLang="zh-CN" sz="2400" b="1" baseline="-25000"/>
              <a:t>2</a:t>
            </a:r>
            <a:endParaRPr lang="en-US" altLang="zh-CN" sz="2400" b="1"/>
          </a:p>
          <a:p>
            <a:pPr eaLnBrk="1" hangingPunct="1">
              <a:buFont typeface="Wingdings" pitchFamily="2" charset="2"/>
              <a:buNone/>
            </a:pPr>
            <a:r>
              <a:rPr lang="en-US" altLang="zh-CN" sz="2400" b="1"/>
              <a:t>                              = ( 0001 1100 1010 . 1000 1100)</a:t>
            </a:r>
            <a:r>
              <a:rPr lang="en-US" altLang="zh-CN" sz="2400" b="1" baseline="-25000"/>
              <a:t>2</a:t>
            </a:r>
          </a:p>
          <a:p>
            <a:pPr eaLnBrk="1" hangingPunct="1">
              <a:buFont typeface="Wingdings" pitchFamily="2" charset="2"/>
              <a:buNone/>
            </a:pPr>
            <a:r>
              <a:rPr lang="en-US" altLang="zh-CN" sz="2400" b="1"/>
              <a:t>                              = ( 1CA.8C )</a:t>
            </a:r>
            <a:r>
              <a:rPr lang="en-US" altLang="zh-CN" sz="2400" b="1" baseline="-25000"/>
              <a:t>16</a:t>
            </a:r>
            <a:endParaRPr lang="en-US" altLang="zh-CN" sz="2400" b="1"/>
          </a:p>
        </p:txBody>
      </p:sp>
    </p:spTree>
  </p:cSld>
  <p:clrMapOvr>
    <a:masterClrMapping/>
  </p:clrMapOvr>
  <p:transition>
    <p:pull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6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265" grpId="0" autoUpdateAnimBg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>
            <a:extLst>
              <a:ext uri="{FF2B5EF4-FFF2-40B4-BE49-F238E27FC236}">
                <a16:creationId xmlns:a16="http://schemas.microsoft.com/office/drawing/2014/main" id="{603451CD-9AC8-0D4B-8143-D4EA4B5278D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3600" b="1">
                <a:solidFill>
                  <a:schemeClr val="folHlink"/>
                </a:solidFill>
              </a:rPr>
              <a:t>有符号二进制数</a:t>
            </a:r>
          </a:p>
        </p:txBody>
      </p:sp>
      <p:sp>
        <p:nvSpPr>
          <p:cNvPr id="38915" name="Rectangle 10">
            <a:extLst>
              <a:ext uri="{FF2B5EF4-FFF2-40B4-BE49-F238E27FC236}">
                <a16:creationId xmlns:a16="http://schemas.microsoft.com/office/drawing/2014/main" id="{4347922E-C720-6142-B846-CCAD279436E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066800" y="1447800"/>
            <a:ext cx="3810000" cy="1219200"/>
          </a:xfrm>
          <a:noFill/>
        </p:spPr>
        <p:txBody>
          <a:bodyPr/>
          <a:lstStyle/>
          <a:p>
            <a:pPr eaLnBrk="1" hangingPunct="1"/>
            <a:r>
              <a:rPr lang="zh-CN" altLang="en-US" b="1">
                <a:ea typeface="隶书" panose="02010509060101010101" pitchFamily="49" charset="-122"/>
              </a:rPr>
              <a:t>无符号二进制数</a:t>
            </a:r>
          </a:p>
          <a:p>
            <a:pPr lvl="1" eaLnBrk="1" hangingPunct="1"/>
            <a:r>
              <a:rPr lang="zh-CN" altLang="en-US" sz="2400" b="1"/>
              <a:t>特点：无符号位</a:t>
            </a:r>
          </a:p>
        </p:txBody>
      </p:sp>
      <p:sp>
        <p:nvSpPr>
          <p:cNvPr id="38916" name="Text Box 15">
            <a:extLst>
              <a:ext uri="{FF2B5EF4-FFF2-40B4-BE49-F238E27FC236}">
                <a16:creationId xmlns:a16="http://schemas.microsoft.com/office/drawing/2014/main" id="{198659A2-0B56-7E48-838C-29F101F050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29200" y="1676400"/>
            <a:ext cx="2139950" cy="4667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8000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FF3300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rgbClr val="006666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400" i="1"/>
              <a:t>A</a:t>
            </a:r>
            <a:r>
              <a:rPr lang="en-US" altLang="zh-CN" sz="2400" baseline="-25000"/>
              <a:t>n-1</a:t>
            </a:r>
            <a:r>
              <a:rPr lang="en-US" altLang="zh-CN" sz="2400" i="1"/>
              <a:t>A</a:t>
            </a:r>
            <a:r>
              <a:rPr lang="en-US" altLang="zh-CN" sz="2400" baseline="-25000"/>
              <a:t>n-2</a:t>
            </a:r>
            <a:r>
              <a:rPr lang="en-US" altLang="zh-CN" sz="2400"/>
              <a:t> … </a:t>
            </a:r>
            <a:r>
              <a:rPr lang="en-US" altLang="zh-CN" sz="2400" i="1"/>
              <a:t>A</a:t>
            </a:r>
            <a:r>
              <a:rPr lang="en-US" altLang="zh-CN" sz="2400" baseline="-25000"/>
              <a:t>1</a:t>
            </a:r>
            <a:r>
              <a:rPr lang="en-US" altLang="zh-CN" sz="2400" i="1"/>
              <a:t>A</a:t>
            </a:r>
            <a:r>
              <a:rPr lang="en-US" altLang="zh-CN" sz="2400" baseline="-25000"/>
              <a:t>0</a:t>
            </a:r>
            <a:endParaRPr lang="en-US" altLang="zh-CN" sz="2400"/>
          </a:p>
        </p:txBody>
      </p:sp>
      <p:sp>
        <p:nvSpPr>
          <p:cNvPr id="38917" name="Text Box 16">
            <a:extLst>
              <a:ext uri="{FF2B5EF4-FFF2-40B4-BE49-F238E27FC236}">
                <a16:creationId xmlns:a16="http://schemas.microsoft.com/office/drawing/2014/main" id="{B332F2C6-0CE4-934F-9261-B24D7B7C6D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21250" y="2286000"/>
            <a:ext cx="27066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8000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FF3300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rgbClr val="006666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400" b="1"/>
              <a:t>表示范围：</a:t>
            </a:r>
            <a:r>
              <a:rPr lang="en-US" altLang="zh-CN" sz="2400" b="1"/>
              <a:t>0</a:t>
            </a:r>
            <a:r>
              <a:rPr lang="en-US" altLang="zh-CN" sz="2400" b="1">
                <a:cs typeface="Tahoma" panose="020B0604030504040204" pitchFamily="34" charset="0"/>
              </a:rPr>
              <a:t> </a:t>
            </a:r>
            <a:r>
              <a:rPr lang="en-US" altLang="zh-CN" sz="2400" b="1">
                <a:cs typeface="Tahoma" panose="020B0604030504040204" pitchFamily="34" charset="0"/>
                <a:sym typeface="Symbol" pitchFamily="2" charset="2"/>
              </a:rPr>
              <a:t> 2</a:t>
            </a:r>
            <a:r>
              <a:rPr lang="en-US" altLang="zh-CN" sz="2400" b="1" baseline="30000">
                <a:cs typeface="Tahoma" panose="020B0604030504040204" pitchFamily="34" charset="0"/>
                <a:sym typeface="Symbol" pitchFamily="2" charset="2"/>
              </a:rPr>
              <a:t>n</a:t>
            </a:r>
            <a:r>
              <a:rPr lang="en-US" altLang="zh-CN" sz="2400" b="1">
                <a:cs typeface="Tahoma" panose="020B0604030504040204" pitchFamily="34" charset="0"/>
                <a:sym typeface="Symbol" pitchFamily="2" charset="2"/>
              </a:rPr>
              <a:t>-1</a:t>
            </a:r>
            <a:endParaRPr lang="en-US" altLang="zh-CN" sz="2400" b="1"/>
          </a:p>
        </p:txBody>
      </p:sp>
      <p:grpSp>
        <p:nvGrpSpPr>
          <p:cNvPr id="2" name="Group 12">
            <a:extLst>
              <a:ext uri="{FF2B5EF4-FFF2-40B4-BE49-F238E27FC236}">
                <a16:creationId xmlns:a16="http://schemas.microsoft.com/office/drawing/2014/main" id="{7258CC3E-4CDB-D24F-AFD1-B4C34E00F9F3}"/>
              </a:ext>
            </a:extLst>
          </p:cNvPr>
          <p:cNvGrpSpPr>
            <a:grpSpLocks/>
          </p:cNvGrpSpPr>
          <p:nvPr/>
        </p:nvGrpSpPr>
        <p:grpSpPr bwMode="auto">
          <a:xfrm>
            <a:off x="1066800" y="3276600"/>
            <a:ext cx="7848600" cy="3003550"/>
            <a:chOff x="672" y="2064"/>
            <a:chExt cx="4944" cy="1892"/>
          </a:xfrm>
        </p:grpSpPr>
        <p:sp>
          <p:nvSpPr>
            <p:cNvPr id="38919" name="Text Box 11">
              <a:extLst>
                <a:ext uri="{FF2B5EF4-FFF2-40B4-BE49-F238E27FC236}">
                  <a16:creationId xmlns:a16="http://schemas.microsoft.com/office/drawing/2014/main" id="{0CFC5F25-DF01-4D49-BA0D-3DE12D314A6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76" y="2832"/>
              <a:ext cx="2640" cy="112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8000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FF3300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rgbClr val="006666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15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000" b="1"/>
                <a:t>          </a:t>
              </a:r>
              <a:r>
                <a:rPr lang="en-US" altLang="zh-CN" sz="2400" b="1"/>
                <a:t>8</a:t>
              </a:r>
              <a:r>
                <a:rPr lang="zh-CN" altLang="en-US" sz="2400" b="1"/>
                <a:t>位有符号数的最高位表示符号，</a:t>
              </a:r>
              <a:r>
                <a:rPr lang="en-US" altLang="zh-CN" sz="2400" b="1">
                  <a:solidFill>
                    <a:srgbClr val="FF3300"/>
                  </a:solidFill>
                </a:rPr>
                <a:t>0</a:t>
              </a:r>
              <a:r>
                <a:rPr lang="zh-CN" altLang="en-US" sz="2400" b="1"/>
                <a:t>表示正数，</a:t>
              </a:r>
              <a:r>
                <a:rPr lang="en-US" altLang="zh-CN" sz="2400" b="1">
                  <a:solidFill>
                    <a:srgbClr val="FF3300"/>
                  </a:solidFill>
                </a:rPr>
                <a:t>1</a:t>
              </a:r>
              <a:r>
                <a:rPr lang="zh-CN" altLang="en-US" sz="2400" b="1"/>
                <a:t>表示负数，其范围为 </a:t>
              </a:r>
              <a:r>
                <a:rPr lang="en-US" altLang="zh-CN" sz="2400" b="1">
                  <a:cs typeface="Times New Roman" panose="02020603050405020304" pitchFamily="18" charset="0"/>
                </a:rPr>
                <a:t>–</a:t>
              </a:r>
              <a:r>
                <a:rPr lang="en-US" altLang="zh-CN" sz="2400" b="1"/>
                <a:t>127 </a:t>
              </a:r>
              <a:r>
                <a:rPr lang="en-US" altLang="zh-CN" sz="2400" b="1">
                  <a:cs typeface="Times New Roman" panose="02020603050405020304" pitchFamily="18" charset="0"/>
                </a:rPr>
                <a:t>~ </a:t>
              </a:r>
              <a:r>
                <a:rPr lang="en-US" altLang="zh-CN" sz="2400" b="1"/>
                <a:t>+127 </a:t>
              </a:r>
              <a:r>
                <a:rPr lang="zh-CN" altLang="en-US" sz="2400" b="1"/>
                <a:t>或 </a:t>
              </a:r>
              <a:r>
                <a:rPr lang="en-US" altLang="zh-CN" sz="2400" b="1">
                  <a:cs typeface="Times New Roman" panose="02020603050405020304" pitchFamily="18" charset="0"/>
                </a:rPr>
                <a:t>–</a:t>
              </a:r>
              <a:r>
                <a:rPr lang="en-US" altLang="zh-CN" sz="2400" b="1"/>
                <a:t>128 </a:t>
              </a:r>
              <a:r>
                <a:rPr lang="en-US" altLang="zh-CN" sz="2400" b="1">
                  <a:cs typeface="Times New Roman" panose="02020603050405020304" pitchFamily="18" charset="0"/>
                </a:rPr>
                <a:t>~ </a:t>
              </a:r>
              <a:r>
                <a:rPr lang="en-US" altLang="zh-CN" sz="2400" b="1"/>
                <a:t>+127</a:t>
              </a:r>
            </a:p>
          </p:txBody>
        </p:sp>
        <p:grpSp>
          <p:nvGrpSpPr>
            <p:cNvPr id="38920" name="Group 12">
              <a:extLst>
                <a:ext uri="{FF2B5EF4-FFF2-40B4-BE49-F238E27FC236}">
                  <a16:creationId xmlns:a16="http://schemas.microsoft.com/office/drawing/2014/main" id="{5C5D014C-581D-564E-8CC4-EA06C6792AD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76" y="2366"/>
              <a:ext cx="2640" cy="240"/>
              <a:chOff x="1344" y="3792"/>
              <a:chExt cx="2544" cy="240"/>
            </a:xfrm>
          </p:grpSpPr>
          <p:sp>
            <p:nvSpPr>
              <p:cNvPr id="38922" name="Rectangle 13">
                <a:extLst>
                  <a:ext uri="{FF2B5EF4-FFF2-40B4-BE49-F238E27FC236}">
                    <a16:creationId xmlns:a16="http://schemas.microsoft.com/office/drawing/2014/main" id="{5E39C190-0EFC-C54B-9E19-22D29B1F09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44" y="3792"/>
                <a:ext cx="576" cy="240"/>
              </a:xfrm>
              <a:prstGeom prst="rect">
                <a:avLst/>
              </a:prstGeom>
              <a:solidFill>
                <a:srgbClr val="C0C0C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120000"/>
                  </a:lnSpc>
                  <a:spcAft>
                    <a:spcPct val="20000"/>
                  </a:spcAft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Aft>
                    <a:spcPct val="20000"/>
                  </a:spcAft>
                  <a:buClr>
                    <a:srgbClr val="008000"/>
                  </a:buClr>
                  <a:buSzPct val="55000"/>
                  <a:buFont typeface="Wingdings" pitchFamily="2" charset="2"/>
                  <a:buChar char="n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FF3300"/>
                  </a:buClr>
                  <a:buSzPct val="50000"/>
                  <a:buFont typeface="Wingdings" pitchFamily="2" charset="2"/>
                  <a:buChar char="n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006666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zh-CN" altLang="en-US" sz="2000" b="1">
                    <a:solidFill>
                      <a:srgbClr val="FF0000"/>
                    </a:solidFill>
                  </a:rPr>
                  <a:t>符号位</a:t>
                </a:r>
              </a:p>
            </p:txBody>
          </p:sp>
          <p:sp>
            <p:nvSpPr>
              <p:cNvPr id="38923" name="Rectangle 14">
                <a:extLst>
                  <a:ext uri="{FF2B5EF4-FFF2-40B4-BE49-F238E27FC236}">
                    <a16:creationId xmlns:a16="http://schemas.microsoft.com/office/drawing/2014/main" id="{8943EBE7-5578-8C4B-93B8-590198CC7A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20" y="3792"/>
                <a:ext cx="1968" cy="240"/>
              </a:xfrm>
              <a:prstGeom prst="rect">
                <a:avLst/>
              </a:prstGeom>
              <a:solidFill>
                <a:srgbClr val="99CC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120000"/>
                  </a:lnSpc>
                  <a:spcAft>
                    <a:spcPct val="20000"/>
                  </a:spcAft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Aft>
                    <a:spcPct val="20000"/>
                  </a:spcAft>
                  <a:buClr>
                    <a:srgbClr val="008000"/>
                  </a:buClr>
                  <a:buSzPct val="55000"/>
                  <a:buFont typeface="Wingdings" pitchFamily="2" charset="2"/>
                  <a:buChar char="n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FF3300"/>
                  </a:buClr>
                  <a:buSzPct val="50000"/>
                  <a:buFont typeface="Wingdings" pitchFamily="2" charset="2"/>
                  <a:buChar char="n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006666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zh-CN" altLang="en-US" sz="2000" b="1"/>
                  <a:t>数 值 部 分</a:t>
                </a:r>
                <a:r>
                  <a:rPr lang="zh-CN" altLang="en-US" sz="2000" b="1">
                    <a:solidFill>
                      <a:srgbClr val="FF0000"/>
                    </a:solidFill>
                  </a:rPr>
                  <a:t>     </a:t>
                </a:r>
              </a:p>
            </p:txBody>
          </p:sp>
        </p:grpSp>
        <p:sp>
          <p:nvSpPr>
            <p:cNvPr id="38921" name="Rectangle 10">
              <a:extLst>
                <a:ext uri="{FF2B5EF4-FFF2-40B4-BE49-F238E27FC236}">
                  <a16:creationId xmlns:a16="http://schemas.microsoft.com/office/drawing/2014/main" id="{4C1DAC62-8876-A249-8CFF-7942F2F61C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2" y="2064"/>
              <a:ext cx="2400" cy="14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marL="342900" indent="-342900"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8000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FF3300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rgbClr val="006666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b="1">
                  <a:ea typeface="隶书" panose="02010509060101010101" pitchFamily="49" charset="-122"/>
                </a:rPr>
                <a:t>有符号二进制数</a:t>
              </a:r>
            </a:p>
            <a:p>
              <a:pPr lvl="1" eaLnBrk="1" hangingPunct="1"/>
              <a:r>
                <a:rPr lang="zh-CN" altLang="en-US" sz="2400" b="1"/>
                <a:t>原码</a:t>
              </a:r>
            </a:p>
            <a:p>
              <a:pPr lvl="1" eaLnBrk="1" hangingPunct="1"/>
              <a:r>
                <a:rPr lang="zh-CN" altLang="en-US" sz="2400" b="1"/>
                <a:t>反码</a:t>
              </a:r>
            </a:p>
            <a:p>
              <a:pPr lvl="1" eaLnBrk="1" hangingPunct="1"/>
              <a:r>
                <a:rPr lang="zh-CN" altLang="en-US" sz="2400" b="1"/>
                <a:t>补码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>
            <a:extLst>
              <a:ext uri="{FF2B5EF4-FFF2-40B4-BE49-F238E27FC236}">
                <a16:creationId xmlns:a16="http://schemas.microsoft.com/office/drawing/2014/main" id="{713A0226-1C5A-1F4C-91F2-02A184FC35C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3600" b="1">
                <a:solidFill>
                  <a:srgbClr val="080808"/>
                </a:solidFill>
              </a:rPr>
              <a:t>有符号二进制数的三种表示方法</a:t>
            </a:r>
          </a:p>
        </p:txBody>
      </p:sp>
      <p:sp>
        <p:nvSpPr>
          <p:cNvPr id="470019" name="Rectangle 3">
            <a:extLst>
              <a:ext uri="{FF2B5EF4-FFF2-40B4-BE49-F238E27FC236}">
                <a16:creationId xmlns:a16="http://schemas.microsoft.com/office/drawing/2014/main" id="{C5AFDD24-6D72-0C46-A78D-1A5823148F2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1371600"/>
            <a:ext cx="7772400" cy="5105400"/>
          </a:xfrm>
        </p:spPr>
        <p:txBody>
          <a:bodyPr/>
          <a:lstStyle/>
          <a:p>
            <a:pPr marL="457200" indent="-457200" algn="just" eaLnBrk="1" hangingPunct="1">
              <a:spcAft>
                <a:spcPct val="10000"/>
              </a:spcAft>
            </a:pPr>
            <a:r>
              <a:rPr lang="zh-CN" altLang="en-US" sz="2400" b="1">
                <a:solidFill>
                  <a:schemeClr val="hlink"/>
                </a:solidFill>
              </a:rPr>
              <a:t>原码</a:t>
            </a:r>
            <a:r>
              <a:rPr lang="zh-CN" altLang="en-US" sz="2400" b="1"/>
              <a:t>：最高位为符号位，</a:t>
            </a:r>
            <a:r>
              <a:rPr lang="en-US" altLang="zh-CN" sz="2400" b="1">
                <a:solidFill>
                  <a:srgbClr val="FF3300"/>
                </a:solidFill>
              </a:rPr>
              <a:t>0</a:t>
            </a:r>
            <a:r>
              <a:rPr lang="zh-CN" altLang="en-US" sz="2400" b="1"/>
              <a:t>表示正数，</a:t>
            </a:r>
            <a:r>
              <a:rPr lang="en-US" altLang="zh-CN" sz="2400" b="1"/>
              <a:t>1</a:t>
            </a:r>
            <a:r>
              <a:rPr lang="zh-CN" altLang="en-US" sz="2400" b="1"/>
              <a:t>表示负数</a:t>
            </a:r>
          </a:p>
          <a:p>
            <a:pPr marL="1027113" lvl="1" indent="-455613" algn="just" eaLnBrk="1" hangingPunct="1">
              <a:spcAft>
                <a:spcPct val="10000"/>
              </a:spcAft>
              <a:buFont typeface="Wingdings" pitchFamily="2" charset="2"/>
              <a:buNone/>
            </a:pPr>
            <a:r>
              <a:rPr lang="zh-CN" altLang="en-US" sz="2000" b="1"/>
              <a:t>             例：正数  </a:t>
            </a:r>
            <a:r>
              <a:rPr lang="en-US" altLang="zh-CN" sz="2000" b="1"/>
              <a:t>[+18]</a:t>
            </a:r>
            <a:r>
              <a:rPr lang="zh-CN" altLang="en-US" sz="2000" b="1" baseline="-25000"/>
              <a:t>原 </a:t>
            </a:r>
            <a:r>
              <a:rPr lang="en-US" altLang="zh-CN" sz="2000" b="1"/>
              <a:t>=  </a:t>
            </a:r>
            <a:r>
              <a:rPr lang="en-US" altLang="zh-CN" sz="2000" b="1">
                <a:solidFill>
                  <a:schemeClr val="hlink"/>
                </a:solidFill>
              </a:rPr>
              <a:t>0</a:t>
            </a:r>
            <a:r>
              <a:rPr lang="en-US" altLang="zh-CN" sz="2000" b="1"/>
              <a:t> 0010010</a:t>
            </a:r>
          </a:p>
          <a:p>
            <a:pPr marL="1027113" lvl="1" indent="-455613" algn="just" eaLnBrk="1" hangingPunct="1">
              <a:spcAft>
                <a:spcPct val="10000"/>
              </a:spcAft>
              <a:buFont typeface="Wingdings" pitchFamily="2" charset="2"/>
              <a:buNone/>
            </a:pPr>
            <a:r>
              <a:rPr lang="en-US" altLang="zh-CN" sz="2000" b="1"/>
              <a:t>                     </a:t>
            </a:r>
            <a:r>
              <a:rPr lang="zh-CN" altLang="en-US" sz="2000" b="1">
                <a:ea typeface="黑体" panose="02010609060101010101" pitchFamily="49" charset="-122"/>
              </a:rPr>
              <a:t>负数  </a:t>
            </a:r>
            <a:r>
              <a:rPr lang="en-US" altLang="zh-CN" sz="2000" b="1">
                <a:ea typeface="黑体" panose="02010609060101010101" pitchFamily="49" charset="-122"/>
              </a:rPr>
              <a:t>[- 18]</a:t>
            </a:r>
            <a:r>
              <a:rPr lang="zh-CN" altLang="en-US" sz="2000" b="1" baseline="-25000">
                <a:ea typeface="黑体" panose="02010609060101010101" pitchFamily="49" charset="-122"/>
              </a:rPr>
              <a:t>原 </a:t>
            </a:r>
            <a:r>
              <a:rPr lang="en-US" altLang="zh-CN" sz="2000" b="1">
                <a:ea typeface="黑体" panose="02010609060101010101" pitchFamily="49" charset="-122"/>
              </a:rPr>
              <a:t>=  </a:t>
            </a:r>
            <a:r>
              <a:rPr lang="en-US" altLang="zh-CN" sz="2000" b="1">
                <a:solidFill>
                  <a:schemeClr val="hlink"/>
                </a:solidFill>
                <a:ea typeface="黑体" panose="02010609060101010101" pitchFamily="49" charset="-122"/>
              </a:rPr>
              <a:t>1</a:t>
            </a:r>
            <a:r>
              <a:rPr lang="en-US" altLang="zh-CN" sz="2000" b="1">
                <a:ea typeface="黑体" panose="02010609060101010101" pitchFamily="49" charset="-122"/>
              </a:rPr>
              <a:t> 0010010</a:t>
            </a:r>
          </a:p>
          <a:p>
            <a:pPr marL="1027113" lvl="1" indent="-455613" algn="just" eaLnBrk="1" hangingPunct="1">
              <a:spcAft>
                <a:spcPct val="10000"/>
              </a:spcAft>
              <a:buFont typeface="Wingdings" pitchFamily="2" charset="2"/>
              <a:buNone/>
            </a:pPr>
            <a:endParaRPr lang="en-US" altLang="zh-CN" sz="1000" b="1" baseline="-25000"/>
          </a:p>
          <a:p>
            <a:pPr marL="457200" indent="-457200" algn="just" eaLnBrk="1" hangingPunct="1">
              <a:spcAft>
                <a:spcPct val="10000"/>
              </a:spcAft>
            </a:pPr>
            <a:r>
              <a:rPr lang="zh-CN" altLang="en-US" sz="2400" b="1">
                <a:solidFill>
                  <a:schemeClr val="hlink"/>
                </a:solidFill>
              </a:rPr>
              <a:t>反码</a:t>
            </a:r>
            <a:r>
              <a:rPr lang="zh-CN" altLang="en-US" sz="2400" b="1"/>
              <a:t>：正数的反码与原码相同</a:t>
            </a:r>
          </a:p>
          <a:p>
            <a:pPr marL="457200" indent="-457200" algn="just" eaLnBrk="1" hangingPunct="1">
              <a:spcAft>
                <a:spcPct val="10000"/>
              </a:spcAft>
              <a:buFont typeface="Wingdings" pitchFamily="2" charset="2"/>
              <a:buNone/>
            </a:pPr>
            <a:r>
              <a:rPr lang="zh-CN" altLang="en-US" sz="2400" b="1"/>
              <a:t>                  负数的反码为</a:t>
            </a:r>
            <a:r>
              <a:rPr lang="zh-CN" altLang="en-US" sz="2400" b="1">
                <a:solidFill>
                  <a:srgbClr val="008000"/>
                </a:solidFill>
              </a:rPr>
              <a:t>原码按位取反 </a:t>
            </a:r>
            <a:r>
              <a:rPr lang="en-US" altLang="zh-CN" sz="2000" b="1"/>
              <a:t>(</a:t>
            </a:r>
            <a:r>
              <a:rPr lang="zh-CN" altLang="en-US" sz="2000" b="1"/>
              <a:t>数值部分</a:t>
            </a:r>
            <a:r>
              <a:rPr lang="en-US" altLang="zh-CN" sz="2000" b="1"/>
              <a:t>)</a:t>
            </a:r>
            <a:endParaRPr lang="zh-CN" altLang="en-US" sz="2400" b="1"/>
          </a:p>
          <a:p>
            <a:pPr marL="1027113" lvl="1" indent="-455613" algn="just" eaLnBrk="1" hangingPunct="1">
              <a:spcAft>
                <a:spcPct val="10000"/>
              </a:spcAft>
              <a:buFont typeface="Wingdings" pitchFamily="2" charset="2"/>
              <a:buNone/>
            </a:pPr>
            <a:r>
              <a:rPr lang="zh-CN" altLang="en-US" sz="2000" b="1"/>
              <a:t>             例：正数 </a:t>
            </a:r>
            <a:r>
              <a:rPr lang="en-US" altLang="zh-CN" sz="2000" b="1"/>
              <a:t>[+18]</a:t>
            </a:r>
            <a:r>
              <a:rPr lang="zh-CN" altLang="en-US" sz="2000" b="1" baseline="-25000"/>
              <a:t>反 </a:t>
            </a:r>
            <a:r>
              <a:rPr lang="en-US" altLang="zh-CN" sz="2000" b="1"/>
              <a:t>= </a:t>
            </a:r>
            <a:r>
              <a:rPr lang="en-US" altLang="zh-CN" sz="2000" b="1">
                <a:solidFill>
                  <a:schemeClr val="hlink"/>
                </a:solidFill>
              </a:rPr>
              <a:t>0</a:t>
            </a:r>
            <a:r>
              <a:rPr lang="en-US" altLang="zh-CN" sz="2000" b="1"/>
              <a:t> 0010010</a:t>
            </a:r>
          </a:p>
          <a:p>
            <a:pPr marL="1027113" lvl="1" indent="-455613" algn="just" eaLnBrk="1" hangingPunct="1">
              <a:spcAft>
                <a:spcPct val="10000"/>
              </a:spcAft>
              <a:buFont typeface="Wingdings" pitchFamily="2" charset="2"/>
              <a:buNone/>
            </a:pPr>
            <a:r>
              <a:rPr lang="en-US" altLang="zh-CN" sz="2000" b="1"/>
              <a:t>                     </a:t>
            </a:r>
            <a:r>
              <a:rPr lang="zh-CN" altLang="en-US" sz="2000" b="1">
                <a:ea typeface="黑体" panose="02010609060101010101" pitchFamily="49" charset="-122"/>
              </a:rPr>
              <a:t>负数 </a:t>
            </a:r>
            <a:r>
              <a:rPr lang="en-US" altLang="zh-CN" sz="2000" b="1">
                <a:ea typeface="黑体" panose="02010609060101010101" pitchFamily="49" charset="-122"/>
              </a:rPr>
              <a:t>[- 18]</a:t>
            </a:r>
            <a:r>
              <a:rPr lang="zh-CN" altLang="en-US" sz="2000" b="1" baseline="-25000">
                <a:ea typeface="黑体" panose="02010609060101010101" pitchFamily="49" charset="-122"/>
              </a:rPr>
              <a:t>反 </a:t>
            </a:r>
            <a:r>
              <a:rPr lang="en-US" altLang="zh-CN" sz="2000" b="1">
                <a:ea typeface="黑体" panose="02010609060101010101" pitchFamily="49" charset="-122"/>
              </a:rPr>
              <a:t>= </a:t>
            </a:r>
            <a:r>
              <a:rPr lang="en-US" altLang="zh-CN" sz="2000" b="1">
                <a:solidFill>
                  <a:schemeClr val="hlink"/>
                </a:solidFill>
                <a:ea typeface="黑体" panose="02010609060101010101" pitchFamily="49" charset="-122"/>
              </a:rPr>
              <a:t>1</a:t>
            </a:r>
            <a:r>
              <a:rPr lang="en-US" altLang="zh-CN" sz="2000" b="1">
                <a:ea typeface="黑体" panose="02010609060101010101" pitchFamily="49" charset="-122"/>
              </a:rPr>
              <a:t> 1101101</a:t>
            </a:r>
          </a:p>
          <a:p>
            <a:pPr marL="1027113" lvl="1" indent="-455613" algn="just" eaLnBrk="1" hangingPunct="1">
              <a:spcAft>
                <a:spcPct val="10000"/>
              </a:spcAft>
              <a:buFont typeface="Wingdings" pitchFamily="2" charset="2"/>
              <a:buNone/>
            </a:pPr>
            <a:endParaRPr lang="en-US" altLang="zh-CN" sz="1000" b="1" baseline="-25000">
              <a:ea typeface="黑体" panose="02010609060101010101" pitchFamily="49" charset="-122"/>
            </a:endParaRPr>
          </a:p>
          <a:p>
            <a:pPr marL="457200" indent="-457200" algn="just" eaLnBrk="1" hangingPunct="1">
              <a:spcAft>
                <a:spcPct val="10000"/>
              </a:spcAft>
            </a:pPr>
            <a:r>
              <a:rPr lang="zh-CN" altLang="en-US" sz="2400" b="1">
                <a:solidFill>
                  <a:schemeClr val="hlink"/>
                </a:solidFill>
              </a:rPr>
              <a:t>补码</a:t>
            </a:r>
            <a:r>
              <a:rPr lang="zh-CN" altLang="en-US" sz="2400" b="1"/>
              <a:t>：正数的补码与原码相同</a:t>
            </a:r>
          </a:p>
          <a:p>
            <a:pPr marL="457200" indent="-457200" algn="just" eaLnBrk="1" hangingPunct="1">
              <a:spcAft>
                <a:spcPct val="10000"/>
              </a:spcAft>
              <a:buFont typeface="Wingdings" pitchFamily="2" charset="2"/>
              <a:buNone/>
            </a:pPr>
            <a:r>
              <a:rPr lang="zh-CN" altLang="en-US" sz="2400" b="1"/>
              <a:t>                  负数的补码为</a:t>
            </a:r>
            <a:r>
              <a:rPr lang="zh-CN" altLang="en-US" sz="2400" b="1">
                <a:solidFill>
                  <a:srgbClr val="008000"/>
                </a:solidFill>
              </a:rPr>
              <a:t>反码＋</a:t>
            </a:r>
            <a:r>
              <a:rPr lang="en-US" altLang="zh-CN" sz="2400" b="1">
                <a:solidFill>
                  <a:srgbClr val="008000"/>
                </a:solidFill>
              </a:rPr>
              <a:t>1 </a:t>
            </a:r>
            <a:endParaRPr lang="zh-CN" altLang="en-US" sz="2400" b="1" baseline="-25000"/>
          </a:p>
          <a:p>
            <a:pPr marL="1027113" lvl="1" indent="-455613" algn="just" eaLnBrk="1" hangingPunct="1">
              <a:spcAft>
                <a:spcPct val="10000"/>
              </a:spcAft>
              <a:buFont typeface="Wingdings" pitchFamily="2" charset="2"/>
              <a:buNone/>
            </a:pPr>
            <a:r>
              <a:rPr lang="zh-CN" altLang="en-US" sz="2000" b="1"/>
              <a:t>              例：正数 </a:t>
            </a:r>
            <a:r>
              <a:rPr lang="en-US" altLang="zh-CN" sz="2000" b="1"/>
              <a:t>[+18]</a:t>
            </a:r>
            <a:r>
              <a:rPr lang="zh-CN" altLang="en-US" sz="2000" b="1" baseline="-25000"/>
              <a:t>补  </a:t>
            </a:r>
            <a:r>
              <a:rPr lang="en-US" altLang="zh-CN" sz="2000" b="1"/>
              <a:t>= </a:t>
            </a:r>
            <a:r>
              <a:rPr lang="en-US" altLang="zh-CN" sz="2000" b="1">
                <a:solidFill>
                  <a:schemeClr val="hlink"/>
                </a:solidFill>
              </a:rPr>
              <a:t>0</a:t>
            </a:r>
            <a:r>
              <a:rPr lang="en-US" altLang="zh-CN" sz="2000" b="1"/>
              <a:t> 0010010</a:t>
            </a:r>
          </a:p>
          <a:p>
            <a:pPr marL="1027113" lvl="1" indent="-455613" algn="just" eaLnBrk="1" hangingPunct="1">
              <a:spcAft>
                <a:spcPct val="10000"/>
              </a:spcAft>
              <a:buFont typeface="Wingdings" pitchFamily="2" charset="2"/>
              <a:buNone/>
            </a:pPr>
            <a:r>
              <a:rPr lang="en-US" altLang="zh-CN" sz="2000" b="1"/>
              <a:t>                      </a:t>
            </a:r>
            <a:r>
              <a:rPr lang="zh-CN" altLang="en-US" sz="2000" b="1">
                <a:ea typeface="黑体" panose="02010609060101010101" pitchFamily="49" charset="-122"/>
              </a:rPr>
              <a:t>负数 </a:t>
            </a:r>
            <a:r>
              <a:rPr lang="en-US" altLang="zh-CN" sz="2000" b="1">
                <a:ea typeface="黑体" panose="02010609060101010101" pitchFamily="49" charset="-122"/>
              </a:rPr>
              <a:t>[- 18]</a:t>
            </a:r>
            <a:r>
              <a:rPr lang="zh-CN" altLang="en-US" sz="2000" b="1" baseline="-25000">
                <a:ea typeface="黑体" panose="02010609060101010101" pitchFamily="49" charset="-122"/>
              </a:rPr>
              <a:t>补  </a:t>
            </a:r>
            <a:r>
              <a:rPr lang="en-US" altLang="zh-CN" sz="2000" b="1">
                <a:ea typeface="黑体" panose="02010609060101010101" pitchFamily="49" charset="-122"/>
              </a:rPr>
              <a:t>= </a:t>
            </a:r>
            <a:r>
              <a:rPr lang="en-US" altLang="zh-CN" sz="2000" b="1">
                <a:solidFill>
                  <a:schemeClr val="hlink"/>
                </a:solidFill>
                <a:ea typeface="黑体" panose="02010609060101010101" pitchFamily="49" charset="-122"/>
              </a:rPr>
              <a:t>1</a:t>
            </a:r>
            <a:r>
              <a:rPr lang="en-US" altLang="zh-CN" sz="2000" b="1">
                <a:ea typeface="黑体" panose="02010609060101010101" pitchFamily="49" charset="-122"/>
              </a:rPr>
              <a:t> 1101110</a:t>
            </a:r>
            <a:endParaRPr lang="en-US" altLang="zh-CN" sz="2000" b="1" baseline="-25000">
              <a:ea typeface="黑体" panose="02010609060101010101" pitchFamily="49" charset="-122"/>
            </a:endParaRPr>
          </a:p>
        </p:txBody>
      </p:sp>
    </p:spTree>
  </p:cSld>
  <p:clrMapOvr>
    <a:masterClrMapping/>
  </p:clrMapOvr>
  <p:transition>
    <p:pull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0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700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0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4700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0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4700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0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4700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0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4700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0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4700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0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4700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0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4700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01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47001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01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47001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01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47001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0019" grpId="0" build="p" autoUpdateAnimBg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>
            <a:extLst>
              <a:ext uri="{FF2B5EF4-FFF2-40B4-BE49-F238E27FC236}">
                <a16:creationId xmlns:a16="http://schemas.microsoft.com/office/drawing/2014/main" id="{B8A6E0B4-A0EB-344A-A5FB-2038A4F7867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3600" b="1">
                <a:solidFill>
                  <a:srgbClr val="080808"/>
                </a:solidFill>
              </a:rPr>
              <a:t>有符号二进制数的三种表示方法举例</a:t>
            </a:r>
          </a:p>
        </p:txBody>
      </p:sp>
      <p:sp>
        <p:nvSpPr>
          <p:cNvPr id="471043" name="Rectangle 3">
            <a:extLst>
              <a:ext uri="{FF2B5EF4-FFF2-40B4-BE49-F238E27FC236}">
                <a16:creationId xmlns:a16="http://schemas.microsoft.com/office/drawing/2014/main" id="{DEC9C4B5-C089-9E44-B8C1-FC1AA191CF0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066800" y="1295400"/>
            <a:ext cx="7391400" cy="5486400"/>
          </a:xfrm>
        </p:spPr>
        <p:txBody>
          <a:bodyPr/>
          <a:lstStyle/>
          <a:p>
            <a:pPr eaLnBrk="1" hangingPunct="1">
              <a:lnSpc>
                <a:spcPct val="110000"/>
              </a:lnSpc>
              <a:spcAft>
                <a:spcPct val="10000"/>
              </a:spcAft>
            </a:pPr>
            <a:r>
              <a:rPr lang="zh-CN" altLang="en-US" sz="2400" b="1"/>
              <a:t>原码表示</a:t>
            </a:r>
          </a:p>
          <a:p>
            <a:pPr eaLnBrk="1" hangingPunct="1">
              <a:lnSpc>
                <a:spcPct val="110000"/>
              </a:lnSpc>
              <a:spcAft>
                <a:spcPct val="10000"/>
              </a:spcAft>
              <a:buFont typeface="Wingdings" pitchFamily="2" charset="2"/>
              <a:buNone/>
            </a:pPr>
            <a:r>
              <a:rPr lang="zh-CN" altLang="en-US" sz="2000" b="1"/>
              <a:t>          </a:t>
            </a:r>
            <a:r>
              <a:rPr lang="en-US" altLang="zh-CN" sz="2000" b="1"/>
              <a:t>[+0]</a:t>
            </a:r>
            <a:r>
              <a:rPr lang="zh-CN" altLang="en-US" sz="2000" b="1" baseline="-25000"/>
              <a:t>原      </a:t>
            </a:r>
            <a:r>
              <a:rPr lang="en-US" altLang="zh-CN" sz="2000" b="1"/>
              <a:t>= </a:t>
            </a:r>
            <a:r>
              <a:rPr lang="en-US" altLang="zh-CN" sz="2000" b="1">
                <a:solidFill>
                  <a:schemeClr val="hlink"/>
                </a:solidFill>
              </a:rPr>
              <a:t>0</a:t>
            </a:r>
            <a:r>
              <a:rPr lang="en-US" altLang="zh-CN" sz="2000" b="1"/>
              <a:t> 0000000       [- 0]</a:t>
            </a:r>
            <a:r>
              <a:rPr lang="zh-CN" altLang="en-US" sz="2000" b="1" baseline="-25000"/>
              <a:t>原      </a:t>
            </a:r>
            <a:r>
              <a:rPr lang="en-US" altLang="zh-CN" sz="2000" b="1"/>
              <a:t>= </a:t>
            </a:r>
            <a:r>
              <a:rPr lang="en-US" altLang="zh-CN" sz="2000" b="1">
                <a:solidFill>
                  <a:schemeClr val="hlink"/>
                </a:solidFill>
              </a:rPr>
              <a:t>1</a:t>
            </a:r>
            <a:r>
              <a:rPr lang="en-US" altLang="zh-CN" sz="2000" b="1"/>
              <a:t> 0000000 </a:t>
            </a:r>
          </a:p>
          <a:p>
            <a:pPr eaLnBrk="1" hangingPunct="1">
              <a:lnSpc>
                <a:spcPct val="110000"/>
              </a:lnSpc>
              <a:spcAft>
                <a:spcPct val="10000"/>
              </a:spcAft>
              <a:buFont typeface="Wingdings" pitchFamily="2" charset="2"/>
              <a:buNone/>
            </a:pPr>
            <a:r>
              <a:rPr lang="en-US" altLang="zh-CN" sz="2000" b="1"/>
              <a:t>          [+1]</a:t>
            </a:r>
            <a:r>
              <a:rPr lang="zh-CN" altLang="en-US" sz="2000" b="1" baseline="-25000"/>
              <a:t>原      </a:t>
            </a:r>
            <a:r>
              <a:rPr lang="en-US" altLang="zh-CN" sz="2000" b="1"/>
              <a:t>= </a:t>
            </a:r>
            <a:r>
              <a:rPr lang="en-US" altLang="zh-CN" sz="2000" b="1">
                <a:solidFill>
                  <a:schemeClr val="hlink"/>
                </a:solidFill>
              </a:rPr>
              <a:t>0</a:t>
            </a:r>
            <a:r>
              <a:rPr lang="en-US" altLang="zh-CN" sz="2000" b="1"/>
              <a:t> 0000001       [- 1]</a:t>
            </a:r>
            <a:r>
              <a:rPr lang="zh-CN" altLang="en-US" sz="2000" b="1" baseline="-25000"/>
              <a:t>原      </a:t>
            </a:r>
            <a:r>
              <a:rPr lang="en-US" altLang="zh-CN" sz="2000" b="1"/>
              <a:t>= </a:t>
            </a:r>
            <a:r>
              <a:rPr lang="en-US" altLang="zh-CN" sz="2000" b="1">
                <a:solidFill>
                  <a:schemeClr val="hlink"/>
                </a:solidFill>
              </a:rPr>
              <a:t>1</a:t>
            </a:r>
            <a:r>
              <a:rPr lang="en-US" altLang="zh-CN" sz="2000" b="1"/>
              <a:t> 0000001</a:t>
            </a:r>
          </a:p>
          <a:p>
            <a:pPr eaLnBrk="1" hangingPunct="1">
              <a:lnSpc>
                <a:spcPct val="110000"/>
              </a:lnSpc>
              <a:spcAft>
                <a:spcPct val="10000"/>
              </a:spcAft>
              <a:buFont typeface="Wingdings" pitchFamily="2" charset="2"/>
              <a:buNone/>
            </a:pPr>
            <a:r>
              <a:rPr lang="en-US" altLang="zh-CN" sz="2000" b="1"/>
              <a:t>          [+127]</a:t>
            </a:r>
            <a:r>
              <a:rPr lang="zh-CN" altLang="en-US" sz="2000" b="1" baseline="-25000"/>
              <a:t>原</a:t>
            </a:r>
            <a:r>
              <a:rPr lang="en-US" altLang="zh-CN" sz="2000" b="1"/>
              <a:t>= </a:t>
            </a:r>
            <a:r>
              <a:rPr lang="en-US" altLang="zh-CN" sz="2000" b="1">
                <a:solidFill>
                  <a:schemeClr val="hlink"/>
                </a:solidFill>
              </a:rPr>
              <a:t>0</a:t>
            </a:r>
            <a:r>
              <a:rPr lang="en-US" altLang="zh-CN" sz="2000" b="1"/>
              <a:t> 1111111       [- 127]</a:t>
            </a:r>
            <a:r>
              <a:rPr lang="zh-CN" altLang="en-US" sz="2000" b="1" baseline="-25000"/>
              <a:t>原</a:t>
            </a:r>
            <a:r>
              <a:rPr lang="en-US" altLang="zh-CN" sz="2000" b="1"/>
              <a:t>= </a:t>
            </a:r>
            <a:r>
              <a:rPr lang="en-US" altLang="zh-CN" sz="2000" b="1">
                <a:solidFill>
                  <a:schemeClr val="hlink"/>
                </a:solidFill>
              </a:rPr>
              <a:t>1</a:t>
            </a:r>
            <a:r>
              <a:rPr lang="en-US" altLang="zh-CN" sz="2000" b="1"/>
              <a:t> 1111111</a:t>
            </a:r>
          </a:p>
          <a:p>
            <a:pPr eaLnBrk="1" hangingPunct="1">
              <a:lnSpc>
                <a:spcPct val="110000"/>
              </a:lnSpc>
              <a:spcAft>
                <a:spcPct val="10000"/>
              </a:spcAft>
              <a:buFont typeface="Wingdings" pitchFamily="2" charset="2"/>
              <a:buNone/>
            </a:pPr>
            <a:endParaRPr lang="en-US" altLang="zh-CN" sz="800" b="1"/>
          </a:p>
          <a:p>
            <a:pPr eaLnBrk="1" hangingPunct="1">
              <a:lnSpc>
                <a:spcPct val="110000"/>
              </a:lnSpc>
              <a:spcAft>
                <a:spcPct val="10000"/>
              </a:spcAft>
            </a:pPr>
            <a:r>
              <a:rPr lang="zh-CN" altLang="en-US" sz="2400" b="1"/>
              <a:t>反码表示</a:t>
            </a:r>
          </a:p>
          <a:p>
            <a:pPr eaLnBrk="1" hangingPunct="1">
              <a:lnSpc>
                <a:spcPct val="110000"/>
              </a:lnSpc>
              <a:spcAft>
                <a:spcPct val="10000"/>
              </a:spcAft>
              <a:buFont typeface="Wingdings" pitchFamily="2" charset="2"/>
              <a:buNone/>
            </a:pPr>
            <a:r>
              <a:rPr lang="zh-CN" altLang="en-US" sz="2000" b="1"/>
              <a:t>          </a:t>
            </a:r>
            <a:r>
              <a:rPr lang="en-US" altLang="zh-CN" sz="2000" b="1"/>
              <a:t>[+0]</a:t>
            </a:r>
            <a:r>
              <a:rPr lang="zh-CN" altLang="en-US" sz="2000" b="1" baseline="-25000"/>
              <a:t>反      </a:t>
            </a:r>
            <a:r>
              <a:rPr lang="en-US" altLang="zh-CN" sz="2000" b="1"/>
              <a:t>= </a:t>
            </a:r>
            <a:r>
              <a:rPr lang="en-US" altLang="zh-CN" sz="2000" b="1">
                <a:solidFill>
                  <a:schemeClr val="hlink"/>
                </a:solidFill>
              </a:rPr>
              <a:t>0</a:t>
            </a:r>
            <a:r>
              <a:rPr lang="en-US" altLang="zh-CN" sz="2000" b="1"/>
              <a:t> 0000000       [- 0]</a:t>
            </a:r>
            <a:r>
              <a:rPr lang="zh-CN" altLang="en-US" sz="2000" b="1" baseline="-25000"/>
              <a:t>反      </a:t>
            </a:r>
            <a:r>
              <a:rPr lang="en-US" altLang="zh-CN" sz="2000" b="1"/>
              <a:t>= </a:t>
            </a:r>
            <a:r>
              <a:rPr lang="en-US" altLang="zh-CN" sz="2000" b="1">
                <a:solidFill>
                  <a:schemeClr val="hlink"/>
                </a:solidFill>
              </a:rPr>
              <a:t>1</a:t>
            </a:r>
            <a:r>
              <a:rPr lang="en-US" altLang="zh-CN" sz="2000" b="1"/>
              <a:t> 1111111</a:t>
            </a:r>
          </a:p>
          <a:p>
            <a:pPr eaLnBrk="1" hangingPunct="1">
              <a:lnSpc>
                <a:spcPct val="110000"/>
              </a:lnSpc>
              <a:spcAft>
                <a:spcPct val="10000"/>
              </a:spcAft>
              <a:buFont typeface="Wingdings" pitchFamily="2" charset="2"/>
              <a:buNone/>
            </a:pPr>
            <a:r>
              <a:rPr lang="en-US" altLang="zh-CN" sz="2000" b="1"/>
              <a:t>          [+1]</a:t>
            </a:r>
            <a:r>
              <a:rPr lang="zh-CN" altLang="en-US" sz="2000" b="1" baseline="-25000"/>
              <a:t>反      </a:t>
            </a:r>
            <a:r>
              <a:rPr lang="en-US" altLang="zh-CN" sz="2000" b="1"/>
              <a:t>= </a:t>
            </a:r>
            <a:r>
              <a:rPr lang="en-US" altLang="zh-CN" sz="2000" b="1">
                <a:solidFill>
                  <a:schemeClr val="hlink"/>
                </a:solidFill>
              </a:rPr>
              <a:t>0</a:t>
            </a:r>
            <a:r>
              <a:rPr lang="en-US" altLang="zh-CN" sz="2000" b="1"/>
              <a:t> 0000001       [- 1]</a:t>
            </a:r>
            <a:r>
              <a:rPr lang="zh-CN" altLang="en-US" sz="2000" b="1" baseline="-25000"/>
              <a:t>反      </a:t>
            </a:r>
            <a:r>
              <a:rPr lang="en-US" altLang="zh-CN" sz="2000" b="1"/>
              <a:t>= </a:t>
            </a:r>
            <a:r>
              <a:rPr lang="en-US" altLang="zh-CN" sz="2000" b="1">
                <a:solidFill>
                  <a:schemeClr val="hlink"/>
                </a:solidFill>
              </a:rPr>
              <a:t>1</a:t>
            </a:r>
            <a:r>
              <a:rPr lang="en-US" altLang="zh-CN" sz="2000" b="1"/>
              <a:t> 1111110</a:t>
            </a:r>
          </a:p>
          <a:p>
            <a:pPr eaLnBrk="1" hangingPunct="1">
              <a:lnSpc>
                <a:spcPct val="110000"/>
              </a:lnSpc>
              <a:spcAft>
                <a:spcPct val="10000"/>
              </a:spcAft>
              <a:buFont typeface="Wingdings" pitchFamily="2" charset="2"/>
              <a:buNone/>
            </a:pPr>
            <a:r>
              <a:rPr lang="en-US" altLang="zh-CN" sz="2000" b="1"/>
              <a:t>          [+127]</a:t>
            </a:r>
            <a:r>
              <a:rPr lang="zh-CN" altLang="en-US" sz="2000" b="1" baseline="-25000"/>
              <a:t>反</a:t>
            </a:r>
            <a:r>
              <a:rPr lang="en-US" altLang="zh-CN" sz="2000" b="1"/>
              <a:t>= </a:t>
            </a:r>
            <a:r>
              <a:rPr lang="en-US" altLang="zh-CN" sz="2000" b="1">
                <a:solidFill>
                  <a:schemeClr val="hlink"/>
                </a:solidFill>
              </a:rPr>
              <a:t>0</a:t>
            </a:r>
            <a:r>
              <a:rPr lang="en-US" altLang="zh-CN" sz="2000" b="1"/>
              <a:t> 1111111       [- 127]</a:t>
            </a:r>
            <a:r>
              <a:rPr lang="zh-CN" altLang="en-US" sz="2000" b="1" baseline="-25000"/>
              <a:t>反</a:t>
            </a:r>
            <a:r>
              <a:rPr lang="en-US" altLang="zh-CN" sz="2000" b="1"/>
              <a:t>= </a:t>
            </a:r>
            <a:r>
              <a:rPr lang="en-US" altLang="zh-CN" sz="2000" b="1">
                <a:solidFill>
                  <a:schemeClr val="hlink"/>
                </a:solidFill>
              </a:rPr>
              <a:t>1</a:t>
            </a:r>
            <a:r>
              <a:rPr lang="en-US" altLang="zh-CN" sz="2000" b="1"/>
              <a:t> 0000000</a:t>
            </a:r>
          </a:p>
          <a:p>
            <a:pPr eaLnBrk="1" hangingPunct="1">
              <a:lnSpc>
                <a:spcPct val="110000"/>
              </a:lnSpc>
              <a:spcAft>
                <a:spcPct val="10000"/>
              </a:spcAft>
            </a:pPr>
            <a:endParaRPr lang="en-US" altLang="zh-CN" sz="800" b="1"/>
          </a:p>
          <a:p>
            <a:pPr eaLnBrk="1" hangingPunct="1">
              <a:lnSpc>
                <a:spcPct val="110000"/>
              </a:lnSpc>
              <a:spcAft>
                <a:spcPct val="10000"/>
              </a:spcAft>
            </a:pPr>
            <a:r>
              <a:rPr lang="zh-CN" altLang="en-US" sz="2400" b="1"/>
              <a:t>补码表示</a:t>
            </a:r>
          </a:p>
          <a:p>
            <a:pPr eaLnBrk="1" hangingPunct="1">
              <a:lnSpc>
                <a:spcPct val="110000"/>
              </a:lnSpc>
              <a:spcAft>
                <a:spcPct val="10000"/>
              </a:spcAft>
              <a:buFont typeface="Wingdings" pitchFamily="2" charset="2"/>
              <a:buNone/>
            </a:pPr>
            <a:r>
              <a:rPr lang="zh-CN" altLang="en-US" sz="2000" b="1"/>
              <a:t>          </a:t>
            </a:r>
            <a:r>
              <a:rPr lang="en-US" altLang="zh-CN" sz="2000" b="1"/>
              <a:t>[+0]</a:t>
            </a:r>
            <a:r>
              <a:rPr lang="zh-CN" altLang="en-US" sz="2000" b="1" baseline="-25000"/>
              <a:t>补      </a:t>
            </a:r>
            <a:r>
              <a:rPr lang="en-US" altLang="zh-CN" sz="2000" b="1"/>
              <a:t>= </a:t>
            </a:r>
            <a:r>
              <a:rPr lang="en-US" altLang="zh-CN" sz="2000" b="1">
                <a:solidFill>
                  <a:schemeClr val="hlink"/>
                </a:solidFill>
              </a:rPr>
              <a:t>0</a:t>
            </a:r>
            <a:r>
              <a:rPr lang="en-US" altLang="zh-CN" sz="2000" b="1"/>
              <a:t> 0000000       [- 0]</a:t>
            </a:r>
            <a:r>
              <a:rPr lang="zh-CN" altLang="en-US" sz="2000" b="1" baseline="-25000"/>
              <a:t>补      </a:t>
            </a:r>
            <a:r>
              <a:rPr lang="en-US" altLang="zh-CN" sz="2000" b="1"/>
              <a:t>= </a:t>
            </a:r>
            <a:r>
              <a:rPr lang="en-US" altLang="zh-CN" sz="2000" b="1">
                <a:solidFill>
                  <a:schemeClr val="hlink"/>
                </a:solidFill>
              </a:rPr>
              <a:t>0</a:t>
            </a:r>
            <a:r>
              <a:rPr lang="en-US" altLang="zh-CN" sz="2000" b="1"/>
              <a:t> 0000000</a:t>
            </a:r>
          </a:p>
          <a:p>
            <a:pPr eaLnBrk="1" hangingPunct="1">
              <a:lnSpc>
                <a:spcPct val="110000"/>
              </a:lnSpc>
              <a:spcAft>
                <a:spcPct val="10000"/>
              </a:spcAft>
              <a:buFont typeface="Wingdings" pitchFamily="2" charset="2"/>
              <a:buNone/>
            </a:pPr>
            <a:r>
              <a:rPr lang="en-US" altLang="zh-CN" sz="2000" b="1"/>
              <a:t>          [+1]</a:t>
            </a:r>
            <a:r>
              <a:rPr lang="zh-CN" altLang="en-US" sz="2000" b="1" baseline="-25000"/>
              <a:t>补      </a:t>
            </a:r>
            <a:r>
              <a:rPr lang="en-US" altLang="zh-CN" sz="2000" b="1"/>
              <a:t>= </a:t>
            </a:r>
            <a:r>
              <a:rPr lang="en-US" altLang="zh-CN" sz="2000" b="1">
                <a:solidFill>
                  <a:schemeClr val="hlink"/>
                </a:solidFill>
              </a:rPr>
              <a:t>0</a:t>
            </a:r>
            <a:r>
              <a:rPr lang="en-US" altLang="zh-CN" sz="2000" b="1"/>
              <a:t> 0000001       [- 1]</a:t>
            </a:r>
            <a:r>
              <a:rPr lang="zh-CN" altLang="en-US" sz="2000" b="1" baseline="-25000"/>
              <a:t>补      </a:t>
            </a:r>
            <a:r>
              <a:rPr lang="en-US" altLang="zh-CN" sz="2000" b="1"/>
              <a:t>= </a:t>
            </a:r>
            <a:r>
              <a:rPr lang="en-US" altLang="zh-CN" sz="2000" b="1">
                <a:solidFill>
                  <a:schemeClr val="hlink"/>
                </a:solidFill>
              </a:rPr>
              <a:t>1</a:t>
            </a:r>
            <a:r>
              <a:rPr lang="en-US" altLang="zh-CN" sz="2000" b="1"/>
              <a:t> 1111111</a:t>
            </a:r>
          </a:p>
          <a:p>
            <a:pPr eaLnBrk="1" hangingPunct="1">
              <a:lnSpc>
                <a:spcPct val="110000"/>
              </a:lnSpc>
              <a:spcAft>
                <a:spcPct val="10000"/>
              </a:spcAft>
              <a:buFont typeface="Wingdings" pitchFamily="2" charset="2"/>
              <a:buNone/>
            </a:pPr>
            <a:r>
              <a:rPr lang="en-US" altLang="zh-CN" sz="2000" b="1"/>
              <a:t>          [+127]</a:t>
            </a:r>
            <a:r>
              <a:rPr lang="zh-CN" altLang="en-US" sz="2000" b="1" baseline="-25000"/>
              <a:t>补</a:t>
            </a:r>
            <a:r>
              <a:rPr lang="en-US" altLang="zh-CN" sz="2000" b="1"/>
              <a:t>= </a:t>
            </a:r>
            <a:r>
              <a:rPr lang="en-US" altLang="zh-CN" sz="2000" b="1">
                <a:solidFill>
                  <a:schemeClr val="hlink"/>
                </a:solidFill>
              </a:rPr>
              <a:t>0</a:t>
            </a:r>
            <a:r>
              <a:rPr lang="en-US" altLang="zh-CN" sz="2000" b="1"/>
              <a:t> 1111111       [- 127]</a:t>
            </a:r>
            <a:r>
              <a:rPr lang="zh-CN" altLang="en-US" sz="2000" b="1" baseline="-25000"/>
              <a:t>补</a:t>
            </a:r>
            <a:r>
              <a:rPr lang="en-US" altLang="zh-CN" sz="2000" b="1"/>
              <a:t>= </a:t>
            </a:r>
            <a:r>
              <a:rPr lang="en-US" altLang="zh-CN" sz="2000" b="1">
                <a:solidFill>
                  <a:schemeClr val="hlink"/>
                </a:solidFill>
              </a:rPr>
              <a:t>1</a:t>
            </a:r>
            <a:r>
              <a:rPr lang="en-US" altLang="zh-CN" sz="2000" b="1"/>
              <a:t> 0000001 </a:t>
            </a:r>
          </a:p>
          <a:p>
            <a:pPr eaLnBrk="1" hangingPunct="1">
              <a:lnSpc>
                <a:spcPct val="110000"/>
              </a:lnSpc>
              <a:spcAft>
                <a:spcPct val="10000"/>
              </a:spcAft>
              <a:buFont typeface="Wingdings" pitchFamily="2" charset="2"/>
              <a:buNone/>
            </a:pPr>
            <a:r>
              <a:rPr lang="en-US" altLang="zh-CN" sz="2000" b="1"/>
              <a:t>                                                   [- 128]</a:t>
            </a:r>
            <a:r>
              <a:rPr lang="zh-CN" altLang="en-US" sz="2000" b="1" baseline="-25000"/>
              <a:t>补</a:t>
            </a:r>
            <a:r>
              <a:rPr lang="en-US" altLang="zh-CN" sz="2000" b="1"/>
              <a:t>= </a:t>
            </a:r>
            <a:r>
              <a:rPr lang="en-US" altLang="zh-CN" sz="2000" b="1">
                <a:solidFill>
                  <a:schemeClr val="hlink"/>
                </a:solidFill>
              </a:rPr>
              <a:t>1</a:t>
            </a:r>
            <a:r>
              <a:rPr lang="en-US" altLang="zh-CN" sz="2000" b="1"/>
              <a:t> 0000000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710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4710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4710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4710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4710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4710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4710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4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47104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4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47104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4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47104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4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47104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4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47104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4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47104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1043" grpId="0" build="p" autoUpdateAnimBg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>
            <a:extLst>
              <a:ext uri="{FF2B5EF4-FFF2-40B4-BE49-F238E27FC236}">
                <a16:creationId xmlns:a16="http://schemas.microsoft.com/office/drawing/2014/main" id="{ED556575-442C-A342-ADD9-54EB7B20443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3600" b="1">
                <a:solidFill>
                  <a:schemeClr val="tx1"/>
                </a:solidFill>
              </a:rPr>
              <a:t>补码运算规则</a:t>
            </a:r>
          </a:p>
        </p:txBody>
      </p:sp>
      <p:grpSp>
        <p:nvGrpSpPr>
          <p:cNvPr id="41987" name="Group 3">
            <a:extLst>
              <a:ext uri="{FF2B5EF4-FFF2-40B4-BE49-F238E27FC236}">
                <a16:creationId xmlns:a16="http://schemas.microsoft.com/office/drawing/2014/main" id="{EAEC8AD8-202C-4E46-AB3B-67A81B5F0945}"/>
              </a:ext>
            </a:extLst>
          </p:cNvPr>
          <p:cNvGrpSpPr>
            <a:grpSpLocks/>
          </p:cNvGrpSpPr>
          <p:nvPr/>
        </p:nvGrpSpPr>
        <p:grpSpPr bwMode="auto">
          <a:xfrm>
            <a:off x="685800" y="1447800"/>
            <a:ext cx="3505200" cy="1066800"/>
            <a:chOff x="912" y="2928"/>
            <a:chExt cx="2208" cy="672"/>
          </a:xfrm>
        </p:grpSpPr>
        <p:sp>
          <p:nvSpPr>
            <p:cNvPr id="42034" name="Rectangle 4">
              <a:extLst>
                <a:ext uri="{FF2B5EF4-FFF2-40B4-BE49-F238E27FC236}">
                  <a16:creationId xmlns:a16="http://schemas.microsoft.com/office/drawing/2014/main" id="{6532D7FC-2970-C743-BFCF-A51D60CE2B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3216"/>
              <a:ext cx="2112" cy="384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8000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FF3300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rgbClr val="006666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400" b="1"/>
                <a:t>[X+Y]</a:t>
              </a:r>
              <a:r>
                <a:rPr lang="zh-CN" altLang="en-US" sz="2400" b="1" baseline="-25000"/>
                <a:t>补</a:t>
              </a:r>
              <a:r>
                <a:rPr lang="zh-CN" altLang="en-US" sz="2400" b="1"/>
                <a:t>＝</a:t>
              </a:r>
              <a:r>
                <a:rPr lang="en-US" altLang="zh-CN" sz="2400" b="1"/>
                <a:t>[X]</a:t>
              </a:r>
              <a:r>
                <a:rPr lang="zh-CN" altLang="en-US" sz="2400" b="1" baseline="-25000"/>
                <a:t>补</a:t>
              </a:r>
              <a:r>
                <a:rPr lang="zh-CN" altLang="en-US" sz="2400" b="1"/>
                <a:t>＋</a:t>
              </a:r>
              <a:r>
                <a:rPr lang="en-US" altLang="zh-CN" sz="2400" b="1"/>
                <a:t>[Y]</a:t>
              </a:r>
              <a:r>
                <a:rPr lang="zh-CN" altLang="en-US" sz="2400" b="1" baseline="-25000"/>
                <a:t>补</a:t>
              </a:r>
            </a:p>
          </p:txBody>
        </p:sp>
        <p:sp>
          <p:nvSpPr>
            <p:cNvPr id="42035" name="Text Box 5">
              <a:extLst>
                <a:ext uri="{FF2B5EF4-FFF2-40B4-BE49-F238E27FC236}">
                  <a16:creationId xmlns:a16="http://schemas.microsoft.com/office/drawing/2014/main" id="{8C60DA9A-13D0-4D4C-92F3-4D5B99BD500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12" y="2928"/>
              <a:ext cx="1404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8000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FF3300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rgbClr val="006666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zh-CN" altLang="en-US" sz="2000" b="1">
                  <a:latin typeface="Tahoma" panose="020B0604030504040204" pitchFamily="34" charset="0"/>
                </a:rPr>
                <a:t>补码的加法规则：</a:t>
              </a:r>
            </a:p>
          </p:txBody>
        </p:sp>
      </p:grpSp>
      <p:grpSp>
        <p:nvGrpSpPr>
          <p:cNvPr id="41988" name="Group 6">
            <a:extLst>
              <a:ext uri="{FF2B5EF4-FFF2-40B4-BE49-F238E27FC236}">
                <a16:creationId xmlns:a16="http://schemas.microsoft.com/office/drawing/2014/main" id="{1475ACDA-B3E6-974A-99C7-EF00F8B43EB4}"/>
              </a:ext>
            </a:extLst>
          </p:cNvPr>
          <p:cNvGrpSpPr>
            <a:grpSpLocks/>
          </p:cNvGrpSpPr>
          <p:nvPr/>
        </p:nvGrpSpPr>
        <p:grpSpPr bwMode="auto">
          <a:xfrm>
            <a:off x="685800" y="2590800"/>
            <a:ext cx="3505200" cy="1066800"/>
            <a:chOff x="912" y="2928"/>
            <a:chExt cx="2208" cy="672"/>
          </a:xfrm>
        </p:grpSpPr>
        <p:sp>
          <p:nvSpPr>
            <p:cNvPr id="42032" name="Rectangle 7">
              <a:extLst>
                <a:ext uri="{FF2B5EF4-FFF2-40B4-BE49-F238E27FC236}">
                  <a16:creationId xmlns:a16="http://schemas.microsoft.com/office/drawing/2014/main" id="{80FE57F8-CD1F-8944-8634-69FA181D2E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3216"/>
              <a:ext cx="2112" cy="384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8000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FF3300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rgbClr val="006666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400" b="1"/>
                <a:t>[X-Y]</a:t>
              </a:r>
              <a:r>
                <a:rPr lang="zh-CN" altLang="en-US" sz="2400" b="1" baseline="-25000"/>
                <a:t>补</a:t>
              </a:r>
              <a:r>
                <a:rPr lang="zh-CN" altLang="en-US" sz="2400" b="1"/>
                <a:t>＝</a:t>
              </a:r>
              <a:r>
                <a:rPr lang="en-US" altLang="zh-CN" sz="2400" b="1"/>
                <a:t>[X]</a:t>
              </a:r>
              <a:r>
                <a:rPr lang="zh-CN" altLang="en-US" sz="2400" b="1" baseline="-25000"/>
                <a:t>补</a:t>
              </a:r>
              <a:r>
                <a:rPr lang="zh-CN" altLang="en-US" sz="2400" b="1"/>
                <a:t>＋</a:t>
              </a:r>
              <a:r>
                <a:rPr lang="en-US" altLang="zh-CN" sz="2400" b="1"/>
                <a:t>[-Y]</a:t>
              </a:r>
              <a:r>
                <a:rPr lang="zh-CN" altLang="en-US" sz="2400" b="1" baseline="-25000"/>
                <a:t>补</a:t>
              </a:r>
            </a:p>
          </p:txBody>
        </p:sp>
        <p:sp>
          <p:nvSpPr>
            <p:cNvPr id="42033" name="Text Box 8">
              <a:extLst>
                <a:ext uri="{FF2B5EF4-FFF2-40B4-BE49-F238E27FC236}">
                  <a16:creationId xmlns:a16="http://schemas.microsoft.com/office/drawing/2014/main" id="{C6DFD007-16F9-8F4E-ADF2-9FF1563EE52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12" y="2928"/>
              <a:ext cx="1404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8000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FF3300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rgbClr val="006666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zh-CN" altLang="en-US" sz="2000" b="1">
                  <a:latin typeface="Tahoma" panose="020B0604030504040204" pitchFamily="34" charset="0"/>
                </a:rPr>
                <a:t>补码的减法规则：</a:t>
              </a:r>
            </a:p>
          </p:txBody>
        </p:sp>
      </p:grpSp>
      <p:sp>
        <p:nvSpPr>
          <p:cNvPr id="472073" name="Rectangle 9">
            <a:extLst>
              <a:ext uri="{FF2B5EF4-FFF2-40B4-BE49-F238E27FC236}">
                <a16:creationId xmlns:a16="http://schemas.microsoft.com/office/drawing/2014/main" id="{1C91D83F-33DA-3A48-B168-ECCBECD282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8200" y="1371600"/>
            <a:ext cx="4419600" cy="525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8000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FF3300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rgbClr val="006666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  <a:spcAft>
                <a:spcPct val="0"/>
              </a:spcAft>
              <a:buFont typeface="Wingdings" pitchFamily="2" charset="2"/>
              <a:buNone/>
            </a:pPr>
            <a:r>
              <a:rPr lang="zh-CN" altLang="en-US" sz="2400" b="1"/>
              <a:t>例</a:t>
            </a:r>
            <a:r>
              <a:rPr lang="en-US" altLang="zh-CN" sz="2400" b="1"/>
              <a:t>: </a:t>
            </a:r>
            <a:r>
              <a:rPr lang="zh-CN" altLang="en-US" sz="2400" b="1"/>
              <a:t>用补码计算</a:t>
            </a:r>
            <a:r>
              <a:rPr lang="en-US" altLang="zh-CN" sz="2400" b="1"/>
              <a:t>64 – 10 </a:t>
            </a:r>
          </a:p>
          <a:p>
            <a:pPr eaLnBrk="1" hangingPunct="1">
              <a:lnSpc>
                <a:spcPct val="110000"/>
              </a:lnSpc>
              <a:spcAft>
                <a:spcPct val="0"/>
              </a:spcAft>
              <a:buFont typeface="Wingdings" pitchFamily="2" charset="2"/>
              <a:buNone/>
            </a:pPr>
            <a:endParaRPr lang="en-US" altLang="zh-CN" sz="2400" b="1"/>
          </a:p>
          <a:p>
            <a:pPr eaLnBrk="1" hangingPunct="1">
              <a:spcAft>
                <a:spcPct val="0"/>
              </a:spcAft>
              <a:buFont typeface="Wingdings" pitchFamily="2" charset="2"/>
              <a:buNone/>
            </a:pPr>
            <a:r>
              <a:rPr lang="en-US" altLang="zh-CN" sz="2400" b="1"/>
              <a:t>      Z = 64 – 10 = 64 +</a:t>
            </a:r>
            <a:r>
              <a:rPr lang="zh-CN" altLang="en-US" sz="2400" b="1"/>
              <a:t>（</a:t>
            </a:r>
            <a:r>
              <a:rPr lang="en-US" altLang="zh-CN" sz="2400" b="1"/>
              <a:t>- 10</a:t>
            </a:r>
            <a:r>
              <a:rPr lang="zh-CN" altLang="en-US" sz="2400" b="1"/>
              <a:t>）</a:t>
            </a:r>
          </a:p>
          <a:p>
            <a:pPr eaLnBrk="1" hangingPunct="1">
              <a:spcAft>
                <a:spcPct val="0"/>
              </a:spcAft>
              <a:buFont typeface="Wingdings" pitchFamily="2" charset="2"/>
              <a:buNone/>
            </a:pPr>
            <a:endParaRPr lang="zh-CN" altLang="en-US" sz="1000" b="1"/>
          </a:p>
          <a:p>
            <a:pPr eaLnBrk="1" hangingPunct="1">
              <a:spcAft>
                <a:spcPct val="0"/>
              </a:spcAft>
              <a:buFont typeface="Wingdings" pitchFamily="2" charset="2"/>
              <a:buNone/>
            </a:pPr>
            <a:r>
              <a:rPr lang="zh-CN" altLang="en-US" sz="2400" b="1"/>
              <a:t>      </a:t>
            </a:r>
            <a:r>
              <a:rPr lang="en-US" altLang="zh-CN" sz="2400" b="1">
                <a:solidFill>
                  <a:srgbClr val="008000"/>
                </a:solidFill>
              </a:rPr>
              <a:t>[+64]</a:t>
            </a:r>
            <a:r>
              <a:rPr lang="zh-CN" altLang="en-US" sz="2400" b="1" baseline="-25000">
                <a:solidFill>
                  <a:srgbClr val="008000"/>
                </a:solidFill>
              </a:rPr>
              <a:t>补</a:t>
            </a:r>
            <a:r>
              <a:rPr lang="en-US" altLang="zh-CN" sz="2400" b="1">
                <a:solidFill>
                  <a:srgbClr val="008000"/>
                </a:solidFill>
              </a:rPr>
              <a:t>= </a:t>
            </a:r>
            <a:r>
              <a:rPr lang="en-US" altLang="zh-CN" sz="2400" b="1">
                <a:solidFill>
                  <a:schemeClr val="hlink"/>
                </a:solidFill>
              </a:rPr>
              <a:t>0</a:t>
            </a:r>
            <a:r>
              <a:rPr lang="en-US" altLang="zh-CN" sz="2400" b="1">
                <a:solidFill>
                  <a:srgbClr val="008000"/>
                </a:solidFill>
              </a:rPr>
              <a:t> 1000000</a:t>
            </a:r>
            <a:r>
              <a:rPr lang="en-US" altLang="zh-CN" sz="2400" b="1"/>
              <a:t> </a:t>
            </a:r>
          </a:p>
          <a:p>
            <a:pPr eaLnBrk="1" hangingPunct="1">
              <a:spcAft>
                <a:spcPct val="0"/>
              </a:spcAft>
              <a:buFont typeface="Wingdings" pitchFamily="2" charset="2"/>
              <a:buNone/>
            </a:pPr>
            <a:r>
              <a:rPr lang="en-US" altLang="zh-CN" sz="2400" b="1"/>
              <a:t>      [- 10]</a:t>
            </a:r>
            <a:r>
              <a:rPr lang="zh-CN" altLang="en-US" sz="2400" b="1" baseline="-25000"/>
              <a:t>原</a:t>
            </a:r>
            <a:r>
              <a:rPr lang="en-US" altLang="zh-CN" sz="2400" b="1"/>
              <a:t>= </a:t>
            </a:r>
            <a:r>
              <a:rPr lang="en-US" altLang="zh-CN" sz="2400" b="1">
                <a:solidFill>
                  <a:schemeClr val="hlink"/>
                </a:solidFill>
              </a:rPr>
              <a:t>1</a:t>
            </a:r>
            <a:r>
              <a:rPr lang="en-US" altLang="zh-CN" sz="2400" b="1"/>
              <a:t> 0001010</a:t>
            </a:r>
          </a:p>
          <a:p>
            <a:pPr eaLnBrk="1" hangingPunct="1">
              <a:spcAft>
                <a:spcPct val="0"/>
              </a:spcAft>
              <a:buFont typeface="Wingdings" pitchFamily="2" charset="2"/>
              <a:buNone/>
            </a:pPr>
            <a:r>
              <a:rPr lang="en-US" altLang="zh-CN" sz="2400" b="1"/>
              <a:t>      </a:t>
            </a:r>
            <a:r>
              <a:rPr lang="en-US" altLang="zh-CN" sz="2400" b="1">
                <a:solidFill>
                  <a:srgbClr val="008000"/>
                </a:solidFill>
              </a:rPr>
              <a:t>[- 10]</a:t>
            </a:r>
            <a:r>
              <a:rPr lang="zh-CN" altLang="en-US" sz="2400" b="1" baseline="-25000">
                <a:solidFill>
                  <a:srgbClr val="008000"/>
                </a:solidFill>
              </a:rPr>
              <a:t>补</a:t>
            </a:r>
            <a:r>
              <a:rPr lang="en-US" altLang="zh-CN" sz="2400" b="1">
                <a:solidFill>
                  <a:srgbClr val="008000"/>
                </a:solidFill>
              </a:rPr>
              <a:t>= </a:t>
            </a:r>
            <a:r>
              <a:rPr lang="en-US" altLang="zh-CN" sz="2400" b="1">
                <a:solidFill>
                  <a:schemeClr val="hlink"/>
                </a:solidFill>
              </a:rPr>
              <a:t>1</a:t>
            </a:r>
            <a:r>
              <a:rPr lang="en-US" altLang="zh-CN" sz="2400" b="1">
                <a:solidFill>
                  <a:srgbClr val="008000"/>
                </a:solidFill>
              </a:rPr>
              <a:t> 1110110</a:t>
            </a:r>
          </a:p>
          <a:p>
            <a:pPr eaLnBrk="1" hangingPunct="1">
              <a:spcAft>
                <a:spcPct val="0"/>
              </a:spcAft>
              <a:buFont typeface="Wingdings" pitchFamily="2" charset="2"/>
              <a:buNone/>
            </a:pPr>
            <a:endParaRPr lang="en-US" altLang="zh-CN" sz="1000" b="1">
              <a:solidFill>
                <a:srgbClr val="008000"/>
              </a:solidFill>
            </a:endParaRPr>
          </a:p>
          <a:p>
            <a:pPr eaLnBrk="1" hangingPunct="1">
              <a:spcAft>
                <a:spcPct val="0"/>
              </a:spcAft>
              <a:buFont typeface="Wingdings" pitchFamily="2" charset="2"/>
              <a:buNone/>
            </a:pPr>
            <a:r>
              <a:rPr lang="en-US" altLang="zh-CN" sz="2400" b="1"/>
              <a:t>      [Z]</a:t>
            </a:r>
            <a:r>
              <a:rPr lang="zh-CN" altLang="en-US" sz="2400" b="1" baseline="-25000"/>
              <a:t>补</a:t>
            </a:r>
            <a:r>
              <a:rPr lang="en-US" altLang="zh-CN" sz="2400" b="1"/>
              <a:t>= [+64]</a:t>
            </a:r>
            <a:r>
              <a:rPr lang="zh-CN" altLang="en-US" sz="2400" b="1" baseline="-25000"/>
              <a:t>补</a:t>
            </a:r>
            <a:r>
              <a:rPr lang="en-US" altLang="zh-CN" sz="2400" b="1"/>
              <a:t>+ [- 10]</a:t>
            </a:r>
            <a:r>
              <a:rPr lang="zh-CN" altLang="en-US" sz="2400" b="1" baseline="-25000"/>
              <a:t>补</a:t>
            </a:r>
          </a:p>
          <a:p>
            <a:pPr eaLnBrk="1" hangingPunct="1">
              <a:spcAft>
                <a:spcPct val="0"/>
              </a:spcAft>
              <a:buFont typeface="Wingdings" pitchFamily="2" charset="2"/>
              <a:buNone/>
            </a:pPr>
            <a:r>
              <a:rPr lang="zh-CN" altLang="en-US" sz="2400" b="1" baseline="-25000"/>
              <a:t>                    </a:t>
            </a:r>
            <a:r>
              <a:rPr lang="en-US" altLang="zh-CN" sz="2400" b="1"/>
              <a:t>= </a:t>
            </a:r>
            <a:r>
              <a:rPr lang="en-US" altLang="zh-CN" sz="2400" b="1">
                <a:solidFill>
                  <a:schemeClr val="hlink"/>
                </a:solidFill>
              </a:rPr>
              <a:t>0 </a:t>
            </a:r>
            <a:r>
              <a:rPr lang="en-US" altLang="zh-CN" sz="2400" b="1"/>
              <a:t>1000000 +</a:t>
            </a:r>
            <a:r>
              <a:rPr lang="en-US" altLang="zh-CN" sz="2400" b="1">
                <a:solidFill>
                  <a:schemeClr val="hlink"/>
                </a:solidFill>
              </a:rPr>
              <a:t>1 </a:t>
            </a:r>
            <a:r>
              <a:rPr lang="en-US" altLang="zh-CN" sz="2400" b="1"/>
              <a:t>1110110</a:t>
            </a:r>
          </a:p>
          <a:p>
            <a:pPr eaLnBrk="1" hangingPunct="1">
              <a:spcAft>
                <a:spcPct val="0"/>
              </a:spcAft>
              <a:buFont typeface="Wingdings" pitchFamily="2" charset="2"/>
              <a:buNone/>
            </a:pPr>
            <a:r>
              <a:rPr lang="en-US" altLang="zh-CN" sz="2400" b="1"/>
              <a:t>             = </a:t>
            </a:r>
            <a:r>
              <a:rPr lang="en-US" altLang="zh-CN" sz="2400" b="1">
                <a:solidFill>
                  <a:schemeClr val="hlink"/>
                </a:solidFill>
              </a:rPr>
              <a:t>0 </a:t>
            </a:r>
            <a:r>
              <a:rPr lang="en-US" altLang="zh-CN" sz="2400" b="1"/>
              <a:t>0110110</a:t>
            </a:r>
          </a:p>
          <a:p>
            <a:pPr eaLnBrk="1" hangingPunct="1">
              <a:spcAft>
                <a:spcPct val="0"/>
              </a:spcAft>
              <a:buFont typeface="Wingdings" pitchFamily="2" charset="2"/>
              <a:buNone/>
            </a:pPr>
            <a:endParaRPr lang="en-US" altLang="zh-CN" sz="1000" b="1"/>
          </a:p>
          <a:p>
            <a:pPr eaLnBrk="1" hangingPunct="1">
              <a:spcAft>
                <a:spcPct val="0"/>
              </a:spcAft>
              <a:buFont typeface="Wingdings" pitchFamily="2" charset="2"/>
              <a:buNone/>
            </a:pPr>
            <a:r>
              <a:rPr lang="en-US" altLang="zh-CN" sz="2400" b="1"/>
              <a:t>      </a:t>
            </a:r>
            <a:r>
              <a:rPr lang="en-US" altLang="zh-CN" sz="2400" b="1">
                <a:sym typeface="Symbol" pitchFamily="2" charset="2"/>
              </a:rPr>
              <a:t> </a:t>
            </a:r>
            <a:r>
              <a:rPr lang="en-US" altLang="zh-CN" sz="2400" b="1"/>
              <a:t>Z = +54</a:t>
            </a:r>
          </a:p>
        </p:txBody>
      </p:sp>
      <p:sp>
        <p:nvSpPr>
          <p:cNvPr id="472074" name="Line 10">
            <a:extLst>
              <a:ext uri="{FF2B5EF4-FFF2-40B4-BE49-F238E27FC236}">
                <a16:creationId xmlns:a16="http://schemas.microsoft.com/office/drawing/2014/main" id="{A98C2631-175D-5B4F-8FB1-E02F0DA5A5F2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0" y="1524000"/>
            <a:ext cx="0" cy="4953000"/>
          </a:xfrm>
          <a:prstGeom prst="line">
            <a:avLst/>
          </a:prstGeom>
          <a:noFill/>
          <a:ln w="28575">
            <a:solidFill>
              <a:srgbClr val="33CCCC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72075" name="Text Box 11">
            <a:extLst>
              <a:ext uri="{FF2B5EF4-FFF2-40B4-BE49-F238E27FC236}">
                <a16:creationId xmlns:a16="http://schemas.microsoft.com/office/drawing/2014/main" id="{5706B18A-38E5-9A48-8C94-37AB2A0CE6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3810000"/>
            <a:ext cx="2954338" cy="118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8000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FF3300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rgbClr val="006666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000" b="1">
                <a:solidFill>
                  <a:schemeClr val="hlink"/>
                </a:solidFill>
              </a:rPr>
              <a:t>补码运算的符号位</a:t>
            </a:r>
          </a:p>
          <a:p>
            <a:pPr eaLnBrk="1" hangingPunct="1"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000" b="1">
                <a:cs typeface="Times New Roman" panose="02020603050405020304" pitchFamily="18" charset="0"/>
              </a:rPr>
              <a:t>    </a:t>
            </a:r>
            <a:r>
              <a:rPr lang="en-US" altLang="zh-CN" sz="2000" b="1">
                <a:cs typeface="Times New Roman" panose="02020603050405020304" pitchFamily="18" charset="0"/>
              </a:rPr>
              <a:t>• </a:t>
            </a:r>
            <a:r>
              <a:rPr lang="zh-CN" altLang="en-US" sz="2000" b="1"/>
              <a:t>符号位同时参与运算</a:t>
            </a:r>
            <a:r>
              <a:rPr lang="en-US" altLang="zh-CN" sz="2000" b="1"/>
              <a:t>.</a:t>
            </a:r>
          </a:p>
          <a:p>
            <a:pPr eaLnBrk="1" hangingPunct="1"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000" b="1"/>
              <a:t>    </a:t>
            </a:r>
            <a:r>
              <a:rPr lang="en-US" altLang="zh-CN" sz="2000" b="1">
                <a:cs typeface="Times New Roman" panose="02020603050405020304" pitchFamily="18" charset="0"/>
              </a:rPr>
              <a:t>• </a:t>
            </a:r>
            <a:r>
              <a:rPr lang="zh-CN" altLang="en-US" sz="2000" b="1"/>
              <a:t>符号位的扩展</a:t>
            </a: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631C99E3-B4B0-804A-88B5-DBB3294FF73F}"/>
              </a:ext>
            </a:extLst>
          </p:cNvPr>
          <p:cNvGraphicFramePr>
            <a:graphicFrameLocks noGrp="1"/>
          </p:cNvGraphicFramePr>
          <p:nvPr/>
        </p:nvGraphicFramePr>
        <p:xfrm>
          <a:off x="342900" y="6305550"/>
          <a:ext cx="1843088" cy="396875"/>
        </p:xfrm>
        <a:graphic>
          <a:graphicData uri="http://schemas.openxmlformats.org/drawingml/2006/table">
            <a:tbl>
              <a:tblPr/>
              <a:tblGrid>
                <a:gridCol w="9223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0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6875"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1 1 1 1</a:t>
                      </a:r>
                      <a:endParaRPr kumimoji="0" lang="zh-CN" alt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hlink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0 1 1</a:t>
                      </a:r>
                      <a:endParaRPr kumimoji="0" lang="zh-CN" alt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2000" name="右大括号 2">
            <a:extLst>
              <a:ext uri="{FF2B5EF4-FFF2-40B4-BE49-F238E27FC236}">
                <a16:creationId xmlns:a16="http://schemas.microsoft.com/office/drawing/2014/main" id="{73357661-8DE4-764F-82C4-A6CC11A735BA}"/>
              </a:ext>
            </a:extLst>
          </p:cNvPr>
          <p:cNvSpPr>
            <a:spLocks/>
          </p:cNvSpPr>
          <p:nvPr/>
        </p:nvSpPr>
        <p:spPr bwMode="auto">
          <a:xfrm rot="-5400000">
            <a:off x="608013" y="5656263"/>
            <a:ext cx="382587" cy="896937"/>
          </a:xfrm>
          <a:prstGeom prst="rightBrace">
            <a:avLst>
              <a:gd name="adj1" fmla="val 8336"/>
              <a:gd name="adj2" fmla="val 50000"/>
            </a:avLst>
          </a:prstGeom>
          <a:solidFill>
            <a:schemeClr val="bg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/>
          <a:lstStyle>
            <a:lvl1pPr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8000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FF3300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rgbClr val="006666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</a:pPr>
            <a:endParaRPr lang="zh-CN" altLang="en-US" sz="2400">
              <a:latin typeface="Tahoma" panose="020B0604030504040204" pitchFamily="34" charset="0"/>
            </a:endParaRPr>
          </a:p>
        </p:txBody>
      </p:sp>
      <p:sp>
        <p:nvSpPr>
          <p:cNvPr id="42001" name="文本框 4">
            <a:extLst>
              <a:ext uri="{FF2B5EF4-FFF2-40B4-BE49-F238E27FC236}">
                <a16:creationId xmlns:a16="http://schemas.microsoft.com/office/drawing/2014/main" id="{A3F7B352-A9C9-D14D-9945-DC04BFD42D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3675" y="5619750"/>
            <a:ext cx="1200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8000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FF3300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rgbClr val="006666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000">
                <a:latin typeface="Tahoma" panose="020B0604030504040204" pitchFamily="34" charset="0"/>
              </a:rPr>
              <a:t>符号扩展</a:t>
            </a:r>
          </a:p>
        </p:txBody>
      </p:sp>
      <p:sp>
        <p:nvSpPr>
          <p:cNvPr id="42002" name="下箭头 5">
            <a:extLst>
              <a:ext uri="{FF2B5EF4-FFF2-40B4-BE49-F238E27FC236}">
                <a16:creationId xmlns:a16="http://schemas.microsoft.com/office/drawing/2014/main" id="{A663D5F1-9784-304F-A9B8-D5C0565E41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81113" y="5553075"/>
            <a:ext cx="904875" cy="719138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8000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FF3300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rgbClr val="006666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</a:pPr>
            <a:endParaRPr lang="zh-CN" altLang="en-US" sz="2400">
              <a:latin typeface="Tahoma" panose="020B0604030504040204" pitchFamily="34" charset="0"/>
            </a:endParaRP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D0895D5A-3A86-3840-A32E-3977D0E535D4}"/>
              </a:ext>
            </a:extLst>
          </p:cNvPr>
          <p:cNvGraphicFramePr>
            <a:graphicFrameLocks noGrp="1"/>
          </p:cNvGraphicFramePr>
          <p:nvPr/>
        </p:nvGraphicFramePr>
        <p:xfrm>
          <a:off x="1247775" y="5137150"/>
          <a:ext cx="938213" cy="369888"/>
        </p:xfrm>
        <a:graphic>
          <a:graphicData uri="http://schemas.openxmlformats.org/drawingml/2006/table">
            <a:tbl>
              <a:tblPr/>
              <a:tblGrid>
                <a:gridCol w="269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83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9888"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hlink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0 1 1</a:t>
                      </a:r>
                      <a:endParaRPr kumimoji="0" lang="zh-CN" alt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9" name="文本框 8">
            <a:extLst>
              <a:ext uri="{FF2B5EF4-FFF2-40B4-BE49-F238E27FC236}">
                <a16:creationId xmlns:a16="http://schemas.microsoft.com/office/drawing/2014/main" id="{FA18691A-8A2C-3046-93C2-63CD0EAD709D}"/>
              </a:ext>
            </a:extLst>
          </p:cNvPr>
          <p:cNvSpPr txBox="1"/>
          <p:nvPr/>
        </p:nvSpPr>
        <p:spPr>
          <a:xfrm>
            <a:off x="1441450" y="5613400"/>
            <a:ext cx="650875" cy="549275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defRPr kumimoji="1" sz="2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000" b="1"/>
              <a:t>  四位</a:t>
            </a:r>
            <a:endParaRPr lang="en-US" altLang="zh-CN" sz="1000" b="1"/>
          </a:p>
          <a:p>
            <a:r>
              <a:rPr lang="zh-CN" altLang="en-US" sz="1000" b="1"/>
              <a:t>扩展成</a:t>
            </a:r>
            <a:endParaRPr lang="en-US" altLang="zh-CN" sz="1000" b="1"/>
          </a:p>
          <a:p>
            <a:r>
              <a:rPr lang="en-US" altLang="zh-CN" sz="1000" b="1"/>
              <a:t>  </a:t>
            </a:r>
            <a:r>
              <a:rPr lang="zh-CN" altLang="en-US" sz="1000" b="1"/>
              <a:t>八位</a:t>
            </a:r>
          </a:p>
        </p:txBody>
      </p:sp>
      <p:graphicFrame>
        <p:nvGraphicFramePr>
          <p:cNvPr id="22" name="表格 21">
            <a:extLst>
              <a:ext uri="{FF2B5EF4-FFF2-40B4-BE49-F238E27FC236}">
                <a16:creationId xmlns:a16="http://schemas.microsoft.com/office/drawing/2014/main" id="{5A017739-8E15-E84F-99AF-77263D55B76D}"/>
              </a:ext>
            </a:extLst>
          </p:cNvPr>
          <p:cNvGraphicFramePr>
            <a:graphicFrameLocks noGrp="1"/>
          </p:cNvGraphicFramePr>
          <p:nvPr/>
        </p:nvGraphicFramePr>
        <p:xfrm>
          <a:off x="2500313" y="6308725"/>
          <a:ext cx="1843087" cy="396875"/>
        </p:xfrm>
        <a:graphic>
          <a:graphicData uri="http://schemas.openxmlformats.org/drawingml/2006/table">
            <a:tbl>
              <a:tblPr/>
              <a:tblGrid>
                <a:gridCol w="920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23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6875"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66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0 0 0 0</a:t>
                      </a:r>
                      <a:endParaRPr kumimoji="0" lang="zh-CN" altLang="en-US" sz="2000" b="1" i="0" u="none" strike="noStrike" cap="none" normalizeH="0" baseline="0">
                        <a:ln>
                          <a:noFill/>
                        </a:ln>
                        <a:solidFill>
                          <a:srgbClr val="FF66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66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0 1 1</a:t>
                      </a:r>
                      <a:endParaRPr kumimoji="0" lang="zh-CN" alt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2020" name="右大括号 22">
            <a:extLst>
              <a:ext uri="{FF2B5EF4-FFF2-40B4-BE49-F238E27FC236}">
                <a16:creationId xmlns:a16="http://schemas.microsoft.com/office/drawing/2014/main" id="{EA3E918B-2C72-9349-B366-53F757467803}"/>
              </a:ext>
            </a:extLst>
          </p:cNvPr>
          <p:cNvSpPr>
            <a:spLocks/>
          </p:cNvSpPr>
          <p:nvPr/>
        </p:nvSpPr>
        <p:spPr bwMode="auto">
          <a:xfrm rot="-5400000">
            <a:off x="2765425" y="5657850"/>
            <a:ext cx="382588" cy="896938"/>
          </a:xfrm>
          <a:prstGeom prst="rightBrace">
            <a:avLst>
              <a:gd name="adj1" fmla="val 8336"/>
              <a:gd name="adj2" fmla="val 50000"/>
            </a:avLst>
          </a:prstGeom>
          <a:solidFill>
            <a:schemeClr val="bg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/>
          <a:lstStyle>
            <a:lvl1pPr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8000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FF3300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rgbClr val="006666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</a:pPr>
            <a:endParaRPr lang="zh-CN" altLang="en-US" sz="2400">
              <a:latin typeface="Tahoma" panose="020B0604030504040204" pitchFamily="34" charset="0"/>
            </a:endParaRPr>
          </a:p>
        </p:txBody>
      </p:sp>
      <p:sp>
        <p:nvSpPr>
          <p:cNvPr id="42021" name="文本框 23">
            <a:extLst>
              <a:ext uri="{FF2B5EF4-FFF2-40B4-BE49-F238E27FC236}">
                <a16:creationId xmlns:a16="http://schemas.microsoft.com/office/drawing/2014/main" id="{8D7F026C-B219-604E-9AD4-7A6BDC440C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51088" y="5622925"/>
            <a:ext cx="1200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8000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FF3300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rgbClr val="006666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000">
                <a:latin typeface="Tahoma" panose="020B0604030504040204" pitchFamily="34" charset="0"/>
              </a:rPr>
              <a:t>符号扩展</a:t>
            </a:r>
          </a:p>
        </p:txBody>
      </p:sp>
      <p:sp>
        <p:nvSpPr>
          <p:cNvPr id="42022" name="下箭头 24">
            <a:extLst>
              <a:ext uri="{FF2B5EF4-FFF2-40B4-BE49-F238E27FC236}">
                <a16:creationId xmlns:a16="http://schemas.microsoft.com/office/drawing/2014/main" id="{27809DEF-3C5F-E943-946B-1332400A30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8525" y="5556250"/>
            <a:ext cx="904875" cy="719138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8000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FF3300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rgbClr val="006666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</a:pPr>
            <a:endParaRPr lang="zh-CN" altLang="en-US" sz="2400">
              <a:latin typeface="Tahoma" panose="020B0604030504040204" pitchFamily="34" charset="0"/>
            </a:endParaRPr>
          </a:p>
        </p:txBody>
      </p:sp>
      <p:graphicFrame>
        <p:nvGraphicFramePr>
          <p:cNvPr id="26" name="表格 25">
            <a:extLst>
              <a:ext uri="{FF2B5EF4-FFF2-40B4-BE49-F238E27FC236}">
                <a16:creationId xmlns:a16="http://schemas.microsoft.com/office/drawing/2014/main" id="{644A79B0-961B-7D49-A636-FC62894BC033}"/>
              </a:ext>
            </a:extLst>
          </p:cNvPr>
          <p:cNvGraphicFramePr>
            <a:graphicFrameLocks noGrp="1"/>
          </p:cNvGraphicFramePr>
          <p:nvPr/>
        </p:nvGraphicFramePr>
        <p:xfrm>
          <a:off x="3405188" y="5140325"/>
          <a:ext cx="938212" cy="369888"/>
        </p:xfrm>
        <a:graphic>
          <a:graphicData uri="http://schemas.openxmlformats.org/drawingml/2006/table">
            <a:tbl>
              <a:tblPr/>
              <a:tblGrid>
                <a:gridCol w="269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83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9888"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66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en-US" sz="1800" b="1" i="0" u="none" strike="noStrike" cap="none" normalizeH="0" baseline="0">
                        <a:ln>
                          <a:noFill/>
                        </a:ln>
                        <a:solidFill>
                          <a:srgbClr val="FF66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0 1 1</a:t>
                      </a:r>
                      <a:endParaRPr kumimoji="0" lang="zh-CN" alt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7" name="文本框 26">
            <a:extLst>
              <a:ext uri="{FF2B5EF4-FFF2-40B4-BE49-F238E27FC236}">
                <a16:creationId xmlns:a16="http://schemas.microsoft.com/office/drawing/2014/main" id="{9FD85E8A-3592-8F45-A171-272FFB7917D9}"/>
              </a:ext>
            </a:extLst>
          </p:cNvPr>
          <p:cNvSpPr txBox="1"/>
          <p:nvPr/>
        </p:nvSpPr>
        <p:spPr>
          <a:xfrm>
            <a:off x="3597275" y="5616575"/>
            <a:ext cx="652463" cy="549275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defRPr kumimoji="1" sz="2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000" b="1"/>
              <a:t>  四位</a:t>
            </a:r>
            <a:endParaRPr lang="en-US" altLang="zh-CN" sz="1000" b="1"/>
          </a:p>
          <a:p>
            <a:r>
              <a:rPr lang="zh-CN" altLang="en-US" sz="1000" b="1"/>
              <a:t>扩展成</a:t>
            </a:r>
            <a:endParaRPr lang="en-US" altLang="zh-CN" sz="1000" b="1"/>
          </a:p>
          <a:p>
            <a:r>
              <a:rPr lang="en-US" altLang="zh-CN" sz="1000" b="1"/>
              <a:t>  </a:t>
            </a:r>
            <a:r>
              <a:rPr lang="zh-CN" altLang="en-US" sz="1000" b="1"/>
              <a:t>八位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2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472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60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0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4720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610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60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0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4720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1215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60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07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47207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182000"/>
                            </p:stCondLst>
                            <p:childTnLst>
                              <p:par>
                                <p:cTn id="25" presetID="22" presetClass="entr" presetSubtype="1" fill="hold" grpId="0" nodeType="afterEffect">
                                  <p:stCondLst>
                                    <p:cond delay="60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07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47207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242500"/>
                            </p:stCondLst>
                            <p:childTnLst>
                              <p:par>
                                <p:cTn id="29" presetID="22" presetClass="entr" presetSubtype="1" fill="hold" grpId="0" nodeType="afterEffect">
                                  <p:stCondLst>
                                    <p:cond delay="60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07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47207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303000"/>
                            </p:stCondLst>
                            <p:childTnLst>
                              <p:par>
                                <p:cTn id="33" presetID="22" presetClass="entr" presetSubtype="1" fill="hold" grpId="0" nodeType="afterEffect">
                                  <p:stCondLst>
                                    <p:cond delay="60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07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47207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363500"/>
                            </p:stCondLst>
                            <p:childTnLst>
                              <p:par>
                                <p:cTn id="37" presetID="22" presetClass="entr" presetSubtype="1" fill="hold" grpId="0" nodeType="afterEffect">
                                  <p:stCondLst>
                                    <p:cond delay="60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07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47207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424000"/>
                            </p:stCondLst>
                            <p:childTnLst>
                              <p:par>
                                <p:cTn id="41" presetID="22" presetClass="entr" presetSubtype="1" fill="hold" grpId="0" nodeType="afterEffect">
                                  <p:stCondLst>
                                    <p:cond delay="60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07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47207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 nodeType="afterGroup">
                            <p:stCondLst>
                              <p:cond delay="484500"/>
                            </p:stCondLst>
                            <p:childTnLst>
                              <p:par>
                                <p:cTn id="45" presetID="22" presetClass="entr" presetSubtype="1" fill="hold" grpId="0" nodeType="afterEffect">
                                  <p:stCondLst>
                                    <p:cond delay="60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07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47207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2073" grpId="0" build="p" autoUpdateAnimBg="0" advAuto="60000"/>
      <p:bldP spid="472075" grpId="0" autoUpdateAnimBg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>
            <a:extLst>
              <a:ext uri="{FF2B5EF4-FFF2-40B4-BE49-F238E27FC236}">
                <a16:creationId xmlns:a16="http://schemas.microsoft.com/office/drawing/2014/main" id="{5840DE82-6A30-E749-8634-52662C7E828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b="1"/>
              <a:t>FPGA</a:t>
            </a:r>
            <a:r>
              <a:rPr lang="zh-CN" altLang="en-US" b="1"/>
              <a:t>开发板</a:t>
            </a:r>
          </a:p>
        </p:txBody>
      </p:sp>
      <p:pic>
        <p:nvPicPr>
          <p:cNvPr id="11269" name="Picture 5">
            <a:extLst>
              <a:ext uri="{FF2B5EF4-FFF2-40B4-BE49-F238E27FC236}">
                <a16:creationId xmlns:a16="http://schemas.microsoft.com/office/drawing/2014/main" id="{75E744E1-2A77-D347-82CC-BC2DC5D303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24000"/>
            <a:ext cx="9144000" cy="5338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7398353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>
            <a:extLst>
              <a:ext uri="{FF2B5EF4-FFF2-40B4-BE49-F238E27FC236}">
                <a16:creationId xmlns:a16="http://schemas.microsoft.com/office/drawing/2014/main" id="{0DF81ADD-1A85-BB43-8006-784263192FF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3600" b="1">
                <a:solidFill>
                  <a:schemeClr val="tx1"/>
                </a:solidFill>
              </a:rPr>
              <a:t>补码运算举例</a:t>
            </a:r>
          </a:p>
        </p:txBody>
      </p:sp>
      <p:sp>
        <p:nvSpPr>
          <p:cNvPr id="43011" name="Rectangle 3">
            <a:extLst>
              <a:ext uri="{FF2B5EF4-FFF2-40B4-BE49-F238E27FC236}">
                <a16:creationId xmlns:a16="http://schemas.microsoft.com/office/drawing/2014/main" id="{BC618D0B-E1D9-AC48-B35D-475E1AB49D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0" y="1371600"/>
            <a:ext cx="43434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8000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FF3300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rgbClr val="006666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Aft>
                <a:spcPct val="0"/>
              </a:spcAft>
              <a:buFont typeface="Wingdings" pitchFamily="2" charset="2"/>
              <a:buNone/>
            </a:pPr>
            <a:r>
              <a:rPr lang="zh-CN" altLang="en-US" sz="2400" b="1"/>
              <a:t>例</a:t>
            </a:r>
            <a:r>
              <a:rPr lang="en-US" altLang="zh-CN" sz="2400" b="1"/>
              <a:t>: </a:t>
            </a:r>
            <a:r>
              <a:rPr lang="zh-CN" altLang="en-US" sz="2400" b="1"/>
              <a:t>用补码计算</a:t>
            </a:r>
            <a:r>
              <a:rPr lang="en-US" altLang="zh-CN" sz="2400" b="1"/>
              <a:t>34 – 68</a:t>
            </a:r>
          </a:p>
        </p:txBody>
      </p:sp>
      <p:grpSp>
        <p:nvGrpSpPr>
          <p:cNvPr id="43012" name="Group 4">
            <a:extLst>
              <a:ext uri="{FF2B5EF4-FFF2-40B4-BE49-F238E27FC236}">
                <a16:creationId xmlns:a16="http://schemas.microsoft.com/office/drawing/2014/main" id="{6BA767E2-B2AB-FA44-8E06-5D06CB998808}"/>
              </a:ext>
            </a:extLst>
          </p:cNvPr>
          <p:cNvGrpSpPr>
            <a:grpSpLocks/>
          </p:cNvGrpSpPr>
          <p:nvPr/>
        </p:nvGrpSpPr>
        <p:grpSpPr bwMode="auto">
          <a:xfrm>
            <a:off x="685800" y="1447800"/>
            <a:ext cx="3505200" cy="1066800"/>
            <a:chOff x="912" y="2928"/>
            <a:chExt cx="2208" cy="672"/>
          </a:xfrm>
        </p:grpSpPr>
        <p:sp>
          <p:nvSpPr>
            <p:cNvPr id="43019" name="Rectangle 5">
              <a:extLst>
                <a:ext uri="{FF2B5EF4-FFF2-40B4-BE49-F238E27FC236}">
                  <a16:creationId xmlns:a16="http://schemas.microsoft.com/office/drawing/2014/main" id="{CD9B1C3A-587E-A241-A89E-4385FD4ACE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3216"/>
              <a:ext cx="2112" cy="384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8000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FF3300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rgbClr val="006666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400" b="1"/>
                <a:t>[X+Y]</a:t>
              </a:r>
              <a:r>
                <a:rPr lang="zh-CN" altLang="en-US" sz="2400" b="1" baseline="-25000"/>
                <a:t>补</a:t>
              </a:r>
              <a:r>
                <a:rPr lang="zh-CN" altLang="en-US" sz="2400" b="1"/>
                <a:t>＝</a:t>
              </a:r>
              <a:r>
                <a:rPr lang="en-US" altLang="zh-CN" sz="2400" b="1"/>
                <a:t>[X]</a:t>
              </a:r>
              <a:r>
                <a:rPr lang="zh-CN" altLang="en-US" sz="2400" b="1" baseline="-25000"/>
                <a:t>补</a:t>
              </a:r>
              <a:r>
                <a:rPr lang="zh-CN" altLang="en-US" sz="2400" b="1"/>
                <a:t>＋</a:t>
              </a:r>
              <a:r>
                <a:rPr lang="en-US" altLang="zh-CN" sz="2400" b="1"/>
                <a:t>[Y]</a:t>
              </a:r>
              <a:r>
                <a:rPr lang="zh-CN" altLang="en-US" sz="2400" b="1" baseline="-25000"/>
                <a:t>补</a:t>
              </a:r>
            </a:p>
          </p:txBody>
        </p:sp>
        <p:sp>
          <p:nvSpPr>
            <p:cNvPr id="43020" name="Text Box 6">
              <a:extLst>
                <a:ext uri="{FF2B5EF4-FFF2-40B4-BE49-F238E27FC236}">
                  <a16:creationId xmlns:a16="http://schemas.microsoft.com/office/drawing/2014/main" id="{1FD4AB2E-7443-4041-8A8C-3989E03DD34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12" y="2928"/>
              <a:ext cx="1404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8000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FF3300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rgbClr val="006666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zh-CN" altLang="en-US" sz="2000" b="1">
                  <a:latin typeface="Tahoma" panose="020B0604030504040204" pitchFamily="34" charset="0"/>
                </a:rPr>
                <a:t>补码的加法规则：</a:t>
              </a:r>
            </a:p>
          </p:txBody>
        </p:sp>
      </p:grpSp>
      <p:grpSp>
        <p:nvGrpSpPr>
          <p:cNvPr id="43013" name="Group 7">
            <a:extLst>
              <a:ext uri="{FF2B5EF4-FFF2-40B4-BE49-F238E27FC236}">
                <a16:creationId xmlns:a16="http://schemas.microsoft.com/office/drawing/2014/main" id="{7BA90119-2129-4942-861F-B682181093E1}"/>
              </a:ext>
            </a:extLst>
          </p:cNvPr>
          <p:cNvGrpSpPr>
            <a:grpSpLocks/>
          </p:cNvGrpSpPr>
          <p:nvPr/>
        </p:nvGrpSpPr>
        <p:grpSpPr bwMode="auto">
          <a:xfrm>
            <a:off x="685800" y="2667000"/>
            <a:ext cx="3505200" cy="1066800"/>
            <a:chOff x="912" y="2928"/>
            <a:chExt cx="2208" cy="672"/>
          </a:xfrm>
        </p:grpSpPr>
        <p:sp>
          <p:nvSpPr>
            <p:cNvPr id="43017" name="Rectangle 8">
              <a:extLst>
                <a:ext uri="{FF2B5EF4-FFF2-40B4-BE49-F238E27FC236}">
                  <a16:creationId xmlns:a16="http://schemas.microsoft.com/office/drawing/2014/main" id="{1C35EFF2-1354-4745-9A04-A3AED76E8C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3216"/>
              <a:ext cx="2112" cy="384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8000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FF3300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rgbClr val="006666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400" b="1"/>
                <a:t>[X-Y]</a:t>
              </a:r>
              <a:r>
                <a:rPr lang="zh-CN" altLang="en-US" sz="2400" b="1" baseline="-25000"/>
                <a:t>补</a:t>
              </a:r>
              <a:r>
                <a:rPr lang="zh-CN" altLang="en-US" sz="2400" b="1"/>
                <a:t>＝</a:t>
              </a:r>
              <a:r>
                <a:rPr lang="en-US" altLang="zh-CN" sz="2400" b="1"/>
                <a:t>[X]</a:t>
              </a:r>
              <a:r>
                <a:rPr lang="zh-CN" altLang="en-US" sz="2400" b="1" baseline="-25000"/>
                <a:t>补</a:t>
              </a:r>
              <a:r>
                <a:rPr lang="zh-CN" altLang="en-US" sz="2400" b="1"/>
                <a:t>＋</a:t>
              </a:r>
              <a:r>
                <a:rPr lang="en-US" altLang="zh-CN" sz="2400" b="1"/>
                <a:t>[-Y]</a:t>
              </a:r>
              <a:r>
                <a:rPr lang="zh-CN" altLang="en-US" sz="2400" b="1" baseline="-25000"/>
                <a:t>补</a:t>
              </a:r>
            </a:p>
          </p:txBody>
        </p:sp>
        <p:sp>
          <p:nvSpPr>
            <p:cNvPr id="43018" name="Text Box 9">
              <a:extLst>
                <a:ext uri="{FF2B5EF4-FFF2-40B4-BE49-F238E27FC236}">
                  <a16:creationId xmlns:a16="http://schemas.microsoft.com/office/drawing/2014/main" id="{B6BE5B58-650C-9549-9FB7-A738AD8BD48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12" y="2928"/>
              <a:ext cx="1404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8000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FF3300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rgbClr val="006666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zh-CN" altLang="en-US" sz="2000" b="1">
                  <a:latin typeface="Tahoma" panose="020B0604030504040204" pitchFamily="34" charset="0"/>
                </a:rPr>
                <a:t>补码的减法规则：</a:t>
              </a:r>
            </a:p>
          </p:txBody>
        </p:sp>
      </p:grpSp>
      <p:sp>
        <p:nvSpPr>
          <p:cNvPr id="43014" name="Line 10">
            <a:extLst>
              <a:ext uri="{FF2B5EF4-FFF2-40B4-BE49-F238E27FC236}">
                <a16:creationId xmlns:a16="http://schemas.microsoft.com/office/drawing/2014/main" id="{FE1F28F8-C0B9-E642-9704-0E40E4614EC7}"/>
              </a:ext>
            </a:extLst>
          </p:cNvPr>
          <p:cNvSpPr>
            <a:spLocks noChangeShapeType="1"/>
          </p:cNvSpPr>
          <p:nvPr/>
        </p:nvSpPr>
        <p:spPr bwMode="auto">
          <a:xfrm>
            <a:off x="4495800" y="1524000"/>
            <a:ext cx="1588" cy="4953000"/>
          </a:xfrm>
          <a:prstGeom prst="line">
            <a:avLst/>
          </a:prstGeom>
          <a:noFill/>
          <a:ln w="28575">
            <a:solidFill>
              <a:srgbClr val="33CCCC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73099" name="Rectangle 11">
            <a:extLst>
              <a:ext uri="{FF2B5EF4-FFF2-40B4-BE49-F238E27FC236}">
                <a16:creationId xmlns:a16="http://schemas.microsoft.com/office/drawing/2014/main" id="{AA335FCC-4A35-C744-8DBB-87485FCA51B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04800" y="4495800"/>
            <a:ext cx="4038600" cy="1676400"/>
          </a:xfrm>
          <a:solidFill>
            <a:srgbClr val="CCFFFF"/>
          </a:solidFill>
        </p:spPr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zh-CN" altLang="en-US" sz="2400" b="1"/>
              <a:t>结论：</a:t>
            </a:r>
          </a:p>
          <a:p>
            <a:pPr eaLnBrk="1" hangingPunct="1">
              <a:buFont typeface="Wingdings" pitchFamily="2" charset="2"/>
              <a:buNone/>
            </a:pPr>
            <a:r>
              <a:rPr lang="zh-CN" altLang="en-US" sz="2400" b="1"/>
              <a:t>     </a:t>
            </a:r>
            <a:r>
              <a:rPr lang="zh-CN" altLang="en-US" sz="2000" b="1"/>
              <a:t>采用补码表示，可以将二进制数的减法运算转换为加法运算。 </a:t>
            </a:r>
          </a:p>
        </p:txBody>
      </p:sp>
      <p:sp>
        <p:nvSpPr>
          <p:cNvPr id="473100" name="Rectangle 12">
            <a:extLst>
              <a:ext uri="{FF2B5EF4-FFF2-40B4-BE49-F238E27FC236}">
                <a16:creationId xmlns:a16="http://schemas.microsoft.com/office/drawing/2014/main" id="{1BC7E522-F7CF-814C-A7F3-0AE8C30398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0" y="1905000"/>
            <a:ext cx="4572000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8000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FF3300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rgbClr val="006666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Aft>
                <a:spcPct val="0"/>
              </a:spcAft>
              <a:buFont typeface="Wingdings" pitchFamily="2" charset="2"/>
              <a:buNone/>
            </a:pPr>
            <a:r>
              <a:rPr lang="en-US" altLang="zh-CN" sz="2400" b="1"/>
              <a:t>      Z = 34 – 68 = 34 +</a:t>
            </a:r>
            <a:r>
              <a:rPr lang="zh-CN" altLang="en-US" sz="2400" b="1"/>
              <a:t>（</a:t>
            </a:r>
            <a:r>
              <a:rPr lang="en-US" altLang="zh-CN" sz="2400" b="1"/>
              <a:t>- 68</a:t>
            </a:r>
            <a:r>
              <a:rPr lang="zh-CN" altLang="en-US" sz="2400" b="1"/>
              <a:t>）</a:t>
            </a:r>
          </a:p>
          <a:p>
            <a:pPr eaLnBrk="1" hangingPunct="1">
              <a:spcAft>
                <a:spcPct val="0"/>
              </a:spcAft>
              <a:buFont typeface="Wingdings" pitchFamily="2" charset="2"/>
              <a:buNone/>
            </a:pPr>
            <a:endParaRPr lang="zh-CN" altLang="en-US" sz="1000" b="1"/>
          </a:p>
          <a:p>
            <a:pPr eaLnBrk="1" hangingPunct="1">
              <a:spcAft>
                <a:spcPct val="0"/>
              </a:spcAft>
              <a:buFont typeface="Wingdings" pitchFamily="2" charset="2"/>
              <a:buNone/>
            </a:pPr>
            <a:r>
              <a:rPr lang="zh-CN" altLang="en-US" sz="2400" b="1"/>
              <a:t>       </a:t>
            </a:r>
            <a:r>
              <a:rPr lang="en-US" altLang="zh-CN" sz="2400" b="1"/>
              <a:t>[</a:t>
            </a:r>
            <a:r>
              <a:rPr lang="en-US" altLang="zh-CN" sz="2400" b="1">
                <a:solidFill>
                  <a:srgbClr val="008000"/>
                </a:solidFill>
              </a:rPr>
              <a:t>+34]</a:t>
            </a:r>
            <a:r>
              <a:rPr lang="zh-CN" altLang="en-US" sz="2400" b="1" baseline="-25000">
                <a:solidFill>
                  <a:srgbClr val="008000"/>
                </a:solidFill>
              </a:rPr>
              <a:t>补</a:t>
            </a:r>
            <a:r>
              <a:rPr lang="en-US" altLang="zh-CN" sz="2400" b="1">
                <a:solidFill>
                  <a:srgbClr val="008000"/>
                </a:solidFill>
              </a:rPr>
              <a:t>= </a:t>
            </a:r>
            <a:r>
              <a:rPr lang="en-US" altLang="zh-CN" sz="2400" b="1">
                <a:solidFill>
                  <a:schemeClr val="hlink"/>
                </a:solidFill>
              </a:rPr>
              <a:t>0</a:t>
            </a:r>
            <a:r>
              <a:rPr lang="en-US" altLang="zh-CN" sz="2400" b="1">
                <a:solidFill>
                  <a:srgbClr val="008000"/>
                </a:solidFill>
              </a:rPr>
              <a:t> 0100010</a:t>
            </a:r>
            <a:endParaRPr lang="en-US" altLang="zh-CN" sz="2400" b="1"/>
          </a:p>
          <a:p>
            <a:pPr eaLnBrk="1" hangingPunct="1">
              <a:spcAft>
                <a:spcPct val="0"/>
              </a:spcAft>
              <a:buFont typeface="Wingdings" pitchFamily="2" charset="2"/>
              <a:buNone/>
            </a:pPr>
            <a:r>
              <a:rPr lang="en-US" altLang="zh-CN" sz="2400" b="1"/>
              <a:t>       [- 68]</a:t>
            </a:r>
            <a:r>
              <a:rPr lang="zh-CN" altLang="en-US" sz="2400" b="1" baseline="-25000"/>
              <a:t>原</a:t>
            </a:r>
            <a:r>
              <a:rPr lang="en-US" altLang="zh-CN" sz="2400" b="1"/>
              <a:t>= </a:t>
            </a:r>
            <a:r>
              <a:rPr lang="en-US" altLang="zh-CN" sz="2400" b="1">
                <a:solidFill>
                  <a:schemeClr val="hlink"/>
                </a:solidFill>
              </a:rPr>
              <a:t>1</a:t>
            </a:r>
            <a:r>
              <a:rPr lang="en-US" altLang="zh-CN" sz="2400" b="1"/>
              <a:t> 1000100  </a:t>
            </a:r>
          </a:p>
          <a:p>
            <a:pPr eaLnBrk="1" hangingPunct="1">
              <a:spcAft>
                <a:spcPct val="0"/>
              </a:spcAft>
              <a:buFont typeface="Wingdings" pitchFamily="2" charset="2"/>
              <a:buNone/>
            </a:pPr>
            <a:r>
              <a:rPr lang="en-US" altLang="zh-CN" sz="2400" b="1"/>
              <a:t>       </a:t>
            </a:r>
            <a:r>
              <a:rPr lang="en-US" altLang="zh-CN" sz="2400" b="1">
                <a:solidFill>
                  <a:srgbClr val="008000"/>
                </a:solidFill>
              </a:rPr>
              <a:t>[- 68]</a:t>
            </a:r>
            <a:r>
              <a:rPr lang="zh-CN" altLang="en-US" sz="2400" b="1" baseline="-25000">
                <a:solidFill>
                  <a:srgbClr val="008000"/>
                </a:solidFill>
              </a:rPr>
              <a:t>补</a:t>
            </a:r>
            <a:r>
              <a:rPr lang="en-US" altLang="zh-CN" sz="2400" b="1">
                <a:solidFill>
                  <a:srgbClr val="008000"/>
                </a:solidFill>
              </a:rPr>
              <a:t>= </a:t>
            </a:r>
            <a:r>
              <a:rPr lang="en-US" altLang="zh-CN" sz="2400" b="1">
                <a:solidFill>
                  <a:schemeClr val="hlink"/>
                </a:solidFill>
              </a:rPr>
              <a:t>1</a:t>
            </a:r>
            <a:r>
              <a:rPr lang="en-US" altLang="zh-CN" sz="2400" b="1">
                <a:solidFill>
                  <a:srgbClr val="008000"/>
                </a:solidFill>
              </a:rPr>
              <a:t> 0111100</a:t>
            </a:r>
          </a:p>
          <a:p>
            <a:pPr eaLnBrk="1" hangingPunct="1">
              <a:spcAft>
                <a:spcPct val="0"/>
              </a:spcAft>
              <a:buFont typeface="Wingdings" pitchFamily="2" charset="2"/>
              <a:buNone/>
            </a:pPr>
            <a:endParaRPr lang="en-US" altLang="zh-CN" sz="1000" b="1">
              <a:solidFill>
                <a:srgbClr val="008000"/>
              </a:solidFill>
            </a:endParaRPr>
          </a:p>
          <a:p>
            <a:pPr eaLnBrk="1" hangingPunct="1">
              <a:spcAft>
                <a:spcPct val="0"/>
              </a:spcAft>
              <a:buFont typeface="Wingdings" pitchFamily="2" charset="2"/>
              <a:buNone/>
            </a:pPr>
            <a:r>
              <a:rPr lang="en-US" altLang="zh-CN" sz="2400" b="1"/>
              <a:t>       [Z]</a:t>
            </a:r>
            <a:r>
              <a:rPr lang="zh-CN" altLang="en-US" sz="2400" b="1" baseline="-25000"/>
              <a:t>补 </a:t>
            </a:r>
            <a:r>
              <a:rPr lang="en-US" altLang="zh-CN" sz="2400" b="1"/>
              <a:t>= [+34]</a:t>
            </a:r>
            <a:r>
              <a:rPr lang="zh-CN" altLang="en-US" sz="2400" b="1" baseline="-25000"/>
              <a:t>补</a:t>
            </a:r>
            <a:r>
              <a:rPr lang="en-US" altLang="zh-CN" sz="2400" b="1"/>
              <a:t>+ [- 68]</a:t>
            </a:r>
            <a:r>
              <a:rPr lang="zh-CN" altLang="en-US" sz="2400" b="1" baseline="-25000"/>
              <a:t>补</a:t>
            </a:r>
          </a:p>
          <a:p>
            <a:pPr eaLnBrk="1" hangingPunct="1">
              <a:spcAft>
                <a:spcPct val="0"/>
              </a:spcAft>
              <a:buFont typeface="Wingdings" pitchFamily="2" charset="2"/>
              <a:buNone/>
            </a:pPr>
            <a:r>
              <a:rPr lang="zh-CN" altLang="en-US" sz="2400" b="1" baseline="-25000"/>
              <a:t>                       </a:t>
            </a:r>
            <a:r>
              <a:rPr lang="en-US" altLang="zh-CN" sz="2400" b="1"/>
              <a:t>= </a:t>
            </a:r>
            <a:r>
              <a:rPr lang="en-US" altLang="zh-CN" sz="2400" b="1">
                <a:solidFill>
                  <a:schemeClr val="hlink"/>
                </a:solidFill>
              </a:rPr>
              <a:t>0 </a:t>
            </a:r>
            <a:r>
              <a:rPr lang="en-US" altLang="zh-CN" sz="2400" b="1"/>
              <a:t>0100010 +</a:t>
            </a:r>
            <a:r>
              <a:rPr lang="en-US" altLang="zh-CN" sz="2400" b="1">
                <a:solidFill>
                  <a:schemeClr val="hlink"/>
                </a:solidFill>
              </a:rPr>
              <a:t>1 </a:t>
            </a:r>
            <a:r>
              <a:rPr lang="en-US" altLang="zh-CN" sz="2400" b="1"/>
              <a:t>0111100</a:t>
            </a:r>
          </a:p>
          <a:p>
            <a:pPr eaLnBrk="1" hangingPunct="1">
              <a:spcAft>
                <a:spcPct val="0"/>
              </a:spcAft>
              <a:buFont typeface="Wingdings" pitchFamily="2" charset="2"/>
              <a:buNone/>
            </a:pPr>
            <a:r>
              <a:rPr lang="en-US" altLang="zh-CN" sz="2400" b="1"/>
              <a:t>               = </a:t>
            </a:r>
            <a:r>
              <a:rPr lang="en-US" altLang="zh-CN" sz="2400" b="1">
                <a:solidFill>
                  <a:schemeClr val="hlink"/>
                </a:solidFill>
              </a:rPr>
              <a:t>1 </a:t>
            </a:r>
            <a:r>
              <a:rPr lang="en-US" altLang="zh-CN" sz="2400" b="1"/>
              <a:t>1011110</a:t>
            </a:r>
          </a:p>
          <a:p>
            <a:pPr eaLnBrk="1" hangingPunct="1">
              <a:spcAft>
                <a:spcPct val="0"/>
              </a:spcAft>
              <a:buFont typeface="Wingdings" pitchFamily="2" charset="2"/>
              <a:buNone/>
            </a:pPr>
            <a:r>
              <a:rPr lang="en-US" altLang="zh-CN" sz="2400" b="1"/>
              <a:t>       [Z]</a:t>
            </a:r>
            <a:r>
              <a:rPr lang="zh-CN" altLang="en-US" sz="2400" b="1" baseline="-25000"/>
              <a:t>原</a:t>
            </a:r>
            <a:r>
              <a:rPr lang="en-US" altLang="zh-CN" sz="2400" b="1"/>
              <a:t>= </a:t>
            </a:r>
            <a:r>
              <a:rPr lang="en-US" altLang="zh-CN" sz="2400" b="1">
                <a:solidFill>
                  <a:schemeClr val="hlink"/>
                </a:solidFill>
              </a:rPr>
              <a:t>1</a:t>
            </a:r>
            <a:r>
              <a:rPr lang="en-US" altLang="zh-CN" sz="2400" b="1"/>
              <a:t> 0100010</a:t>
            </a:r>
          </a:p>
          <a:p>
            <a:pPr eaLnBrk="1" hangingPunct="1">
              <a:spcAft>
                <a:spcPct val="0"/>
              </a:spcAft>
              <a:buFont typeface="Wingdings" pitchFamily="2" charset="2"/>
              <a:buNone/>
            </a:pPr>
            <a:endParaRPr lang="en-US" altLang="zh-CN" sz="1000" b="1"/>
          </a:p>
          <a:p>
            <a:pPr eaLnBrk="1" hangingPunct="1">
              <a:spcAft>
                <a:spcPct val="0"/>
              </a:spcAft>
              <a:buFont typeface="Wingdings" pitchFamily="2" charset="2"/>
              <a:buNone/>
            </a:pPr>
            <a:r>
              <a:rPr lang="en-US" altLang="zh-CN" sz="2400" b="1"/>
              <a:t>       </a:t>
            </a:r>
            <a:r>
              <a:rPr lang="en-US" altLang="zh-CN" sz="2400" b="1">
                <a:sym typeface="Symbol" pitchFamily="2" charset="2"/>
              </a:rPr>
              <a:t> </a:t>
            </a:r>
            <a:r>
              <a:rPr lang="en-US" altLang="zh-CN" sz="2400" b="1"/>
              <a:t>Z = - 34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1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731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1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4731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10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47310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10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47310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10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47310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10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47310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10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47310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10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47310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10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47310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9" presetID="1" presetClass="entr" presetSubtype="0" fill="hold" grpId="0" nodeType="afterEffect">
                                  <p:stCondLst>
                                    <p:cond delay="30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3099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3099" grpId="0" autoUpdateAnimBg="0"/>
      <p:bldP spid="473100" grpId="0" build="p" autoUpdateAnimBg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>
            <a:extLst>
              <a:ext uri="{FF2B5EF4-FFF2-40B4-BE49-F238E27FC236}">
                <a16:creationId xmlns:a16="http://schemas.microsoft.com/office/drawing/2014/main" id="{8A613B91-99F1-2F44-B4A7-DCFB7A1A1B7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3600" b="1">
                <a:solidFill>
                  <a:schemeClr val="tx1"/>
                </a:solidFill>
              </a:rPr>
              <a:t>二进制数的定点表示</a:t>
            </a:r>
            <a:r>
              <a:rPr lang="zh-CN" altLang="en-US" b="1"/>
              <a:t> </a:t>
            </a:r>
          </a:p>
        </p:txBody>
      </p:sp>
      <p:sp>
        <p:nvSpPr>
          <p:cNvPr id="44035" name="Rectangle 3">
            <a:extLst>
              <a:ext uri="{FF2B5EF4-FFF2-40B4-BE49-F238E27FC236}">
                <a16:creationId xmlns:a16="http://schemas.microsoft.com/office/drawing/2014/main" id="{C463DA0E-951C-2748-A5DB-1916C56CA53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43000" y="1447800"/>
            <a:ext cx="7848600" cy="1371600"/>
          </a:xfrm>
        </p:spPr>
        <p:txBody>
          <a:bodyPr/>
          <a:lstStyle/>
          <a:p>
            <a:pPr eaLnBrk="1" hangingPunct="1"/>
            <a:r>
              <a:rPr lang="zh-CN" altLang="en-US" sz="2400" b="1">
                <a:solidFill>
                  <a:srgbClr val="0000FF"/>
                </a:solidFill>
                <a:ea typeface="隶书" panose="02010509060101010101" pitchFamily="49" charset="-122"/>
              </a:rPr>
              <a:t>定点表示法</a:t>
            </a:r>
            <a:r>
              <a:rPr lang="zh-CN" altLang="en-US" sz="2400" b="1">
                <a:ea typeface="隶书" panose="02010509060101010101" pitchFamily="49" charset="-122"/>
              </a:rPr>
              <a:t> 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zh-CN" altLang="en-US" sz="2200" b="1">
                <a:solidFill>
                  <a:srgbClr val="000000"/>
                </a:solidFill>
              </a:rPr>
              <a:t>定点表示法，是指数字系统中的小数点位置是固定不变的</a:t>
            </a:r>
            <a:r>
              <a:rPr lang="zh-CN" altLang="en-US" sz="2200" b="1"/>
              <a:t>。</a:t>
            </a:r>
            <a:endParaRPr lang="en-US" altLang="zh-CN" sz="2200" b="1"/>
          </a:p>
        </p:txBody>
      </p:sp>
      <p:graphicFrame>
        <p:nvGraphicFramePr>
          <p:cNvPr id="68692" name="Group 84">
            <a:extLst>
              <a:ext uri="{FF2B5EF4-FFF2-40B4-BE49-F238E27FC236}">
                <a16:creationId xmlns:a16="http://schemas.microsoft.com/office/drawing/2014/main" id="{5B443C54-0040-6D4F-AF19-3C177464988B}"/>
              </a:ext>
            </a:extLst>
          </p:cNvPr>
          <p:cNvGraphicFramePr>
            <a:graphicFrameLocks noGrp="1"/>
          </p:cNvGraphicFramePr>
          <p:nvPr/>
        </p:nvGraphicFramePr>
        <p:xfrm>
          <a:off x="4699000" y="3349625"/>
          <a:ext cx="3743325" cy="442913"/>
        </p:xfrm>
        <a:graphic>
          <a:graphicData uri="http://schemas.openxmlformats.org/drawingml/2006/table">
            <a:tbl>
              <a:tblPr/>
              <a:tblGrid>
                <a:gridCol w="5349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49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49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498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3498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3498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42913"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69C13ADC-046A-0C43-9F97-E8476C3A5F0D}"/>
              </a:ext>
            </a:extLst>
          </p:cNvPr>
          <p:cNvGraphicFramePr>
            <a:graphicFrameLocks noGrp="1"/>
          </p:cNvGraphicFramePr>
          <p:nvPr/>
        </p:nvGraphicFramePr>
        <p:xfrm>
          <a:off x="4699000" y="2897188"/>
          <a:ext cx="3743327" cy="44291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347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47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47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476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3476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3476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3476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4291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i="0" baseline="0" dirty="0"/>
                        <a:t>6</a:t>
                      </a:r>
                      <a:endParaRPr lang="zh-CN" altLang="en-US" sz="1800" b="1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91413" marR="91413" marT="45727" marB="4572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i="0" baseline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CN" altLang="en-US" sz="1800" b="1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91413" marR="91413" marT="45727" marB="4572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i="0" baseline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CN" altLang="en-US" sz="1800" b="1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91413" marR="91413" marT="45727" marB="4572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i="0" baseline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CN" altLang="en-US" sz="1800" b="1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91413" marR="91413" marT="45727" marB="4572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i="0" baseline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CN" altLang="en-US" sz="1800" b="1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91413" marR="91413" marT="45727" marB="4572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i="0" baseline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sz="1800" b="1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91413" marR="91413" marT="45727" marB="4572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i="0" baseline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800" b="1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91413" marR="91413" marT="45727" marB="4572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6A726E45-98AF-B044-990C-FE3EA01529DC}"/>
              </a:ext>
            </a:extLst>
          </p:cNvPr>
          <p:cNvGraphicFramePr>
            <a:graphicFrameLocks noGrp="1"/>
          </p:cNvGraphicFramePr>
          <p:nvPr/>
        </p:nvGraphicFramePr>
        <p:xfrm>
          <a:off x="3819525" y="2930525"/>
          <a:ext cx="509588" cy="44291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95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4291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/>
                        <a:t>7</a:t>
                      </a:r>
                      <a:endParaRPr lang="zh-CN" altLang="en-US" sz="1800" b="1" dirty="0"/>
                    </a:p>
                  </a:txBody>
                  <a:tcPr marL="91491" marR="91491" marT="45727" marB="4572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4064" name="文本框 3">
            <a:extLst>
              <a:ext uri="{FF2B5EF4-FFF2-40B4-BE49-F238E27FC236}">
                <a16:creationId xmlns:a16="http://schemas.microsoft.com/office/drawing/2014/main" id="{7AF76787-3036-1B4D-8611-7CB1EE8339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23000" y="4044950"/>
            <a:ext cx="23288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8000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FF3300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rgbClr val="006666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400" b="1">
                <a:latin typeface="Tahoma" panose="020B0604030504040204" pitchFamily="34" charset="0"/>
              </a:rPr>
              <a:t>假定小数点位置</a:t>
            </a:r>
          </a:p>
        </p:txBody>
      </p:sp>
      <p:sp>
        <p:nvSpPr>
          <p:cNvPr id="44065" name="文本框 9">
            <a:extLst>
              <a:ext uri="{FF2B5EF4-FFF2-40B4-BE49-F238E27FC236}">
                <a16:creationId xmlns:a16="http://schemas.microsoft.com/office/drawing/2014/main" id="{A1B69360-2710-1148-9955-FD055F73EF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21075" y="4003675"/>
            <a:ext cx="11033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8000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FF3300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rgbClr val="006666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400" b="1">
                <a:latin typeface="Tahoma" panose="020B0604030504040204" pitchFamily="34" charset="0"/>
              </a:rPr>
              <a:t>符号位</a:t>
            </a:r>
          </a:p>
        </p:txBody>
      </p:sp>
      <p:sp>
        <p:nvSpPr>
          <p:cNvPr id="44066" name="文本框 10">
            <a:extLst>
              <a:ext uri="{FF2B5EF4-FFF2-40B4-BE49-F238E27FC236}">
                <a16:creationId xmlns:a16="http://schemas.microsoft.com/office/drawing/2014/main" id="{BB57CD1B-9BBA-E541-8CDB-F7FA5A41B6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47900" y="3332163"/>
            <a:ext cx="14097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8000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FF3300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rgbClr val="006666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400" b="1">
                <a:latin typeface="Tahoma" panose="020B0604030504040204" pitchFamily="34" charset="0"/>
              </a:rPr>
              <a:t>定点整数</a:t>
            </a:r>
          </a:p>
        </p:txBody>
      </p:sp>
      <p:cxnSp>
        <p:nvCxnSpPr>
          <p:cNvPr id="44067" name="直接连接符 6">
            <a:extLst>
              <a:ext uri="{FF2B5EF4-FFF2-40B4-BE49-F238E27FC236}">
                <a16:creationId xmlns:a16="http://schemas.microsoft.com/office/drawing/2014/main" id="{77418540-EC47-2D46-8D45-EC5B5E602349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7392988" y="3792538"/>
            <a:ext cx="1169987" cy="252412"/>
          </a:xfrm>
          <a:prstGeom prst="line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4068" name="椭圆 11">
            <a:extLst>
              <a:ext uri="{FF2B5EF4-FFF2-40B4-BE49-F238E27FC236}">
                <a16:creationId xmlns:a16="http://schemas.microsoft.com/office/drawing/2014/main" id="{51CFBC3D-9E26-3842-835D-6B6C6EA9E1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13763" y="3679825"/>
            <a:ext cx="96837" cy="112713"/>
          </a:xfrm>
          <a:prstGeom prst="ellipse">
            <a:avLst/>
          </a:prstGeom>
          <a:solidFill>
            <a:schemeClr val="tx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8000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FF3300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rgbClr val="006666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</a:pPr>
            <a:endParaRPr lang="zh-CN" altLang="en-US" sz="2400" b="1">
              <a:latin typeface="Tahoma" panose="020B0604030504040204" pitchFamily="34" charset="0"/>
            </a:endParaRPr>
          </a:p>
        </p:txBody>
      </p:sp>
      <p:graphicFrame>
        <p:nvGraphicFramePr>
          <p:cNvPr id="68706" name="Group 98">
            <a:extLst>
              <a:ext uri="{FF2B5EF4-FFF2-40B4-BE49-F238E27FC236}">
                <a16:creationId xmlns:a16="http://schemas.microsoft.com/office/drawing/2014/main" id="{F3CDC30A-3B51-434A-B073-76B8C2236BC0}"/>
              </a:ext>
            </a:extLst>
          </p:cNvPr>
          <p:cNvGraphicFramePr>
            <a:graphicFrameLocks noGrp="1"/>
          </p:cNvGraphicFramePr>
          <p:nvPr/>
        </p:nvGraphicFramePr>
        <p:xfrm>
          <a:off x="4699000" y="4954588"/>
          <a:ext cx="3743325" cy="442912"/>
        </p:xfrm>
        <a:graphic>
          <a:graphicData uri="http://schemas.openxmlformats.org/drawingml/2006/table">
            <a:tbl>
              <a:tblPr/>
              <a:tblGrid>
                <a:gridCol w="5349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49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49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498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3498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3498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42912"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4087" name="文本框 19">
            <a:extLst>
              <a:ext uri="{FF2B5EF4-FFF2-40B4-BE49-F238E27FC236}">
                <a16:creationId xmlns:a16="http://schemas.microsoft.com/office/drawing/2014/main" id="{A6DCFE40-4813-6440-9EAD-4125E0567D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14675" y="5715000"/>
            <a:ext cx="23288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8000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FF3300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rgbClr val="006666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400" b="1">
                <a:latin typeface="Tahoma" panose="020B0604030504040204" pitchFamily="34" charset="0"/>
              </a:rPr>
              <a:t>假定小数点位置</a:t>
            </a:r>
          </a:p>
        </p:txBody>
      </p:sp>
      <p:sp>
        <p:nvSpPr>
          <p:cNvPr id="44088" name="文本框 21">
            <a:extLst>
              <a:ext uri="{FF2B5EF4-FFF2-40B4-BE49-F238E27FC236}">
                <a16:creationId xmlns:a16="http://schemas.microsoft.com/office/drawing/2014/main" id="{B429C436-2186-224D-A1E3-59696C4309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47900" y="4935538"/>
            <a:ext cx="14097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8000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FF3300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rgbClr val="006666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400" b="1">
                <a:latin typeface="Tahoma" panose="020B0604030504040204" pitchFamily="34" charset="0"/>
              </a:rPr>
              <a:t>定点小数</a:t>
            </a:r>
          </a:p>
        </p:txBody>
      </p:sp>
      <p:cxnSp>
        <p:nvCxnSpPr>
          <p:cNvPr id="44089" name="直接连接符 22">
            <a:extLst>
              <a:ext uri="{FF2B5EF4-FFF2-40B4-BE49-F238E27FC236}">
                <a16:creationId xmlns:a16="http://schemas.microsoft.com/office/drawing/2014/main" id="{BB590C29-780E-B244-B079-C96D555E378D}"/>
              </a:ext>
            </a:extLst>
          </p:cNvPr>
          <p:cNvCxnSpPr>
            <a:cxnSpLocks noChangeShapeType="1"/>
            <a:stCxn id="44087" idx="0"/>
          </p:cNvCxnSpPr>
          <p:nvPr/>
        </p:nvCxnSpPr>
        <p:spPr bwMode="auto">
          <a:xfrm flipV="1">
            <a:off x="4279900" y="5427663"/>
            <a:ext cx="233363" cy="287337"/>
          </a:xfrm>
          <a:prstGeom prst="line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4090" name="椭圆 23">
            <a:extLst>
              <a:ext uri="{FF2B5EF4-FFF2-40B4-BE49-F238E27FC236}">
                <a16:creationId xmlns:a16="http://schemas.microsoft.com/office/drawing/2014/main" id="{681AF044-4916-5843-A99E-2EAB9CDB96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68813" y="5314950"/>
            <a:ext cx="96837" cy="112713"/>
          </a:xfrm>
          <a:prstGeom prst="ellipse">
            <a:avLst/>
          </a:prstGeom>
          <a:solidFill>
            <a:schemeClr val="tx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8000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FF3300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rgbClr val="006666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</a:pPr>
            <a:endParaRPr lang="zh-CN" altLang="en-US" sz="2400" b="1">
              <a:latin typeface="Tahoma" panose="020B0604030504040204" pitchFamily="34" charset="0"/>
            </a:endParaRPr>
          </a:p>
        </p:txBody>
      </p:sp>
      <p:graphicFrame>
        <p:nvGraphicFramePr>
          <p:cNvPr id="68693" name="Group 85">
            <a:extLst>
              <a:ext uri="{FF2B5EF4-FFF2-40B4-BE49-F238E27FC236}">
                <a16:creationId xmlns:a16="http://schemas.microsoft.com/office/drawing/2014/main" id="{87157ADD-14BF-DC4A-8ECE-E02978A07CB6}"/>
              </a:ext>
            </a:extLst>
          </p:cNvPr>
          <p:cNvGraphicFramePr>
            <a:graphicFrameLocks noGrp="1"/>
          </p:cNvGraphicFramePr>
          <p:nvPr/>
        </p:nvGraphicFramePr>
        <p:xfrm>
          <a:off x="3819525" y="3349625"/>
          <a:ext cx="509588" cy="442913"/>
        </p:xfrm>
        <a:graphic>
          <a:graphicData uri="http://schemas.openxmlformats.org/drawingml/2006/table">
            <a:tbl>
              <a:tblPr/>
              <a:tblGrid>
                <a:gridCol w="5095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42913"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8707" name="Group 99">
            <a:extLst>
              <a:ext uri="{FF2B5EF4-FFF2-40B4-BE49-F238E27FC236}">
                <a16:creationId xmlns:a16="http://schemas.microsoft.com/office/drawing/2014/main" id="{078D3C8B-2EC8-9C4C-8FB2-1437FB01ADC6}"/>
              </a:ext>
            </a:extLst>
          </p:cNvPr>
          <p:cNvGraphicFramePr>
            <a:graphicFrameLocks noGrp="1"/>
          </p:cNvGraphicFramePr>
          <p:nvPr/>
        </p:nvGraphicFramePr>
        <p:xfrm>
          <a:off x="3819525" y="4954588"/>
          <a:ext cx="509588" cy="442912"/>
        </p:xfrm>
        <a:graphic>
          <a:graphicData uri="http://schemas.openxmlformats.org/drawingml/2006/table">
            <a:tbl>
              <a:tblPr/>
              <a:tblGrid>
                <a:gridCol w="5095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42912"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>
            <a:extLst>
              <a:ext uri="{FF2B5EF4-FFF2-40B4-BE49-F238E27FC236}">
                <a16:creationId xmlns:a16="http://schemas.microsoft.com/office/drawing/2014/main" id="{68984653-F3F7-D140-AFE9-6D4B5492505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3600" b="1">
                <a:solidFill>
                  <a:schemeClr val="tx1"/>
                </a:solidFill>
              </a:rPr>
              <a:t>二进制数的浮点表示</a:t>
            </a:r>
          </a:p>
        </p:txBody>
      </p:sp>
      <p:sp>
        <p:nvSpPr>
          <p:cNvPr id="45059" name="Rectangle 3">
            <a:extLst>
              <a:ext uri="{FF2B5EF4-FFF2-40B4-BE49-F238E27FC236}">
                <a16:creationId xmlns:a16="http://schemas.microsoft.com/office/drawing/2014/main" id="{5E1E781F-BD6A-6844-B908-997998A4B9B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90600" y="1371600"/>
            <a:ext cx="8077200" cy="1066800"/>
          </a:xfrm>
        </p:spPr>
        <p:txBody>
          <a:bodyPr/>
          <a:lstStyle/>
          <a:p>
            <a:pPr eaLnBrk="1" hangingPunct="1"/>
            <a:r>
              <a:rPr lang="zh-CN" altLang="en-US" sz="2400" b="1">
                <a:solidFill>
                  <a:srgbClr val="FF3300"/>
                </a:solidFill>
              </a:rPr>
              <a:t>十进制数</a:t>
            </a:r>
            <a:r>
              <a:rPr lang="en-US" altLang="zh-CN" sz="2400" b="1">
                <a:solidFill>
                  <a:srgbClr val="000000"/>
                </a:solidFill>
              </a:rPr>
              <a:t>: </a:t>
            </a:r>
            <a:r>
              <a:rPr lang="zh-CN" altLang="en-US" sz="2000" b="1">
                <a:solidFill>
                  <a:srgbClr val="000000"/>
                </a:solidFill>
              </a:rPr>
              <a:t>可表示为一个小数和一个以</a:t>
            </a:r>
            <a:r>
              <a:rPr lang="en-US" altLang="zh-CN" sz="2000" b="1">
                <a:solidFill>
                  <a:srgbClr val="000000"/>
                </a:solidFill>
              </a:rPr>
              <a:t>10</a:t>
            </a:r>
            <a:r>
              <a:rPr lang="zh-CN" altLang="en-US" sz="2000" b="1">
                <a:solidFill>
                  <a:srgbClr val="000000"/>
                </a:solidFill>
              </a:rPr>
              <a:t>为底的整数幂的乘积，如</a:t>
            </a:r>
            <a:r>
              <a:rPr lang="en-US" altLang="zh-CN" sz="2000" b="1">
                <a:solidFill>
                  <a:srgbClr val="000000"/>
                </a:solidFill>
              </a:rPr>
              <a:t>:</a:t>
            </a:r>
          </a:p>
          <a:p>
            <a:pPr eaLnBrk="1" hangingPunct="1">
              <a:buFont typeface="Wingdings" pitchFamily="2" charset="2"/>
              <a:buNone/>
            </a:pPr>
            <a:r>
              <a:rPr lang="en-US" altLang="zh-CN" sz="2400" b="1">
                <a:solidFill>
                  <a:srgbClr val="000000"/>
                </a:solidFill>
              </a:rPr>
              <a:t>            123.45= 0.12345×10</a:t>
            </a:r>
            <a:r>
              <a:rPr lang="en-US" altLang="zh-CN" sz="2400" b="1" baseline="30000">
                <a:solidFill>
                  <a:srgbClr val="000000"/>
                </a:solidFill>
              </a:rPr>
              <a:t>3</a:t>
            </a:r>
            <a:endParaRPr lang="en-US" altLang="zh-CN" sz="2400" b="1">
              <a:solidFill>
                <a:srgbClr val="000000"/>
              </a:solidFill>
            </a:endParaRPr>
          </a:p>
        </p:txBody>
      </p:sp>
      <p:sp>
        <p:nvSpPr>
          <p:cNvPr id="475141" name="Rectangle 5">
            <a:extLst>
              <a:ext uri="{FF2B5EF4-FFF2-40B4-BE49-F238E27FC236}">
                <a16:creationId xmlns:a16="http://schemas.microsoft.com/office/drawing/2014/main" id="{54F6D9D8-C71F-3C46-9C83-9AA74CEDCC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0600" y="2362200"/>
            <a:ext cx="8077200" cy="266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8000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FF3300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rgbClr val="006666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b="1">
                <a:solidFill>
                  <a:srgbClr val="FF3300"/>
                </a:solidFill>
              </a:rPr>
              <a:t>二进制数</a:t>
            </a:r>
            <a:r>
              <a:rPr lang="zh-CN" altLang="en-US" sz="2400" b="1">
                <a:solidFill>
                  <a:srgbClr val="000000"/>
                </a:solidFill>
              </a:rPr>
              <a:t>：</a:t>
            </a:r>
            <a:r>
              <a:rPr lang="zh-CN" altLang="en-US" sz="2000" b="1">
                <a:solidFill>
                  <a:srgbClr val="000000"/>
                </a:solidFill>
              </a:rPr>
              <a:t>也可以表示为</a:t>
            </a:r>
            <a:r>
              <a:rPr lang="en-US" altLang="zh-CN" sz="2000" b="1">
                <a:solidFill>
                  <a:srgbClr val="000000"/>
                </a:solidFill>
              </a:rPr>
              <a:t>:</a:t>
            </a:r>
            <a:endParaRPr lang="en-US" altLang="zh-CN" sz="2000" b="1"/>
          </a:p>
          <a:p>
            <a:pPr eaLnBrk="1" hangingPunct="1">
              <a:buFont typeface="Wingdings" pitchFamily="2" charset="2"/>
              <a:buNone/>
            </a:pPr>
            <a:r>
              <a:rPr lang="en-US" altLang="zh-CN" sz="2400" b="1">
                <a:solidFill>
                  <a:srgbClr val="000000"/>
                </a:solidFill>
              </a:rPr>
              <a:t>            1010.101= 0.1010101×2</a:t>
            </a:r>
            <a:r>
              <a:rPr lang="en-US" altLang="zh-CN" sz="2400" b="1" baseline="30000">
                <a:solidFill>
                  <a:srgbClr val="000000"/>
                </a:solidFill>
              </a:rPr>
              <a:t>100</a:t>
            </a:r>
          </a:p>
          <a:p>
            <a:pPr eaLnBrk="1" hangingPunct="1">
              <a:lnSpc>
                <a:spcPct val="100000"/>
              </a:lnSpc>
            </a:pPr>
            <a:r>
              <a:rPr lang="zh-CN" altLang="en-US" sz="2800" b="1">
                <a:solidFill>
                  <a:srgbClr val="0000FF"/>
                </a:solidFill>
                <a:ea typeface="隶书" panose="02010509060101010101" pitchFamily="49" charset="-122"/>
              </a:rPr>
              <a:t>二进制数的浮点表示法</a:t>
            </a:r>
            <a:endParaRPr lang="zh-CN" altLang="en-US" sz="2800" b="1">
              <a:ea typeface="隶书" panose="02010509060101010101" pitchFamily="49" charset="-122"/>
            </a:endParaRPr>
          </a:p>
          <a:p>
            <a:pPr lvl="1" eaLnBrk="1" hangingPunct="1">
              <a:lnSpc>
                <a:spcPct val="130000"/>
              </a:lnSpc>
            </a:pPr>
            <a:r>
              <a:rPr lang="zh-CN" altLang="en-US" sz="2000" b="1">
                <a:solidFill>
                  <a:srgbClr val="000000"/>
                </a:solidFill>
              </a:rPr>
              <a:t>小数点位置不是固定的，或者说是“浮动”的。</a:t>
            </a:r>
            <a:endParaRPr lang="zh-CN" altLang="en-US" sz="2000" b="1"/>
          </a:p>
          <a:p>
            <a:pPr lvl="1" eaLnBrk="1" hangingPunct="1">
              <a:lnSpc>
                <a:spcPct val="130000"/>
              </a:lnSpc>
            </a:pPr>
            <a:r>
              <a:rPr lang="zh-CN" altLang="en-US" sz="2000" b="1">
                <a:solidFill>
                  <a:srgbClr val="000000"/>
                </a:solidFill>
              </a:rPr>
              <a:t>整个数分为两个部分：尾数和阶码，二者都包含符号位。</a:t>
            </a:r>
          </a:p>
        </p:txBody>
      </p:sp>
      <p:graphicFrame>
        <p:nvGraphicFramePr>
          <p:cNvPr id="69663" name="Group 31">
            <a:extLst>
              <a:ext uri="{FF2B5EF4-FFF2-40B4-BE49-F238E27FC236}">
                <a16:creationId xmlns:a16="http://schemas.microsoft.com/office/drawing/2014/main" id="{AE03103A-7203-304B-A418-C2FB095EFE05}"/>
              </a:ext>
            </a:extLst>
          </p:cNvPr>
          <p:cNvGraphicFramePr>
            <a:graphicFrameLocks noGrp="1"/>
          </p:cNvGraphicFramePr>
          <p:nvPr/>
        </p:nvGraphicFramePr>
        <p:xfrm>
          <a:off x="2268538" y="5084763"/>
          <a:ext cx="6096000" cy="530225"/>
        </p:xfrm>
        <a:graphic>
          <a:graphicData uri="http://schemas.openxmlformats.org/drawingml/2006/table">
            <a:tbl>
              <a:tblPr/>
              <a:tblGrid>
                <a:gridCol w="574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73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08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9713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30225"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S</a:t>
                      </a: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hlink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CC00CC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EE…</a:t>
                      </a: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rgbClr val="CC00CC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FF66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S</a:t>
                      </a: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rgbClr val="FF66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AA…</a:t>
                      </a: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rgbClr val="008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5073" name="右大括号 3">
            <a:extLst>
              <a:ext uri="{FF2B5EF4-FFF2-40B4-BE49-F238E27FC236}">
                <a16:creationId xmlns:a16="http://schemas.microsoft.com/office/drawing/2014/main" id="{EBDD1451-A16B-D241-A6A7-41FD37F16A4F}"/>
              </a:ext>
            </a:extLst>
          </p:cNvPr>
          <p:cNvSpPr>
            <a:spLocks/>
          </p:cNvSpPr>
          <p:nvPr/>
        </p:nvSpPr>
        <p:spPr bwMode="auto">
          <a:xfrm rot="5400000">
            <a:off x="3912394" y="4602957"/>
            <a:ext cx="311150" cy="2449512"/>
          </a:xfrm>
          <a:prstGeom prst="rightBrace">
            <a:avLst>
              <a:gd name="adj1" fmla="val 8346"/>
              <a:gd name="adj2" fmla="val 50000"/>
            </a:avLst>
          </a:prstGeom>
          <a:solidFill>
            <a:schemeClr val="bg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8000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FF3300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rgbClr val="006666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</a:pPr>
            <a:endParaRPr lang="zh-CN" altLang="en-US" sz="2400">
              <a:latin typeface="Tahoma" panose="020B0604030504040204" pitchFamily="34" charset="0"/>
            </a:endParaRPr>
          </a:p>
        </p:txBody>
      </p:sp>
      <p:sp>
        <p:nvSpPr>
          <p:cNvPr id="45074" name="右大括号 8">
            <a:extLst>
              <a:ext uri="{FF2B5EF4-FFF2-40B4-BE49-F238E27FC236}">
                <a16:creationId xmlns:a16="http://schemas.microsoft.com/office/drawing/2014/main" id="{DCC35ED7-07FB-0045-8B62-6B247AEB9ABC}"/>
              </a:ext>
            </a:extLst>
          </p:cNvPr>
          <p:cNvSpPr>
            <a:spLocks/>
          </p:cNvSpPr>
          <p:nvPr/>
        </p:nvSpPr>
        <p:spPr bwMode="auto">
          <a:xfrm rot="5400000">
            <a:off x="6936582" y="4602956"/>
            <a:ext cx="311150" cy="2449513"/>
          </a:xfrm>
          <a:prstGeom prst="rightBrace">
            <a:avLst>
              <a:gd name="adj1" fmla="val 8346"/>
              <a:gd name="adj2" fmla="val 50000"/>
            </a:avLst>
          </a:prstGeom>
          <a:solidFill>
            <a:schemeClr val="bg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8000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FF3300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rgbClr val="006666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</a:pPr>
            <a:endParaRPr lang="zh-CN" altLang="en-US" sz="2400">
              <a:latin typeface="Tahoma" panose="020B0604030504040204" pitchFamily="34" charset="0"/>
            </a:endParaRPr>
          </a:p>
        </p:txBody>
      </p:sp>
      <p:cxnSp>
        <p:nvCxnSpPr>
          <p:cNvPr id="45075" name="直接箭头连接符 5">
            <a:extLst>
              <a:ext uri="{FF2B5EF4-FFF2-40B4-BE49-F238E27FC236}">
                <a16:creationId xmlns:a16="http://schemas.microsoft.com/office/drawing/2014/main" id="{5C2BA456-C439-9A43-A3A9-927F9C3ACBA7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2555875" y="5616575"/>
            <a:ext cx="0" cy="47625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5076" name="直接箭头连接符 11">
            <a:extLst>
              <a:ext uri="{FF2B5EF4-FFF2-40B4-BE49-F238E27FC236}">
                <a16:creationId xmlns:a16="http://schemas.microsoft.com/office/drawing/2014/main" id="{132C6506-4415-2A4D-B56F-EA526EBFDA49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5580063" y="5616575"/>
            <a:ext cx="0" cy="47625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5077" name="文本框 6">
            <a:extLst>
              <a:ext uri="{FF2B5EF4-FFF2-40B4-BE49-F238E27FC236}">
                <a16:creationId xmlns:a16="http://schemas.microsoft.com/office/drawing/2014/main" id="{75A1C266-4D6F-E14B-BC28-0580DDDFD5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12988" y="6092825"/>
            <a:ext cx="519112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none">
            <a:spAutoFit/>
          </a:bodyPr>
          <a:lstStyle>
            <a:lvl1pPr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8000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FF3300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rgbClr val="006666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200" b="1">
                <a:latin typeface="Tahoma" panose="020B0604030504040204" pitchFamily="34" charset="0"/>
              </a:rPr>
              <a:t>数符</a:t>
            </a:r>
          </a:p>
        </p:txBody>
      </p:sp>
      <p:sp>
        <p:nvSpPr>
          <p:cNvPr id="45078" name="文本框 14">
            <a:extLst>
              <a:ext uri="{FF2B5EF4-FFF2-40B4-BE49-F238E27FC236}">
                <a16:creationId xmlns:a16="http://schemas.microsoft.com/office/drawing/2014/main" id="{8FAF07D4-04AB-B043-84D6-291968D9C4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8763" y="6065838"/>
            <a:ext cx="519112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none">
            <a:spAutoFit/>
          </a:bodyPr>
          <a:lstStyle>
            <a:lvl1pPr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8000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FF3300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rgbClr val="006666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200" b="1">
                <a:latin typeface="Tahoma" panose="020B0604030504040204" pitchFamily="34" charset="0"/>
              </a:rPr>
              <a:t>数符</a:t>
            </a:r>
          </a:p>
        </p:txBody>
      </p:sp>
      <p:sp>
        <p:nvSpPr>
          <p:cNvPr id="45079" name="文本框 9">
            <a:extLst>
              <a:ext uri="{FF2B5EF4-FFF2-40B4-BE49-F238E27FC236}">
                <a16:creationId xmlns:a16="http://schemas.microsoft.com/office/drawing/2014/main" id="{FEADF3FB-E20B-9348-A254-D77BE307B3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87763" y="6019800"/>
            <a:ext cx="746125" cy="42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8000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FF3300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rgbClr val="006666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200" b="1">
                <a:latin typeface="Tahoma" panose="020B0604030504040204" pitchFamily="34" charset="0"/>
              </a:rPr>
              <a:t>阶码</a:t>
            </a:r>
          </a:p>
        </p:txBody>
      </p:sp>
      <p:sp>
        <p:nvSpPr>
          <p:cNvPr id="45080" name="文本框 17">
            <a:extLst>
              <a:ext uri="{FF2B5EF4-FFF2-40B4-BE49-F238E27FC236}">
                <a16:creationId xmlns:a16="http://schemas.microsoft.com/office/drawing/2014/main" id="{7D00772C-E40B-2044-8425-AE550ED46B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29413" y="5980113"/>
            <a:ext cx="746125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8000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FF3300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rgbClr val="006666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200" b="1">
                <a:latin typeface="Tahoma" panose="020B0604030504040204" pitchFamily="34" charset="0"/>
              </a:rPr>
              <a:t>尾数</a:t>
            </a:r>
          </a:p>
        </p:txBody>
      </p:sp>
      <p:sp>
        <p:nvSpPr>
          <p:cNvPr id="45081" name="椭圆 10">
            <a:extLst>
              <a:ext uri="{FF2B5EF4-FFF2-40B4-BE49-F238E27FC236}">
                <a16:creationId xmlns:a16="http://schemas.microsoft.com/office/drawing/2014/main" id="{37799371-7E45-6641-A769-8F36E74BE7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6538" y="5672138"/>
            <a:ext cx="119062" cy="133350"/>
          </a:xfrm>
          <a:prstGeom prst="ellipse">
            <a:avLst/>
          </a:prstGeom>
          <a:solidFill>
            <a:schemeClr val="tx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8000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FF3300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rgbClr val="006666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</a:pPr>
            <a:endParaRPr lang="zh-CN" altLang="en-US" sz="2400">
              <a:latin typeface="Tahoma" panose="020B0604030504040204" pitchFamily="34" charset="0"/>
            </a:endParaRPr>
          </a:p>
        </p:txBody>
      </p:sp>
      <p:sp>
        <p:nvSpPr>
          <p:cNvPr id="45082" name="椭圆 19">
            <a:extLst>
              <a:ext uri="{FF2B5EF4-FFF2-40B4-BE49-F238E27FC236}">
                <a16:creationId xmlns:a16="http://schemas.microsoft.com/office/drawing/2014/main" id="{56F3BBEB-C4F0-8D4D-B1C1-E91DDB3957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13413" y="5672138"/>
            <a:ext cx="120650" cy="133350"/>
          </a:xfrm>
          <a:prstGeom prst="ellipse">
            <a:avLst/>
          </a:prstGeom>
          <a:solidFill>
            <a:schemeClr val="tx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8000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FF3300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rgbClr val="006666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</a:pPr>
            <a:endParaRPr lang="zh-CN" altLang="en-US" sz="2400">
              <a:latin typeface="Tahoma" panose="020B060403050404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1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751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1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4751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1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4751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1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4751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14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47514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5141" grpId="0" build="p" autoUpdateAnimBg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>
            <a:extLst>
              <a:ext uri="{FF2B5EF4-FFF2-40B4-BE49-F238E27FC236}">
                <a16:creationId xmlns:a16="http://schemas.microsoft.com/office/drawing/2014/main" id="{7E7310C8-4B1E-E241-8C33-AE98275D71F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3600" b="1">
                <a:solidFill>
                  <a:schemeClr val="tx1"/>
                </a:solidFill>
              </a:rPr>
              <a:t>二进制数浮点表示举例</a:t>
            </a:r>
          </a:p>
        </p:txBody>
      </p:sp>
      <p:sp>
        <p:nvSpPr>
          <p:cNvPr id="46083" name="Text Box 5">
            <a:extLst>
              <a:ext uri="{FF2B5EF4-FFF2-40B4-BE49-F238E27FC236}">
                <a16:creationId xmlns:a16="http://schemas.microsoft.com/office/drawing/2014/main" id="{A04953BA-1ED8-844A-9643-5353C6FF8D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9200" y="1524000"/>
            <a:ext cx="7661275" cy="2398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8000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FF3300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rgbClr val="006666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  <a:buFont typeface="Wingdings" pitchFamily="2" charset="2"/>
              <a:buNone/>
            </a:pPr>
            <a:r>
              <a:rPr lang="zh-CN" altLang="en-US" sz="2000" b="1">
                <a:solidFill>
                  <a:srgbClr val="000000"/>
                </a:solidFill>
              </a:rPr>
              <a:t>例如</a:t>
            </a:r>
            <a:r>
              <a:rPr lang="en-US" altLang="zh-CN" sz="2000" b="1">
                <a:solidFill>
                  <a:srgbClr val="000000"/>
                </a:solidFill>
              </a:rPr>
              <a:t>:  </a:t>
            </a:r>
            <a:r>
              <a:rPr lang="zh-CN" altLang="en-US" sz="2000" b="1">
                <a:solidFill>
                  <a:srgbClr val="000000"/>
                </a:solidFill>
              </a:rPr>
              <a:t>二进制数</a:t>
            </a:r>
            <a:r>
              <a:rPr lang="en-US" altLang="zh-CN" sz="2000" b="1">
                <a:solidFill>
                  <a:srgbClr val="000000"/>
                </a:solidFill>
              </a:rPr>
              <a:t>(+101.1)</a:t>
            </a:r>
            <a:r>
              <a:rPr lang="en-US" altLang="zh-CN" sz="2000" b="1" baseline="-25000">
                <a:solidFill>
                  <a:srgbClr val="000000"/>
                </a:solidFill>
              </a:rPr>
              <a:t>2</a:t>
            </a:r>
            <a:r>
              <a:rPr lang="zh-CN" altLang="en-US" sz="2000" b="1">
                <a:solidFill>
                  <a:srgbClr val="000000"/>
                </a:solidFill>
              </a:rPr>
              <a:t>和</a:t>
            </a:r>
            <a:r>
              <a:rPr lang="en-US" altLang="zh-CN" sz="2000" b="1">
                <a:solidFill>
                  <a:srgbClr val="000000"/>
                </a:solidFill>
              </a:rPr>
              <a:t>(-10.11)</a:t>
            </a:r>
            <a:r>
              <a:rPr lang="en-US" altLang="zh-CN" sz="2000" b="1" baseline="-25000">
                <a:solidFill>
                  <a:srgbClr val="000000"/>
                </a:solidFill>
              </a:rPr>
              <a:t>2</a:t>
            </a:r>
            <a:r>
              <a:rPr lang="zh-CN" altLang="en-US" sz="2000" b="1">
                <a:solidFill>
                  <a:srgbClr val="000000"/>
                </a:solidFill>
              </a:rPr>
              <a:t>，设机器数为</a:t>
            </a:r>
            <a:r>
              <a:rPr lang="en-US" altLang="zh-CN" sz="2000" b="1">
                <a:solidFill>
                  <a:srgbClr val="000000"/>
                </a:solidFill>
              </a:rPr>
              <a:t>8</a:t>
            </a:r>
            <a:r>
              <a:rPr lang="zh-CN" altLang="en-US" sz="2000" b="1">
                <a:solidFill>
                  <a:srgbClr val="000000"/>
                </a:solidFill>
              </a:rPr>
              <a:t>位，阶码取</a:t>
            </a:r>
            <a:r>
              <a:rPr lang="en-US" altLang="zh-CN" sz="2000" b="1">
                <a:solidFill>
                  <a:srgbClr val="000000"/>
                </a:solidFill>
              </a:rPr>
              <a:t>3</a:t>
            </a:r>
            <a:r>
              <a:rPr lang="zh-CN" altLang="en-US" sz="2000" b="1">
                <a:solidFill>
                  <a:srgbClr val="000000"/>
                </a:solidFill>
              </a:rPr>
              <a:t>位，</a:t>
            </a:r>
          </a:p>
          <a:p>
            <a:pPr eaLnBrk="1" hangingPunct="1">
              <a:lnSpc>
                <a:spcPct val="130000"/>
              </a:lnSpc>
              <a:buFont typeface="Wingdings" pitchFamily="2" charset="2"/>
              <a:buNone/>
            </a:pPr>
            <a:r>
              <a:rPr lang="zh-CN" altLang="en-US" sz="2000" b="1">
                <a:solidFill>
                  <a:srgbClr val="000000"/>
                </a:solidFill>
              </a:rPr>
              <a:t>           尾数取</a:t>
            </a:r>
            <a:r>
              <a:rPr lang="en-US" altLang="zh-CN" sz="2000" b="1">
                <a:solidFill>
                  <a:srgbClr val="000000"/>
                </a:solidFill>
              </a:rPr>
              <a:t>5</a:t>
            </a:r>
            <a:r>
              <a:rPr lang="zh-CN" altLang="en-US" sz="2000" b="1">
                <a:solidFill>
                  <a:srgbClr val="000000"/>
                </a:solidFill>
              </a:rPr>
              <a:t>位：</a:t>
            </a:r>
            <a:r>
              <a:rPr lang="zh-CN" altLang="en-US" sz="2400" b="1">
                <a:solidFill>
                  <a:srgbClr val="000000"/>
                </a:solidFill>
              </a:rPr>
              <a:t> </a:t>
            </a:r>
            <a:endParaRPr lang="zh-CN" altLang="en-US" sz="1200" b="1">
              <a:solidFill>
                <a:srgbClr val="000000"/>
              </a:solidFill>
            </a:endParaRPr>
          </a:p>
          <a:p>
            <a:pPr eaLnBrk="1" hangingPunct="1">
              <a:buFont typeface="Wingdings" pitchFamily="2" charset="2"/>
              <a:buNone/>
            </a:pPr>
            <a:r>
              <a:rPr lang="zh-CN" altLang="en-US" sz="2400" b="1">
                <a:solidFill>
                  <a:srgbClr val="000000"/>
                </a:solidFill>
              </a:rPr>
              <a:t>              </a:t>
            </a:r>
            <a:r>
              <a:rPr lang="en-US" altLang="zh-CN" sz="2000" b="1">
                <a:solidFill>
                  <a:srgbClr val="000000"/>
                </a:solidFill>
              </a:rPr>
              <a:t>(+101.1)</a:t>
            </a:r>
            <a:r>
              <a:rPr lang="en-US" altLang="zh-CN" sz="2000" b="1" baseline="-25000">
                <a:solidFill>
                  <a:srgbClr val="000000"/>
                </a:solidFill>
              </a:rPr>
              <a:t>2</a:t>
            </a:r>
            <a:r>
              <a:rPr lang="en-US" altLang="zh-CN" sz="2000" b="1">
                <a:solidFill>
                  <a:srgbClr val="000000"/>
                </a:solidFill>
              </a:rPr>
              <a:t> = 2</a:t>
            </a:r>
            <a:r>
              <a:rPr lang="en-US" altLang="zh-CN" sz="2000" b="1" baseline="30000">
                <a:solidFill>
                  <a:srgbClr val="000000"/>
                </a:solidFill>
              </a:rPr>
              <a:t>+11</a:t>
            </a:r>
            <a:r>
              <a:rPr lang="en-US" altLang="zh-CN" sz="2000" b="1">
                <a:solidFill>
                  <a:srgbClr val="000000"/>
                </a:solidFill>
              </a:rPr>
              <a:t>×(+0.1011) </a:t>
            </a:r>
          </a:p>
          <a:p>
            <a:pPr eaLnBrk="1" hangingPunct="1">
              <a:buFont typeface="Wingdings" pitchFamily="2" charset="2"/>
              <a:buNone/>
            </a:pPr>
            <a:r>
              <a:rPr lang="en-US" altLang="zh-CN" sz="2000" b="1">
                <a:solidFill>
                  <a:srgbClr val="000000"/>
                </a:solidFill>
              </a:rPr>
              <a:t>                 (-10.11)</a:t>
            </a:r>
            <a:r>
              <a:rPr lang="en-US" altLang="zh-CN" sz="2000" b="1" baseline="-25000">
                <a:solidFill>
                  <a:srgbClr val="000000"/>
                </a:solidFill>
              </a:rPr>
              <a:t>2</a:t>
            </a:r>
            <a:r>
              <a:rPr lang="en-US" altLang="zh-CN" sz="2000" b="1">
                <a:solidFill>
                  <a:srgbClr val="000000"/>
                </a:solidFill>
              </a:rPr>
              <a:t>  = 2</a:t>
            </a:r>
            <a:r>
              <a:rPr lang="en-US" altLang="zh-CN" sz="2000" b="1" baseline="30000">
                <a:solidFill>
                  <a:srgbClr val="000000"/>
                </a:solidFill>
              </a:rPr>
              <a:t>+10</a:t>
            </a:r>
            <a:r>
              <a:rPr lang="en-US" altLang="zh-CN" sz="2000" b="1">
                <a:solidFill>
                  <a:srgbClr val="000000"/>
                </a:solidFill>
              </a:rPr>
              <a:t>×(-0.1011)</a:t>
            </a:r>
            <a:endParaRPr lang="en-US" altLang="zh-CN" sz="2000" b="1"/>
          </a:p>
          <a:p>
            <a:pPr eaLnBrk="1" hangingPunct="1"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</a:pPr>
            <a:endParaRPr lang="en-US" altLang="zh-CN" sz="2400" b="1">
              <a:latin typeface="Tahoma" panose="020B0604030504040204" pitchFamily="34" charset="0"/>
            </a:endParaRPr>
          </a:p>
        </p:txBody>
      </p:sp>
      <p:graphicFrame>
        <p:nvGraphicFramePr>
          <p:cNvPr id="70705" name="Group 49">
            <a:extLst>
              <a:ext uri="{FF2B5EF4-FFF2-40B4-BE49-F238E27FC236}">
                <a16:creationId xmlns:a16="http://schemas.microsoft.com/office/drawing/2014/main" id="{D5A8816B-AE13-9D4B-AB86-BB1392FF06BD}"/>
              </a:ext>
            </a:extLst>
          </p:cNvPr>
          <p:cNvGraphicFramePr>
            <a:graphicFrameLocks noGrp="1"/>
          </p:cNvGraphicFramePr>
          <p:nvPr/>
        </p:nvGraphicFramePr>
        <p:xfrm>
          <a:off x="3154363" y="4625975"/>
          <a:ext cx="5761037" cy="736837"/>
        </p:xfrm>
        <a:graphic>
          <a:graphicData uri="http://schemas.openxmlformats.org/drawingml/2006/table">
            <a:tbl>
              <a:tblPr/>
              <a:tblGrid>
                <a:gridCol w="720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1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0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1913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207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207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1913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207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71155"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＋</a:t>
                      </a:r>
                    </a:p>
                  </a:txBody>
                  <a:tcPr marT="45681" marB="4568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681" marB="4568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681" marB="4568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＋</a:t>
                      </a:r>
                    </a:p>
                  </a:txBody>
                  <a:tcPr marT="45681" marB="4568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681" marB="4568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681" marB="4568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681" marB="4568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681" marB="4568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445"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＋</a:t>
                      </a:r>
                    </a:p>
                  </a:txBody>
                  <a:tcPr marT="45681" marB="4568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681" marB="4568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681" marB="4568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－</a:t>
                      </a:r>
                    </a:p>
                  </a:txBody>
                  <a:tcPr marT="45681" marB="4568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681" marB="4568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681" marB="4568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681" marB="4568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681" marB="4568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518F5834-1543-8147-911A-1D610F5554BA}"/>
              </a:ext>
            </a:extLst>
          </p:cNvPr>
          <p:cNvGraphicFramePr>
            <a:graphicFrameLocks noGrp="1"/>
          </p:cNvGraphicFramePr>
          <p:nvPr/>
        </p:nvGraphicFramePr>
        <p:xfrm>
          <a:off x="3154363" y="4256088"/>
          <a:ext cx="5761037" cy="369887"/>
        </p:xfrm>
        <a:graphic>
          <a:graphicData uri="http://schemas.openxmlformats.org/drawingml/2006/table">
            <a:tbl>
              <a:tblPr/>
              <a:tblGrid>
                <a:gridCol w="720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1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0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1913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207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207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1913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207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69887"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7</a:t>
                      </a:r>
                      <a:endParaRPr kumimoji="0" lang="zh-CN" alt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6</a:t>
                      </a:r>
                      <a:endParaRPr kumimoji="0" lang="zh-CN" alt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5</a:t>
                      </a:r>
                      <a:endParaRPr kumimoji="0" lang="zh-CN" alt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4</a:t>
                      </a:r>
                      <a:endParaRPr kumimoji="0" lang="zh-CN" alt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</a:t>
                      </a:r>
                      <a:endParaRPr kumimoji="0" lang="zh-CN" alt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</a:t>
                      </a:r>
                      <a:endParaRPr kumimoji="0" lang="zh-CN" alt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46122" name="直接连接符 5">
            <a:extLst>
              <a:ext uri="{FF2B5EF4-FFF2-40B4-BE49-F238E27FC236}">
                <a16:creationId xmlns:a16="http://schemas.microsoft.com/office/drawing/2014/main" id="{7930B5F7-80E6-A244-9FC8-0735CE2DD2B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314950" y="4256088"/>
            <a:ext cx="0" cy="1306512"/>
          </a:xfrm>
          <a:prstGeom prst="line">
            <a:avLst/>
          </a:prstGeom>
          <a:noFill/>
          <a:ln w="19050" algn="ctr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6123" name="直接连接符 7">
            <a:extLst>
              <a:ext uri="{FF2B5EF4-FFF2-40B4-BE49-F238E27FC236}">
                <a16:creationId xmlns:a16="http://schemas.microsoft.com/office/drawing/2014/main" id="{D01BC408-1B17-B847-9A54-83D4EA00C177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2362200" y="4876800"/>
            <a:ext cx="685800" cy="0"/>
          </a:xfrm>
          <a:prstGeom prst="line">
            <a:avLst/>
          </a:prstGeom>
          <a:noFill/>
          <a:ln w="9525" algn="ctr">
            <a:solidFill>
              <a:schemeClr val="tx1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6124" name="文本框 8">
            <a:extLst>
              <a:ext uri="{FF2B5EF4-FFF2-40B4-BE49-F238E27FC236}">
                <a16:creationId xmlns:a16="http://schemas.microsoft.com/office/drawing/2014/main" id="{9D2C11C4-E7DA-644B-AF57-67E5EFAAFA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6175" y="4972050"/>
            <a:ext cx="1189038" cy="42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8000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FF3300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rgbClr val="006666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200" b="1"/>
              <a:t>(-10.11)</a:t>
            </a:r>
            <a:r>
              <a:rPr lang="en-US" altLang="zh-CN" sz="2200" b="1" baseline="-25000"/>
              <a:t>2</a:t>
            </a:r>
            <a:endParaRPr lang="zh-CN" altLang="en-US" sz="2200" b="1"/>
          </a:p>
        </p:txBody>
      </p:sp>
      <p:sp>
        <p:nvSpPr>
          <p:cNvPr id="46125" name="文本框 14">
            <a:extLst>
              <a:ext uri="{FF2B5EF4-FFF2-40B4-BE49-F238E27FC236}">
                <a16:creationId xmlns:a16="http://schemas.microsoft.com/office/drawing/2014/main" id="{C1E701B8-1784-2949-9EE8-3900917042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08075" y="4602163"/>
            <a:ext cx="1254125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8000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FF3300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rgbClr val="006666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200" b="1"/>
              <a:t>(+101.1)</a:t>
            </a:r>
            <a:r>
              <a:rPr lang="en-US" altLang="zh-CN" sz="2200" b="1" baseline="-25000"/>
              <a:t>2</a:t>
            </a:r>
            <a:endParaRPr lang="zh-CN" altLang="en-US" sz="2200" b="1"/>
          </a:p>
        </p:txBody>
      </p:sp>
      <p:cxnSp>
        <p:nvCxnSpPr>
          <p:cNvPr id="46126" name="直接连接符 7">
            <a:extLst>
              <a:ext uri="{FF2B5EF4-FFF2-40B4-BE49-F238E27FC236}">
                <a16:creationId xmlns:a16="http://schemas.microsoft.com/office/drawing/2014/main" id="{8503083E-CEC4-8343-8D06-5CBD8DFFA997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2362200" y="5181600"/>
            <a:ext cx="685800" cy="0"/>
          </a:xfrm>
          <a:prstGeom prst="line">
            <a:avLst/>
          </a:prstGeom>
          <a:noFill/>
          <a:ln w="9525" algn="ctr">
            <a:solidFill>
              <a:schemeClr val="tx1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>
            <a:extLst>
              <a:ext uri="{FF2B5EF4-FFF2-40B4-BE49-F238E27FC236}">
                <a16:creationId xmlns:a16="http://schemas.microsoft.com/office/drawing/2014/main" id="{9BF44536-72C0-3F44-9807-57234AB654D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3200" b="1">
                <a:solidFill>
                  <a:schemeClr val="tx1"/>
                </a:solidFill>
              </a:rPr>
              <a:t>举例：</a:t>
            </a:r>
            <a:r>
              <a:rPr lang="en-US" altLang="zh-CN" sz="3200" b="1">
                <a:solidFill>
                  <a:schemeClr val="tx1"/>
                </a:solidFill>
              </a:rPr>
              <a:t>C</a:t>
            </a:r>
            <a:r>
              <a:rPr lang="zh-CN" altLang="en-US" sz="3200" b="1">
                <a:solidFill>
                  <a:schemeClr val="tx1"/>
                </a:solidFill>
              </a:rPr>
              <a:t>语言中的数据结构</a:t>
            </a:r>
          </a:p>
        </p:txBody>
      </p:sp>
      <p:sp>
        <p:nvSpPr>
          <p:cNvPr id="47107" name="Rectangle 3">
            <a:extLst>
              <a:ext uri="{FF2B5EF4-FFF2-40B4-BE49-F238E27FC236}">
                <a16:creationId xmlns:a16="http://schemas.microsoft.com/office/drawing/2014/main" id="{726F879A-AECE-E04E-B187-4B8BA0DF25F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110000"/>
              </a:lnSpc>
            </a:pPr>
            <a:r>
              <a:rPr lang="en-US" altLang="zh-CN" sz="2400" b="1"/>
              <a:t>char</a:t>
            </a:r>
            <a:endParaRPr lang="en-US" altLang="zh-CN" sz="2000" b="1"/>
          </a:p>
          <a:p>
            <a:pPr lvl="1" eaLnBrk="1" hangingPunct="1">
              <a:lnSpc>
                <a:spcPct val="110000"/>
              </a:lnSpc>
            </a:pPr>
            <a:r>
              <a:rPr lang="zh-CN" altLang="en-US" sz="2000" b="1"/>
              <a:t>一个字节，</a:t>
            </a:r>
            <a:r>
              <a:rPr lang="en-US" altLang="zh-CN" sz="2000" b="1"/>
              <a:t>8</a:t>
            </a:r>
            <a:r>
              <a:rPr lang="zh-CN" altLang="en-US" sz="2000" b="1"/>
              <a:t>位有符号二进制数，范围：－</a:t>
            </a:r>
            <a:r>
              <a:rPr lang="en-US" altLang="zh-CN" sz="2000" b="1"/>
              <a:t>128</a:t>
            </a:r>
            <a:r>
              <a:rPr lang="zh-CN" altLang="en-US" sz="2000" b="1"/>
              <a:t>到</a:t>
            </a:r>
            <a:r>
              <a:rPr lang="en-US" altLang="zh-CN" sz="2000" b="1"/>
              <a:t>127</a:t>
            </a:r>
          </a:p>
          <a:p>
            <a:pPr eaLnBrk="1" hangingPunct="1">
              <a:lnSpc>
                <a:spcPct val="110000"/>
              </a:lnSpc>
            </a:pPr>
            <a:r>
              <a:rPr lang="en-US" altLang="zh-CN" sz="2400" b="1"/>
              <a:t>unsigned char</a:t>
            </a:r>
          </a:p>
          <a:p>
            <a:pPr lvl="1" eaLnBrk="1" hangingPunct="1">
              <a:lnSpc>
                <a:spcPct val="110000"/>
              </a:lnSpc>
            </a:pPr>
            <a:r>
              <a:rPr lang="zh-CN" altLang="en-US" sz="2000" b="1"/>
              <a:t>一个字节，</a:t>
            </a:r>
            <a:r>
              <a:rPr lang="en-US" altLang="zh-CN" sz="2000" b="1"/>
              <a:t>8</a:t>
            </a:r>
            <a:r>
              <a:rPr lang="zh-CN" altLang="en-US" sz="2000" b="1"/>
              <a:t>位无符号二进制数，范围：</a:t>
            </a:r>
            <a:r>
              <a:rPr lang="en-US" altLang="zh-CN" sz="2000" b="1"/>
              <a:t>0</a:t>
            </a:r>
            <a:r>
              <a:rPr lang="zh-CN" altLang="en-US" sz="2000" b="1"/>
              <a:t>到</a:t>
            </a:r>
            <a:r>
              <a:rPr lang="en-US" altLang="zh-CN" sz="2000" b="1"/>
              <a:t>255</a:t>
            </a:r>
          </a:p>
          <a:p>
            <a:pPr eaLnBrk="1" hangingPunct="1">
              <a:lnSpc>
                <a:spcPct val="110000"/>
              </a:lnSpc>
            </a:pPr>
            <a:r>
              <a:rPr lang="en-US" altLang="zh-CN" sz="2400" b="1"/>
              <a:t>int</a:t>
            </a:r>
          </a:p>
          <a:p>
            <a:pPr lvl="1" eaLnBrk="1" hangingPunct="1">
              <a:lnSpc>
                <a:spcPct val="110000"/>
              </a:lnSpc>
            </a:pPr>
            <a:r>
              <a:rPr lang="zh-CN" altLang="en-US" sz="2000" b="1"/>
              <a:t>两个字节，</a:t>
            </a:r>
            <a:r>
              <a:rPr lang="en-US" altLang="zh-CN" sz="2000" b="1"/>
              <a:t>16</a:t>
            </a:r>
            <a:r>
              <a:rPr lang="zh-CN" altLang="en-US" sz="2000" b="1"/>
              <a:t>位有符号二进制数，范围：－</a:t>
            </a:r>
            <a:r>
              <a:rPr lang="en-US" altLang="zh-CN" sz="2000" b="1"/>
              <a:t>32768</a:t>
            </a:r>
            <a:r>
              <a:rPr lang="zh-CN" altLang="en-US" sz="2000" b="1"/>
              <a:t>到</a:t>
            </a:r>
            <a:r>
              <a:rPr lang="en-US" altLang="zh-CN" sz="2000" b="1"/>
              <a:t>32767</a:t>
            </a:r>
          </a:p>
          <a:p>
            <a:pPr eaLnBrk="1" hangingPunct="1">
              <a:lnSpc>
                <a:spcPct val="110000"/>
              </a:lnSpc>
            </a:pPr>
            <a:r>
              <a:rPr lang="en-US" altLang="zh-CN" sz="2400" b="1"/>
              <a:t>unsigned int</a:t>
            </a:r>
          </a:p>
          <a:p>
            <a:pPr lvl="1" eaLnBrk="1" hangingPunct="1">
              <a:lnSpc>
                <a:spcPct val="110000"/>
              </a:lnSpc>
            </a:pPr>
            <a:r>
              <a:rPr lang="zh-CN" altLang="en-US" sz="2000" b="1"/>
              <a:t>两个字节，</a:t>
            </a:r>
            <a:r>
              <a:rPr lang="en-US" altLang="zh-CN" sz="2000" b="1"/>
              <a:t>16</a:t>
            </a:r>
            <a:r>
              <a:rPr lang="zh-CN" altLang="en-US" sz="2000" b="1"/>
              <a:t>位无符号二进制数，范围：</a:t>
            </a:r>
            <a:r>
              <a:rPr lang="en-US" altLang="zh-CN" sz="2000" b="1"/>
              <a:t>0</a:t>
            </a:r>
            <a:r>
              <a:rPr lang="zh-CN" altLang="en-US" sz="2000" b="1"/>
              <a:t>到</a:t>
            </a:r>
            <a:r>
              <a:rPr lang="en-US" altLang="zh-CN" sz="2000" b="1"/>
              <a:t>65535</a:t>
            </a:r>
          </a:p>
          <a:p>
            <a:pPr eaLnBrk="1" hangingPunct="1">
              <a:lnSpc>
                <a:spcPct val="110000"/>
              </a:lnSpc>
            </a:pPr>
            <a:r>
              <a:rPr lang="en-US" altLang="zh-CN" sz="2400" b="1"/>
              <a:t>float</a:t>
            </a:r>
          </a:p>
          <a:p>
            <a:pPr lvl="1" eaLnBrk="1" hangingPunct="1">
              <a:lnSpc>
                <a:spcPct val="110000"/>
              </a:lnSpc>
            </a:pPr>
            <a:r>
              <a:rPr lang="zh-CN" altLang="en-US" sz="2000" b="1"/>
              <a:t>四个字节，尾数和阶码各占</a:t>
            </a:r>
            <a:r>
              <a:rPr lang="en-US" altLang="zh-CN" sz="2000" b="1"/>
              <a:t>2</a:t>
            </a:r>
            <a:r>
              <a:rPr lang="zh-CN" altLang="en-US" sz="2000" b="1"/>
              <a:t>字节，范围：</a:t>
            </a:r>
            <a:r>
              <a:rPr lang="en-US" altLang="zh-CN" sz="2000" b="1">
                <a:solidFill>
                  <a:srgbClr val="000000"/>
                </a:solidFill>
              </a:rPr>
              <a:t>1.5×10</a:t>
            </a:r>
            <a:r>
              <a:rPr lang="en-US" altLang="zh-CN" sz="2000" b="1" baseline="30000">
                <a:solidFill>
                  <a:srgbClr val="000000"/>
                </a:solidFill>
              </a:rPr>
              <a:t>-45</a:t>
            </a:r>
            <a:r>
              <a:rPr lang="zh-CN" altLang="en-US" sz="2000" b="1">
                <a:solidFill>
                  <a:srgbClr val="000000"/>
                </a:solidFill>
              </a:rPr>
              <a:t>到</a:t>
            </a:r>
            <a:r>
              <a:rPr lang="en-US" altLang="zh-CN" sz="2000" b="1">
                <a:solidFill>
                  <a:srgbClr val="000000"/>
                </a:solidFill>
              </a:rPr>
              <a:t>3.4×10</a:t>
            </a:r>
            <a:r>
              <a:rPr lang="en-US" altLang="zh-CN" sz="2000" b="1" baseline="30000">
                <a:solidFill>
                  <a:srgbClr val="000000"/>
                </a:solidFill>
              </a:rPr>
              <a:t>38</a:t>
            </a:r>
            <a:endParaRPr lang="en-US" altLang="zh-CN" sz="2400" b="1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>
            <a:extLst>
              <a:ext uri="{FF2B5EF4-FFF2-40B4-BE49-F238E27FC236}">
                <a16:creationId xmlns:a16="http://schemas.microsoft.com/office/drawing/2014/main" id="{7E56FE6F-C764-E249-BA7B-E3388E514BAA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zh-CN" sz="4000" b="1"/>
              <a:t>1.1 </a:t>
            </a:r>
            <a:r>
              <a:rPr lang="zh-CN" altLang="en-US" sz="4000" b="1"/>
              <a:t>数制和编码</a:t>
            </a:r>
          </a:p>
        </p:txBody>
      </p:sp>
      <p:sp>
        <p:nvSpPr>
          <p:cNvPr id="48131" name="Rectangle 3">
            <a:extLst>
              <a:ext uri="{FF2B5EF4-FFF2-40B4-BE49-F238E27FC236}">
                <a16:creationId xmlns:a16="http://schemas.microsoft.com/office/drawing/2014/main" id="{719F3012-9ADD-DF4F-A532-02D9C0D107FA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1182688" y="1219200"/>
            <a:ext cx="3846512" cy="762000"/>
          </a:xfrm>
        </p:spPr>
        <p:txBody>
          <a:bodyPr/>
          <a:lstStyle/>
          <a:p>
            <a:pPr eaLnBrk="1" hangingPunct="1">
              <a:lnSpc>
                <a:spcPct val="125000"/>
              </a:lnSpc>
              <a:spcAft>
                <a:spcPct val="15000"/>
              </a:spcAft>
              <a:buFont typeface="Wingdings" pitchFamily="2" charset="2"/>
              <a:buNone/>
            </a:pPr>
            <a:r>
              <a:rPr lang="en-US" altLang="zh-CN" sz="3600" b="1">
                <a:solidFill>
                  <a:schemeClr val="tx2"/>
                </a:solidFill>
                <a:ea typeface="隶书" panose="02010509060101010101" pitchFamily="49" charset="-122"/>
              </a:rPr>
              <a:t>3. </a:t>
            </a:r>
            <a:r>
              <a:rPr lang="zh-CN" altLang="en-US" sz="3600" b="1">
                <a:solidFill>
                  <a:schemeClr val="tx2"/>
                </a:solidFill>
                <a:ea typeface="隶书" panose="02010509060101010101" pitchFamily="49" charset="-122"/>
              </a:rPr>
              <a:t>编码</a:t>
            </a:r>
          </a:p>
        </p:txBody>
      </p:sp>
      <p:sp>
        <p:nvSpPr>
          <p:cNvPr id="90116" name="Rectangle 3">
            <a:extLst>
              <a:ext uri="{FF2B5EF4-FFF2-40B4-BE49-F238E27FC236}">
                <a16:creationId xmlns:a16="http://schemas.microsoft.com/office/drawing/2014/main" id="{F6BD1CAF-6675-7F44-A12E-63232184C0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87488" y="3200400"/>
            <a:ext cx="4684712" cy="312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8000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FF3300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rgbClr val="006666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lang="zh-CN" altLang="en-US" sz="2400" b="1">
                <a:ea typeface="隶书" panose="02010509060101010101" pitchFamily="49" charset="-122"/>
              </a:rPr>
              <a:t>二进制编码</a:t>
            </a:r>
          </a:p>
          <a:p>
            <a:pPr lvl="1" eaLnBrk="1" hangingPunct="1"/>
            <a:r>
              <a:rPr lang="zh-CN" altLang="en-US" sz="2000" b="1">
                <a:ea typeface="隶书" panose="02010509060101010101" pitchFamily="49" charset="-122"/>
              </a:rPr>
              <a:t>自然二进制码、格雷码</a:t>
            </a:r>
            <a:r>
              <a:rPr lang="zh-CN" altLang="en-US" b="1"/>
              <a:t> </a:t>
            </a:r>
            <a:endParaRPr lang="zh-CN" altLang="en-US" b="1">
              <a:ea typeface="隶书" panose="02010509060101010101" pitchFamily="49" charset="-122"/>
            </a:endParaRPr>
          </a:p>
          <a:p>
            <a:pPr eaLnBrk="1" hangingPunct="1"/>
            <a:r>
              <a:rPr lang="zh-CN" altLang="en-US" sz="2400" b="1">
                <a:solidFill>
                  <a:srgbClr val="080808"/>
                </a:solidFill>
                <a:ea typeface="隶书" panose="02010509060101010101" pitchFamily="49" charset="-122"/>
              </a:rPr>
              <a:t>二－十进制编码</a:t>
            </a:r>
          </a:p>
          <a:p>
            <a:pPr lvl="1" eaLnBrk="1" hangingPunct="1"/>
            <a:r>
              <a:rPr lang="en-US" altLang="zh-CN" sz="2000" b="1">
                <a:solidFill>
                  <a:srgbClr val="080808"/>
                </a:solidFill>
                <a:ea typeface="隶书" panose="02010509060101010101" pitchFamily="49" charset="-122"/>
              </a:rPr>
              <a:t>8421</a:t>
            </a:r>
            <a:r>
              <a:rPr lang="zh-CN" altLang="en-US" sz="2000" b="1">
                <a:solidFill>
                  <a:srgbClr val="080808"/>
                </a:solidFill>
                <a:ea typeface="隶书" panose="02010509060101010101" pitchFamily="49" charset="-122"/>
              </a:rPr>
              <a:t>码、余</a:t>
            </a:r>
            <a:r>
              <a:rPr lang="en-US" altLang="zh-CN" sz="2000" b="1">
                <a:solidFill>
                  <a:srgbClr val="080808"/>
                </a:solidFill>
                <a:ea typeface="隶书" panose="02010509060101010101" pitchFamily="49" charset="-122"/>
              </a:rPr>
              <a:t>3</a:t>
            </a:r>
            <a:r>
              <a:rPr lang="zh-CN" altLang="en-US" sz="2000" b="1">
                <a:solidFill>
                  <a:srgbClr val="080808"/>
                </a:solidFill>
                <a:ea typeface="隶书" panose="02010509060101010101" pitchFamily="49" charset="-122"/>
              </a:rPr>
              <a:t>码、</a:t>
            </a:r>
            <a:r>
              <a:rPr lang="en-US" altLang="zh-CN" sz="2000" b="1">
                <a:solidFill>
                  <a:srgbClr val="080808"/>
                </a:solidFill>
                <a:ea typeface="隶书" panose="02010509060101010101" pitchFamily="49" charset="-122"/>
              </a:rPr>
              <a:t>BCD</a:t>
            </a:r>
            <a:r>
              <a:rPr lang="zh-CN" altLang="en-US" sz="2000" b="1">
                <a:solidFill>
                  <a:srgbClr val="080808"/>
                </a:solidFill>
                <a:ea typeface="隶书" panose="02010509060101010101" pitchFamily="49" charset="-122"/>
              </a:rPr>
              <a:t>循环码</a:t>
            </a:r>
          </a:p>
          <a:p>
            <a:pPr eaLnBrk="1" hangingPunct="1"/>
            <a:r>
              <a:rPr lang="zh-CN" altLang="en-US" sz="2400" b="1">
                <a:solidFill>
                  <a:srgbClr val="080808"/>
                </a:solidFill>
                <a:ea typeface="隶书" panose="02010509060101010101" pitchFamily="49" charset="-122"/>
              </a:rPr>
              <a:t>可靠性编码</a:t>
            </a:r>
          </a:p>
          <a:p>
            <a:pPr lvl="1" eaLnBrk="1" hangingPunct="1"/>
            <a:r>
              <a:rPr lang="zh-CN" altLang="en-US" sz="2000" b="1">
                <a:solidFill>
                  <a:srgbClr val="080808"/>
                </a:solidFill>
                <a:ea typeface="隶书" panose="02010509060101010101" pitchFamily="49" charset="-122"/>
              </a:rPr>
              <a:t>奇偶校验码、汉明码</a:t>
            </a:r>
          </a:p>
        </p:txBody>
      </p:sp>
      <p:grpSp>
        <p:nvGrpSpPr>
          <p:cNvPr id="203784" name="Group 4">
            <a:extLst>
              <a:ext uri="{FF2B5EF4-FFF2-40B4-BE49-F238E27FC236}">
                <a16:creationId xmlns:a16="http://schemas.microsoft.com/office/drawing/2014/main" id="{851976E5-DAB5-C540-BF45-0FE4327EFCF1}"/>
              </a:ext>
            </a:extLst>
          </p:cNvPr>
          <p:cNvGrpSpPr>
            <a:grpSpLocks/>
          </p:cNvGrpSpPr>
          <p:nvPr/>
        </p:nvGrpSpPr>
        <p:grpSpPr bwMode="auto">
          <a:xfrm>
            <a:off x="5486400" y="2590800"/>
            <a:ext cx="3200400" cy="1066800"/>
            <a:chOff x="1104" y="1440"/>
            <a:chExt cx="2592" cy="1104"/>
          </a:xfrm>
        </p:grpSpPr>
        <p:sp>
          <p:nvSpPr>
            <p:cNvPr id="48136" name="Oval 5">
              <a:extLst>
                <a:ext uri="{FF2B5EF4-FFF2-40B4-BE49-F238E27FC236}">
                  <a16:creationId xmlns:a16="http://schemas.microsoft.com/office/drawing/2014/main" id="{33DD226D-9DD4-334F-97F9-D32ECE1C1C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1440"/>
              <a:ext cx="816" cy="1104"/>
            </a:xfrm>
            <a:prstGeom prst="ellipse">
              <a:avLst/>
            </a:prstGeom>
            <a:solidFill>
              <a:srgbClr val="CC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8000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FF3300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rgbClr val="006666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zh-CN" altLang="en-US" sz="1600" b="1">
                  <a:latin typeface="Tahoma" panose="020B0604030504040204" pitchFamily="34" charset="0"/>
                </a:rPr>
                <a:t>信息</a:t>
              </a:r>
            </a:p>
          </p:txBody>
        </p:sp>
        <p:sp>
          <p:nvSpPr>
            <p:cNvPr id="48137" name="Oval 6">
              <a:extLst>
                <a:ext uri="{FF2B5EF4-FFF2-40B4-BE49-F238E27FC236}">
                  <a16:creationId xmlns:a16="http://schemas.microsoft.com/office/drawing/2014/main" id="{4EE7A7B0-82D3-8E4C-9C53-FF3ADD7DB8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0" y="1440"/>
              <a:ext cx="816" cy="1104"/>
            </a:xfrm>
            <a:prstGeom prst="ellipse">
              <a:avLst/>
            </a:prstGeom>
            <a:solidFill>
              <a:srgbClr val="CC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8000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FF3300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rgbClr val="006666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zh-CN" altLang="en-US" sz="1600" b="1">
                  <a:latin typeface="Tahoma" panose="020B0604030504040204" pitchFamily="34" charset="0"/>
                </a:rPr>
                <a:t>代码</a:t>
              </a:r>
            </a:p>
          </p:txBody>
        </p:sp>
        <p:sp>
          <p:nvSpPr>
            <p:cNvPr id="48138" name="AutoShape 7">
              <a:extLst>
                <a:ext uri="{FF2B5EF4-FFF2-40B4-BE49-F238E27FC236}">
                  <a16:creationId xmlns:a16="http://schemas.microsoft.com/office/drawing/2014/main" id="{83389A2F-E424-264C-861A-8EF6C658D0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8" y="1632"/>
              <a:ext cx="864" cy="624"/>
            </a:xfrm>
            <a:prstGeom prst="rightArrow">
              <a:avLst>
                <a:gd name="adj1" fmla="val 50000"/>
                <a:gd name="adj2" fmla="val 34615"/>
              </a:avLst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8000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FF3300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rgbClr val="006666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zh-CN" altLang="en-US" sz="1600" b="1">
                  <a:latin typeface="Tahoma" panose="020B0604030504040204" pitchFamily="34" charset="0"/>
                </a:rPr>
                <a:t>编码</a:t>
              </a:r>
            </a:p>
          </p:txBody>
        </p:sp>
      </p:grpSp>
      <p:sp>
        <p:nvSpPr>
          <p:cNvPr id="203788" name="Text Box 8">
            <a:extLst>
              <a:ext uri="{FF2B5EF4-FFF2-40B4-BE49-F238E27FC236}">
                <a16:creationId xmlns:a16="http://schemas.microsoft.com/office/drawing/2014/main" id="{6F5D8049-9F78-3447-AFD1-C12198D117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99125" y="3810000"/>
            <a:ext cx="3063875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8000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FF3300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rgbClr val="006666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000" b="1" i="1">
                <a:solidFill>
                  <a:schemeClr val="folHlink"/>
                </a:solidFill>
              </a:rPr>
              <a:t>n </a:t>
            </a:r>
            <a:r>
              <a:rPr lang="zh-CN" altLang="en-US" sz="2000" b="1">
                <a:solidFill>
                  <a:schemeClr val="folHlink"/>
                </a:solidFill>
              </a:rPr>
              <a:t>位代码共有 </a:t>
            </a:r>
            <a:r>
              <a:rPr lang="en-US" altLang="zh-CN" sz="2000" b="1">
                <a:solidFill>
                  <a:schemeClr val="folHlink"/>
                </a:solidFill>
              </a:rPr>
              <a:t>2</a:t>
            </a:r>
            <a:r>
              <a:rPr lang="en-US" altLang="zh-CN" sz="2000" b="1" i="1" baseline="30000">
                <a:solidFill>
                  <a:schemeClr val="folHlink"/>
                </a:solidFill>
              </a:rPr>
              <a:t>n </a:t>
            </a:r>
            <a:r>
              <a:rPr lang="zh-CN" altLang="en-US" sz="2000" b="1">
                <a:solidFill>
                  <a:schemeClr val="folHlink"/>
                </a:solidFill>
              </a:rPr>
              <a:t>种不同的组合，能够对 </a:t>
            </a:r>
            <a:r>
              <a:rPr lang="en-US" altLang="zh-CN" sz="2000" b="1">
                <a:solidFill>
                  <a:schemeClr val="folHlink"/>
                </a:solidFill>
              </a:rPr>
              <a:t>2</a:t>
            </a:r>
            <a:r>
              <a:rPr lang="en-US" altLang="zh-CN" sz="2000" b="1" i="1" baseline="30000">
                <a:solidFill>
                  <a:schemeClr val="folHlink"/>
                </a:solidFill>
              </a:rPr>
              <a:t>n </a:t>
            </a:r>
            <a:r>
              <a:rPr lang="zh-CN" altLang="en-US" sz="2000" b="1">
                <a:solidFill>
                  <a:schemeClr val="folHlink"/>
                </a:solidFill>
              </a:rPr>
              <a:t>种不同信息进行编码。</a:t>
            </a:r>
          </a:p>
        </p:txBody>
      </p:sp>
      <p:sp>
        <p:nvSpPr>
          <p:cNvPr id="203789" name="Rectangle 3">
            <a:extLst>
              <a:ext uri="{FF2B5EF4-FFF2-40B4-BE49-F238E27FC236}">
                <a16:creationId xmlns:a16="http://schemas.microsoft.com/office/drawing/2014/main" id="{BBBACECB-1D8B-4C4A-9035-06F7A1045A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2688" y="1828800"/>
            <a:ext cx="7961312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8000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FF3300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rgbClr val="006666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5000"/>
              </a:lnSpc>
              <a:spcAft>
                <a:spcPct val="15000"/>
              </a:spcAft>
              <a:buFont typeface="Wingdings" pitchFamily="2" charset="2"/>
              <a:buNone/>
            </a:pPr>
            <a:r>
              <a:rPr lang="zh-CN" altLang="en-US" sz="2200" b="1">
                <a:solidFill>
                  <a:srgbClr val="006600"/>
                </a:solidFill>
                <a:ea typeface="幼圆" pitchFamily="49" charset="-122"/>
              </a:rPr>
              <a:t>             编码就是将自然数、字母和符号等信息用若干位二进制数码来表示。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7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037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037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037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116" grpId="0" autoUpdateAnimBg="0"/>
      <p:bldP spid="203788" grpId="0" autoUpdateAnimBg="0"/>
      <p:bldP spid="203789" grpId="0" build="p" autoUpdateAnimBg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>
            <a:extLst>
              <a:ext uri="{FF2B5EF4-FFF2-40B4-BE49-F238E27FC236}">
                <a16:creationId xmlns:a16="http://schemas.microsoft.com/office/drawing/2014/main" id="{07D87362-F5C5-CF46-8797-25E3915B446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3600" b="1"/>
              <a:t>二进制编码</a:t>
            </a:r>
          </a:p>
        </p:txBody>
      </p:sp>
      <p:sp>
        <p:nvSpPr>
          <p:cNvPr id="49155" name="Text Box 3">
            <a:extLst>
              <a:ext uri="{FF2B5EF4-FFF2-40B4-BE49-F238E27FC236}">
                <a16:creationId xmlns:a16="http://schemas.microsoft.com/office/drawing/2014/main" id="{18764074-1914-744A-AC26-AE5D45539C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3325" y="1379538"/>
            <a:ext cx="66452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8000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FF3300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rgbClr val="006666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000" b="1">
                <a:solidFill>
                  <a:schemeClr val="hlink"/>
                </a:solidFill>
              </a:rPr>
              <a:t>例：</a:t>
            </a:r>
            <a:r>
              <a:rPr lang="zh-CN" altLang="en-US" sz="2000" b="1"/>
              <a:t>假设有十六种状态</a:t>
            </a:r>
            <a:r>
              <a:rPr lang="en-US" altLang="zh-CN" sz="2000" b="1"/>
              <a:t>, </a:t>
            </a:r>
            <a:r>
              <a:rPr lang="zh-CN" altLang="en-US" sz="2000" b="1"/>
              <a:t>分别以</a:t>
            </a:r>
            <a:r>
              <a:rPr lang="en-US" altLang="zh-CN" sz="2000" b="1"/>
              <a:t>0</a:t>
            </a:r>
            <a:r>
              <a:rPr lang="en-US" altLang="zh-CN" sz="2000" b="1">
                <a:sym typeface="Symbol" pitchFamily="2" charset="2"/>
              </a:rPr>
              <a:t></a:t>
            </a:r>
            <a:r>
              <a:rPr lang="en-US" altLang="zh-CN" sz="2000" b="1"/>
              <a:t>15</a:t>
            </a:r>
            <a:r>
              <a:rPr lang="zh-CN" altLang="en-US" sz="2000" b="1"/>
              <a:t>表示</a:t>
            </a:r>
            <a:r>
              <a:rPr lang="en-US" altLang="zh-CN" sz="2000" b="1"/>
              <a:t>, </a:t>
            </a:r>
            <a:r>
              <a:rPr lang="zh-CN" altLang="en-US" sz="2000" b="1"/>
              <a:t>试对其进行编码</a:t>
            </a:r>
            <a:r>
              <a:rPr lang="en-US" altLang="zh-CN" sz="2000" b="1"/>
              <a:t>.</a:t>
            </a:r>
          </a:p>
        </p:txBody>
      </p:sp>
      <p:sp>
        <p:nvSpPr>
          <p:cNvPr id="479236" name="Rectangle 4">
            <a:extLst>
              <a:ext uri="{FF2B5EF4-FFF2-40B4-BE49-F238E27FC236}">
                <a16:creationId xmlns:a16="http://schemas.microsoft.com/office/drawing/2014/main" id="{EFD96F3E-529D-B548-8A33-35873F7E5DF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876800" y="1981200"/>
            <a:ext cx="4191000" cy="4495800"/>
          </a:xfrm>
          <a:noFill/>
        </p:spPr>
        <p:txBody>
          <a:bodyPr/>
          <a:lstStyle/>
          <a:p>
            <a:pPr eaLnBrk="1" hangingPunct="1">
              <a:spcAft>
                <a:spcPct val="10000"/>
              </a:spcAft>
              <a:buFont typeface="Wingdings" pitchFamily="2" charset="2"/>
              <a:buNone/>
            </a:pPr>
            <a:r>
              <a:rPr lang="en-US" altLang="zh-CN" sz="2000" b="1"/>
              <a:t> </a:t>
            </a:r>
            <a:r>
              <a:rPr lang="zh-CN" altLang="en-US" sz="2000" b="1"/>
              <a:t>自然二进制码</a:t>
            </a:r>
          </a:p>
          <a:p>
            <a:pPr lvl="1" eaLnBrk="1" hangingPunct="1">
              <a:spcAft>
                <a:spcPct val="10000"/>
              </a:spcAft>
            </a:pPr>
            <a:r>
              <a:rPr lang="zh-CN" altLang="en-US" sz="1800" b="1"/>
              <a:t>编码方式与二进制数完全相同</a:t>
            </a:r>
          </a:p>
          <a:p>
            <a:pPr lvl="1" eaLnBrk="1" hangingPunct="1">
              <a:spcAft>
                <a:spcPct val="10000"/>
              </a:spcAft>
            </a:pPr>
            <a:r>
              <a:rPr lang="zh-CN" altLang="en-US" sz="1800" b="1">
                <a:solidFill>
                  <a:srgbClr val="006600"/>
                </a:solidFill>
              </a:rPr>
              <a:t>有权码</a:t>
            </a:r>
            <a:r>
              <a:rPr lang="zh-CN" altLang="en-US" sz="1800" b="1"/>
              <a:t>，每位代码都有固定权值</a:t>
            </a:r>
          </a:p>
          <a:p>
            <a:pPr lvl="1" eaLnBrk="1" hangingPunct="1">
              <a:spcAft>
                <a:spcPct val="10000"/>
              </a:spcAft>
            </a:pPr>
            <a:endParaRPr lang="zh-CN" altLang="en-US" sz="1800" b="1"/>
          </a:p>
          <a:p>
            <a:pPr eaLnBrk="1" hangingPunct="1">
              <a:spcAft>
                <a:spcPct val="10000"/>
              </a:spcAft>
              <a:buFont typeface="Wingdings" pitchFamily="2" charset="2"/>
              <a:buNone/>
            </a:pPr>
            <a:r>
              <a:rPr lang="zh-CN" altLang="en-US" sz="2000" b="1"/>
              <a:t>  格雷码</a:t>
            </a:r>
            <a:r>
              <a:rPr lang="en-US" altLang="zh-CN" sz="2000" b="1"/>
              <a:t>(</a:t>
            </a:r>
            <a:r>
              <a:rPr lang="zh-CN" altLang="en-US" sz="2000" b="1"/>
              <a:t>循环码</a:t>
            </a:r>
            <a:r>
              <a:rPr lang="en-US" altLang="zh-CN" sz="2000" b="1"/>
              <a:t>) </a:t>
            </a:r>
          </a:p>
          <a:p>
            <a:pPr lvl="1" eaLnBrk="1" hangingPunct="1">
              <a:spcAft>
                <a:spcPct val="10000"/>
              </a:spcAft>
            </a:pPr>
            <a:r>
              <a:rPr lang="zh-CN" altLang="en-US" sz="1800" b="1">
                <a:solidFill>
                  <a:schemeClr val="hlink"/>
                </a:solidFill>
              </a:rPr>
              <a:t>相邻代码仅一位不同</a:t>
            </a:r>
            <a:r>
              <a:rPr lang="zh-CN" altLang="en-US" sz="1800" b="1"/>
              <a:t>，从编码的形式上减少了出错的可能性。</a:t>
            </a:r>
          </a:p>
          <a:p>
            <a:pPr lvl="1" eaLnBrk="1" hangingPunct="1">
              <a:spcAft>
                <a:spcPct val="10000"/>
              </a:spcAft>
            </a:pPr>
            <a:r>
              <a:rPr lang="zh-CN" altLang="en-US" sz="1800" b="1"/>
              <a:t>是一种</a:t>
            </a:r>
            <a:r>
              <a:rPr lang="zh-CN" altLang="en-US" sz="1800" b="1">
                <a:solidFill>
                  <a:srgbClr val="FF3300"/>
                </a:solidFill>
              </a:rPr>
              <a:t>无权码</a:t>
            </a:r>
            <a:r>
              <a:rPr lang="zh-CN" altLang="en-US" sz="1800" b="1"/>
              <a:t>，很难从某个代码识别它所代表的数值。 </a:t>
            </a:r>
          </a:p>
          <a:p>
            <a:pPr lvl="1" eaLnBrk="1" hangingPunct="1">
              <a:spcAft>
                <a:spcPct val="10000"/>
              </a:spcAft>
            </a:pPr>
            <a:r>
              <a:rPr lang="zh-CN" altLang="en-US" sz="1800" b="1">
                <a:solidFill>
                  <a:srgbClr val="FF6600"/>
                </a:solidFill>
              </a:rPr>
              <a:t>具有反射性</a:t>
            </a:r>
            <a:r>
              <a:rPr lang="zh-CN" altLang="en-US" sz="1800" b="1"/>
              <a:t>，故通常又叫格雷反射码或循环码。</a:t>
            </a:r>
          </a:p>
          <a:p>
            <a:pPr lvl="1" eaLnBrk="1" hangingPunct="1">
              <a:spcAft>
                <a:spcPct val="10000"/>
              </a:spcAft>
            </a:pPr>
            <a:r>
              <a:rPr lang="zh-CN" altLang="en-US" sz="1800" b="1"/>
              <a:t> 格雷码编码方法：利用反射性</a:t>
            </a:r>
            <a:r>
              <a:rPr lang="en-US" altLang="zh-CN" sz="1800" b="1"/>
              <a:t>.</a:t>
            </a:r>
          </a:p>
        </p:txBody>
      </p:sp>
      <p:graphicFrame>
        <p:nvGraphicFramePr>
          <p:cNvPr id="73809" name="Group 81">
            <a:extLst>
              <a:ext uri="{FF2B5EF4-FFF2-40B4-BE49-F238E27FC236}">
                <a16:creationId xmlns:a16="http://schemas.microsoft.com/office/drawing/2014/main" id="{763274DF-B633-B245-98CA-FA5C410F909C}"/>
              </a:ext>
            </a:extLst>
          </p:cNvPr>
          <p:cNvGraphicFramePr>
            <a:graphicFrameLocks noGrp="1"/>
          </p:cNvGraphicFramePr>
          <p:nvPr/>
        </p:nvGraphicFramePr>
        <p:xfrm>
          <a:off x="976313" y="1860550"/>
          <a:ext cx="3671887" cy="4958718"/>
        </p:xfrm>
        <a:graphic>
          <a:graphicData uri="http://schemas.openxmlformats.org/drawingml/2006/table">
            <a:tbl>
              <a:tblPr/>
              <a:tblGrid>
                <a:gridCol w="1117600">
                  <a:extLst>
                    <a:ext uri="{9D8B030D-6E8A-4147-A177-3AD203B41FA5}">
                      <a16:colId xmlns:a16="http://schemas.microsoft.com/office/drawing/2014/main" val="3806400546"/>
                    </a:ext>
                  </a:extLst>
                </a:gridCol>
                <a:gridCol w="1330325">
                  <a:extLst>
                    <a:ext uri="{9D8B030D-6E8A-4147-A177-3AD203B41FA5}">
                      <a16:colId xmlns:a16="http://schemas.microsoft.com/office/drawing/2014/main" val="863862747"/>
                    </a:ext>
                  </a:extLst>
                </a:gridCol>
                <a:gridCol w="1223962">
                  <a:extLst>
                    <a:ext uri="{9D8B030D-6E8A-4147-A177-3AD203B41FA5}">
                      <a16:colId xmlns:a16="http://schemas.microsoft.com/office/drawing/2014/main" val="3632606797"/>
                    </a:ext>
                  </a:extLst>
                </a:gridCol>
              </a:tblGrid>
              <a:tr h="263525"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隶书" panose="02010509060101010101" pitchFamily="49" charset="-122"/>
                          <a:ea typeface="隶书" panose="02010509060101010101" pitchFamily="49" charset="-122"/>
                        </a:rPr>
                        <a:t>状态编号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隶书" panose="02010509060101010101" pitchFamily="49" charset="-122"/>
                          <a:ea typeface="隶书" panose="02010509060101010101" pitchFamily="49" charset="-122"/>
                        </a:rPr>
                        <a:t>自然二进制码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隶书" panose="02010509060101010101" pitchFamily="49" charset="-122"/>
                          <a:ea typeface="隶书" panose="02010509060101010101" pitchFamily="49" charset="-122"/>
                        </a:rPr>
                        <a:t>格雷码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5074845"/>
                  </a:ext>
                </a:extLst>
              </a:tr>
              <a:tr h="263525"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3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F5E1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3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0000</a:t>
                      </a:r>
                      <a:endParaRPr kumimoji="0" lang="zh-CN" altLang="en-US" sz="13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F5E1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3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0000</a:t>
                      </a:r>
                      <a:endParaRPr kumimoji="0" lang="zh-CN" altLang="en-US" sz="13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F5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4288917"/>
                  </a:ext>
                </a:extLst>
              </a:tr>
              <a:tr h="290513"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3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en-US" sz="13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AF1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3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0001</a:t>
                      </a:r>
                      <a:endParaRPr kumimoji="0" lang="zh-CN" altLang="en-US" sz="13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AF1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3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0001</a:t>
                      </a:r>
                      <a:endParaRPr kumimoji="0" lang="zh-CN" altLang="en-US" sz="13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A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9470930"/>
                  </a:ext>
                </a:extLst>
              </a:tr>
              <a:tr h="263525"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3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</a:t>
                      </a:r>
                      <a:endParaRPr kumimoji="0" lang="zh-CN" altLang="en-US" sz="13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F5E1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3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0010</a:t>
                      </a:r>
                      <a:endParaRPr kumimoji="0" lang="zh-CN" altLang="en-US" sz="13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F5E1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3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0011</a:t>
                      </a:r>
                      <a:endParaRPr kumimoji="0" lang="zh-CN" altLang="en-US" sz="13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F5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8782002"/>
                  </a:ext>
                </a:extLst>
              </a:tr>
              <a:tr h="290513"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3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</a:t>
                      </a:r>
                      <a:endParaRPr kumimoji="0" lang="zh-CN" altLang="en-US" sz="13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AF1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3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0011</a:t>
                      </a:r>
                      <a:endParaRPr kumimoji="0" lang="zh-CN" altLang="en-US" sz="13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AF1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3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0010</a:t>
                      </a:r>
                      <a:endParaRPr kumimoji="0" lang="zh-CN" altLang="en-US" sz="13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A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2033597"/>
                  </a:ext>
                </a:extLst>
              </a:tr>
              <a:tr h="263525"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3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4</a:t>
                      </a:r>
                      <a:endParaRPr kumimoji="0" lang="zh-CN" altLang="en-US" sz="13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F5E1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3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0100</a:t>
                      </a:r>
                      <a:endParaRPr kumimoji="0" lang="zh-CN" altLang="en-US" sz="13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F5E1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3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0110</a:t>
                      </a:r>
                      <a:endParaRPr kumimoji="0" lang="zh-CN" altLang="en-US" sz="13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F5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5332099"/>
                  </a:ext>
                </a:extLst>
              </a:tr>
              <a:tr h="263525"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3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5</a:t>
                      </a:r>
                      <a:endParaRPr kumimoji="0" lang="zh-CN" altLang="en-US" sz="13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AF1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3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0101</a:t>
                      </a:r>
                      <a:endParaRPr kumimoji="0" lang="zh-CN" altLang="en-US" sz="13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AF1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3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0111</a:t>
                      </a:r>
                      <a:endParaRPr kumimoji="0" lang="zh-CN" altLang="en-US" sz="13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A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4220233"/>
                  </a:ext>
                </a:extLst>
              </a:tr>
              <a:tr h="290513"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3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6</a:t>
                      </a:r>
                      <a:endParaRPr kumimoji="0" lang="zh-CN" altLang="en-US" sz="13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F5E1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3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0110</a:t>
                      </a:r>
                      <a:endParaRPr kumimoji="0" lang="zh-CN" altLang="en-US" sz="13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F5E1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3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0101</a:t>
                      </a:r>
                      <a:endParaRPr kumimoji="0" lang="zh-CN" altLang="en-US" sz="13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F5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8948721"/>
                  </a:ext>
                </a:extLst>
              </a:tr>
              <a:tr h="263525"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3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7</a:t>
                      </a:r>
                      <a:endParaRPr kumimoji="0" lang="zh-CN" altLang="en-US" sz="13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AF1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3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0111</a:t>
                      </a:r>
                      <a:endParaRPr kumimoji="0" lang="zh-CN" altLang="en-US" sz="13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AF1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3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0100</a:t>
                      </a:r>
                      <a:endParaRPr kumimoji="0" lang="zh-CN" altLang="en-US" sz="13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A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9859190"/>
                  </a:ext>
                </a:extLst>
              </a:tr>
              <a:tr h="290513"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3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8</a:t>
                      </a:r>
                      <a:endParaRPr kumimoji="0" lang="zh-CN" altLang="en-US" sz="13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F5E1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3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1000</a:t>
                      </a:r>
                      <a:endParaRPr kumimoji="0" lang="zh-CN" altLang="en-US" sz="13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F5E1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3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1100</a:t>
                      </a:r>
                      <a:endParaRPr kumimoji="0" lang="zh-CN" altLang="en-US" sz="13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F5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979166"/>
                  </a:ext>
                </a:extLst>
              </a:tr>
              <a:tr h="263525"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3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9</a:t>
                      </a:r>
                      <a:endParaRPr kumimoji="0" lang="zh-CN" altLang="en-US" sz="13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AF1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3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1001</a:t>
                      </a:r>
                      <a:endParaRPr kumimoji="0" lang="zh-CN" altLang="en-US" sz="13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AF1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3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1101</a:t>
                      </a:r>
                      <a:endParaRPr kumimoji="0" lang="zh-CN" altLang="en-US" sz="13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A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2731095"/>
                  </a:ext>
                </a:extLst>
              </a:tr>
              <a:tr h="263525"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3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10</a:t>
                      </a:r>
                      <a:endParaRPr kumimoji="0" lang="zh-CN" altLang="en-US" sz="13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F5E1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3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1010</a:t>
                      </a:r>
                      <a:endParaRPr kumimoji="0" lang="zh-CN" altLang="en-US" sz="13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F5E1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3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1111</a:t>
                      </a:r>
                      <a:endParaRPr kumimoji="0" lang="zh-CN" altLang="en-US" sz="13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F5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649015"/>
                  </a:ext>
                </a:extLst>
              </a:tr>
              <a:tr h="290513"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3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11</a:t>
                      </a:r>
                      <a:endParaRPr kumimoji="0" lang="zh-CN" altLang="en-US" sz="13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AF1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3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1011</a:t>
                      </a:r>
                      <a:endParaRPr kumimoji="0" lang="zh-CN" altLang="en-US" sz="13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AF1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3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1110</a:t>
                      </a:r>
                      <a:endParaRPr kumimoji="0" lang="zh-CN" altLang="en-US" sz="13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A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2709278"/>
                  </a:ext>
                </a:extLst>
              </a:tr>
              <a:tr h="263525"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3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12</a:t>
                      </a:r>
                      <a:endParaRPr kumimoji="0" lang="zh-CN" altLang="en-US" sz="13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F5E1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3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1100</a:t>
                      </a:r>
                      <a:endParaRPr kumimoji="0" lang="zh-CN" altLang="en-US" sz="13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F5E1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3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1010</a:t>
                      </a:r>
                      <a:endParaRPr kumimoji="0" lang="zh-CN" altLang="en-US" sz="13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F5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8395361"/>
                  </a:ext>
                </a:extLst>
              </a:tr>
              <a:tr h="290513"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3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13</a:t>
                      </a:r>
                      <a:endParaRPr kumimoji="0" lang="zh-CN" altLang="en-US" sz="13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AF1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3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1101</a:t>
                      </a:r>
                      <a:endParaRPr kumimoji="0" lang="zh-CN" altLang="en-US" sz="13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AF1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3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1011</a:t>
                      </a:r>
                      <a:endParaRPr kumimoji="0" lang="zh-CN" altLang="en-US" sz="13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A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5928665"/>
                  </a:ext>
                </a:extLst>
              </a:tr>
              <a:tr h="263525"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3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14</a:t>
                      </a:r>
                      <a:endParaRPr kumimoji="0" lang="zh-CN" altLang="en-US" sz="13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F5E1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3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1110</a:t>
                      </a:r>
                      <a:endParaRPr kumimoji="0" lang="zh-CN" altLang="en-US" sz="13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F5E1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3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1001</a:t>
                      </a:r>
                      <a:endParaRPr kumimoji="0" lang="zh-CN" altLang="en-US" sz="13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F5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2670712"/>
                  </a:ext>
                </a:extLst>
              </a:tr>
              <a:tr h="263525"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3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15</a:t>
                      </a:r>
                      <a:endParaRPr kumimoji="0" lang="zh-CN" altLang="en-US" sz="13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AF1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3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1111</a:t>
                      </a:r>
                      <a:endParaRPr kumimoji="0" lang="zh-CN" altLang="en-US" sz="13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AF1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3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1000</a:t>
                      </a:r>
                      <a:endParaRPr kumimoji="0" lang="zh-CN" altLang="en-US" sz="13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A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6202510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792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4792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4792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4792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3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47923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3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47923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3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47923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3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47923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9236" grpId="0" build="p" autoUpdateAnimBg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>
            <a:extLst>
              <a:ext uri="{FF2B5EF4-FFF2-40B4-BE49-F238E27FC236}">
                <a16:creationId xmlns:a16="http://schemas.microsoft.com/office/drawing/2014/main" id="{B4CAD5BC-36DB-534E-9651-D6A2083980F0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sz="3200" b="1">
                <a:solidFill>
                  <a:schemeClr val="tx1"/>
                </a:solidFill>
              </a:rPr>
              <a:t>利用反射性构造格雷码</a:t>
            </a:r>
          </a:p>
        </p:txBody>
      </p:sp>
      <p:grpSp>
        <p:nvGrpSpPr>
          <p:cNvPr id="218136" name="Group 2072">
            <a:extLst>
              <a:ext uri="{FF2B5EF4-FFF2-40B4-BE49-F238E27FC236}">
                <a16:creationId xmlns:a16="http://schemas.microsoft.com/office/drawing/2014/main" id="{D90C6EDC-7C37-A34F-B833-114D2306AEBB}"/>
              </a:ext>
            </a:extLst>
          </p:cNvPr>
          <p:cNvGrpSpPr>
            <a:grpSpLocks/>
          </p:cNvGrpSpPr>
          <p:nvPr/>
        </p:nvGrpSpPr>
        <p:grpSpPr bwMode="auto">
          <a:xfrm>
            <a:off x="4632325" y="2286000"/>
            <a:ext cx="366713" cy="804863"/>
            <a:chOff x="2918" y="1701"/>
            <a:chExt cx="231" cy="507"/>
          </a:xfrm>
        </p:grpSpPr>
        <p:sp>
          <p:nvSpPr>
            <p:cNvPr id="50214" name="Text Box 4">
              <a:extLst>
                <a:ext uri="{FF2B5EF4-FFF2-40B4-BE49-F238E27FC236}">
                  <a16:creationId xmlns:a16="http://schemas.microsoft.com/office/drawing/2014/main" id="{ED060FB4-C700-1F48-8903-A802B8A2D0D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18" y="1701"/>
              <a:ext cx="221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8000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FF3300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rgbClr val="006666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zh-CN" altLang="en-US" sz="2400">
                  <a:latin typeface="Tahoma" panose="020B0604030504040204" pitchFamily="34" charset="0"/>
                </a:rPr>
                <a:t>1</a:t>
              </a:r>
            </a:p>
          </p:txBody>
        </p:sp>
        <p:sp>
          <p:nvSpPr>
            <p:cNvPr id="50215" name="Text Box 6">
              <a:extLst>
                <a:ext uri="{FF2B5EF4-FFF2-40B4-BE49-F238E27FC236}">
                  <a16:creationId xmlns:a16="http://schemas.microsoft.com/office/drawing/2014/main" id="{33E6458B-B60F-8F40-8822-638B12028DC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28" y="1920"/>
              <a:ext cx="221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8000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FF3300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rgbClr val="006666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zh-CN" altLang="en-US" sz="2400">
                  <a:latin typeface="Tahoma" panose="020B0604030504040204" pitchFamily="34" charset="0"/>
                </a:rPr>
                <a:t>0</a:t>
              </a:r>
            </a:p>
          </p:txBody>
        </p:sp>
      </p:grpSp>
      <p:sp>
        <p:nvSpPr>
          <p:cNvPr id="218131" name="Line 2067">
            <a:extLst>
              <a:ext uri="{FF2B5EF4-FFF2-40B4-BE49-F238E27FC236}">
                <a16:creationId xmlns:a16="http://schemas.microsoft.com/office/drawing/2014/main" id="{59FC21EF-B269-4B4D-8A7B-02BA246D4253}"/>
              </a:ext>
            </a:extLst>
          </p:cNvPr>
          <p:cNvSpPr>
            <a:spLocks noChangeShapeType="1"/>
          </p:cNvSpPr>
          <p:nvPr/>
        </p:nvSpPr>
        <p:spPr bwMode="auto">
          <a:xfrm>
            <a:off x="4191000" y="3090863"/>
            <a:ext cx="1219200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grpSp>
        <p:nvGrpSpPr>
          <p:cNvPr id="218137" name="Group 2073">
            <a:extLst>
              <a:ext uri="{FF2B5EF4-FFF2-40B4-BE49-F238E27FC236}">
                <a16:creationId xmlns:a16="http://schemas.microsoft.com/office/drawing/2014/main" id="{F92C55A3-1697-2B4B-96AD-DB3397AACE8F}"/>
              </a:ext>
            </a:extLst>
          </p:cNvPr>
          <p:cNvGrpSpPr>
            <a:grpSpLocks/>
          </p:cNvGrpSpPr>
          <p:nvPr/>
        </p:nvGrpSpPr>
        <p:grpSpPr bwMode="auto">
          <a:xfrm>
            <a:off x="4630738" y="3090863"/>
            <a:ext cx="350837" cy="804862"/>
            <a:chOff x="2917" y="2208"/>
            <a:chExt cx="221" cy="507"/>
          </a:xfrm>
        </p:grpSpPr>
        <p:sp>
          <p:nvSpPr>
            <p:cNvPr id="50212" name="Text Box 4">
              <a:extLst>
                <a:ext uri="{FF2B5EF4-FFF2-40B4-BE49-F238E27FC236}">
                  <a16:creationId xmlns:a16="http://schemas.microsoft.com/office/drawing/2014/main" id="{BFC7840C-C00C-1D4A-8759-907E09112A3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17" y="2208"/>
              <a:ext cx="221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8000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FF3300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rgbClr val="006666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zh-CN" altLang="en-US" sz="2400">
                  <a:latin typeface="Tahoma" panose="020B0604030504040204" pitchFamily="34" charset="0"/>
                </a:rPr>
                <a:t>0</a:t>
              </a:r>
            </a:p>
          </p:txBody>
        </p:sp>
        <p:sp>
          <p:nvSpPr>
            <p:cNvPr id="50213" name="Text Box 6">
              <a:extLst>
                <a:ext uri="{FF2B5EF4-FFF2-40B4-BE49-F238E27FC236}">
                  <a16:creationId xmlns:a16="http://schemas.microsoft.com/office/drawing/2014/main" id="{9CBB90EF-FB4E-0443-9CB0-31C5DFF39F3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17" y="2427"/>
              <a:ext cx="221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8000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FF3300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rgbClr val="006666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zh-CN" altLang="en-US" sz="2400">
                  <a:latin typeface="Tahoma" panose="020B0604030504040204" pitchFamily="34" charset="0"/>
                </a:rPr>
                <a:t>1</a:t>
              </a:r>
            </a:p>
          </p:txBody>
        </p:sp>
      </p:grpSp>
      <p:grpSp>
        <p:nvGrpSpPr>
          <p:cNvPr id="218139" name="Group 2075">
            <a:extLst>
              <a:ext uri="{FF2B5EF4-FFF2-40B4-BE49-F238E27FC236}">
                <a16:creationId xmlns:a16="http://schemas.microsoft.com/office/drawing/2014/main" id="{1D1D2147-B535-E446-8106-5BF6F313DEC7}"/>
              </a:ext>
            </a:extLst>
          </p:cNvPr>
          <p:cNvGrpSpPr>
            <a:grpSpLocks/>
          </p:cNvGrpSpPr>
          <p:nvPr/>
        </p:nvGrpSpPr>
        <p:grpSpPr bwMode="auto">
          <a:xfrm>
            <a:off x="4357688" y="2286000"/>
            <a:ext cx="366712" cy="804863"/>
            <a:chOff x="2745" y="1701"/>
            <a:chExt cx="231" cy="507"/>
          </a:xfrm>
        </p:grpSpPr>
        <p:sp>
          <p:nvSpPr>
            <p:cNvPr id="50210" name="Text Box 4">
              <a:extLst>
                <a:ext uri="{FF2B5EF4-FFF2-40B4-BE49-F238E27FC236}">
                  <a16:creationId xmlns:a16="http://schemas.microsoft.com/office/drawing/2014/main" id="{5601A148-1208-6E48-A2F0-E395B3C6892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45" y="1701"/>
              <a:ext cx="221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8000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FF3300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rgbClr val="006666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zh-CN" altLang="en-US" sz="2400">
                  <a:solidFill>
                    <a:srgbClr val="FF6600"/>
                  </a:solidFill>
                  <a:latin typeface="Tahoma" panose="020B0604030504040204" pitchFamily="34" charset="0"/>
                </a:rPr>
                <a:t>0</a:t>
              </a:r>
            </a:p>
          </p:txBody>
        </p:sp>
        <p:sp>
          <p:nvSpPr>
            <p:cNvPr id="50211" name="Text Box 6">
              <a:extLst>
                <a:ext uri="{FF2B5EF4-FFF2-40B4-BE49-F238E27FC236}">
                  <a16:creationId xmlns:a16="http://schemas.microsoft.com/office/drawing/2014/main" id="{9C948688-561D-3D44-9247-D709FB66E00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55" y="1920"/>
              <a:ext cx="221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8000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FF3300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rgbClr val="006666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zh-CN" altLang="en-US" sz="2400">
                  <a:solidFill>
                    <a:srgbClr val="FF6600"/>
                  </a:solidFill>
                  <a:latin typeface="Tahoma" panose="020B0604030504040204" pitchFamily="34" charset="0"/>
                </a:rPr>
                <a:t>0</a:t>
              </a:r>
            </a:p>
          </p:txBody>
        </p:sp>
      </p:grpSp>
      <p:grpSp>
        <p:nvGrpSpPr>
          <p:cNvPr id="218140" name="Group 2076">
            <a:extLst>
              <a:ext uri="{FF2B5EF4-FFF2-40B4-BE49-F238E27FC236}">
                <a16:creationId xmlns:a16="http://schemas.microsoft.com/office/drawing/2014/main" id="{16459E9C-4799-7F45-8ABA-2682103FD13B}"/>
              </a:ext>
            </a:extLst>
          </p:cNvPr>
          <p:cNvGrpSpPr>
            <a:grpSpLocks/>
          </p:cNvGrpSpPr>
          <p:nvPr/>
        </p:nvGrpSpPr>
        <p:grpSpPr bwMode="auto">
          <a:xfrm>
            <a:off x="4343400" y="3090863"/>
            <a:ext cx="366713" cy="804862"/>
            <a:chOff x="2745" y="1701"/>
            <a:chExt cx="231" cy="507"/>
          </a:xfrm>
        </p:grpSpPr>
        <p:sp>
          <p:nvSpPr>
            <p:cNvPr id="50208" name="Text Box 4">
              <a:extLst>
                <a:ext uri="{FF2B5EF4-FFF2-40B4-BE49-F238E27FC236}">
                  <a16:creationId xmlns:a16="http://schemas.microsoft.com/office/drawing/2014/main" id="{9943B3AE-0E56-0540-865D-BDADCBFD039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45" y="1701"/>
              <a:ext cx="221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8000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FF3300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rgbClr val="006666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zh-CN" altLang="en-US" sz="2400">
                  <a:solidFill>
                    <a:srgbClr val="FF6600"/>
                  </a:solidFill>
                  <a:latin typeface="Tahoma" panose="020B0604030504040204" pitchFamily="34" charset="0"/>
                </a:rPr>
                <a:t>1</a:t>
              </a:r>
            </a:p>
          </p:txBody>
        </p:sp>
        <p:sp>
          <p:nvSpPr>
            <p:cNvPr id="50209" name="Text Box 6">
              <a:extLst>
                <a:ext uri="{FF2B5EF4-FFF2-40B4-BE49-F238E27FC236}">
                  <a16:creationId xmlns:a16="http://schemas.microsoft.com/office/drawing/2014/main" id="{E24A8FBB-2661-104B-8F99-E5509D33964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55" y="1920"/>
              <a:ext cx="221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8000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FF3300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rgbClr val="006666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zh-CN" altLang="en-US" sz="2400">
                  <a:solidFill>
                    <a:srgbClr val="FF6600"/>
                  </a:solidFill>
                  <a:latin typeface="Tahoma" panose="020B0604030504040204" pitchFamily="34" charset="0"/>
                </a:rPr>
                <a:t>1</a:t>
              </a:r>
            </a:p>
          </p:txBody>
        </p:sp>
      </p:grpSp>
      <p:sp>
        <p:nvSpPr>
          <p:cNvPr id="218143" name="Line 2079">
            <a:extLst>
              <a:ext uri="{FF2B5EF4-FFF2-40B4-BE49-F238E27FC236}">
                <a16:creationId xmlns:a16="http://schemas.microsoft.com/office/drawing/2014/main" id="{260A7FF3-1112-354E-86BA-C6C55942EA69}"/>
              </a:ext>
            </a:extLst>
          </p:cNvPr>
          <p:cNvSpPr>
            <a:spLocks noChangeShapeType="1"/>
          </p:cNvSpPr>
          <p:nvPr/>
        </p:nvSpPr>
        <p:spPr bwMode="auto">
          <a:xfrm>
            <a:off x="3810000" y="3929063"/>
            <a:ext cx="1828800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grpSp>
        <p:nvGrpSpPr>
          <p:cNvPr id="218156" name="Group 2092">
            <a:extLst>
              <a:ext uri="{FF2B5EF4-FFF2-40B4-BE49-F238E27FC236}">
                <a16:creationId xmlns:a16="http://schemas.microsoft.com/office/drawing/2014/main" id="{20A4178F-8FD7-9C4D-A1BE-D52C6133D11F}"/>
              </a:ext>
            </a:extLst>
          </p:cNvPr>
          <p:cNvGrpSpPr>
            <a:grpSpLocks/>
          </p:cNvGrpSpPr>
          <p:nvPr/>
        </p:nvGrpSpPr>
        <p:grpSpPr bwMode="auto">
          <a:xfrm>
            <a:off x="4343400" y="3929063"/>
            <a:ext cx="655638" cy="1609725"/>
            <a:chOff x="2736" y="2736"/>
            <a:chExt cx="413" cy="1014"/>
          </a:xfrm>
        </p:grpSpPr>
        <p:grpSp>
          <p:nvGrpSpPr>
            <p:cNvPr id="50196" name="Group 2080">
              <a:extLst>
                <a:ext uri="{FF2B5EF4-FFF2-40B4-BE49-F238E27FC236}">
                  <a16:creationId xmlns:a16="http://schemas.microsoft.com/office/drawing/2014/main" id="{0B1A6762-196D-A94A-8B9E-666AB4FFAF2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18" y="2736"/>
              <a:ext cx="231" cy="507"/>
              <a:chOff x="2918" y="1701"/>
              <a:chExt cx="231" cy="507"/>
            </a:xfrm>
          </p:grpSpPr>
          <p:sp>
            <p:nvSpPr>
              <p:cNvPr id="50206" name="Text Box 4">
                <a:extLst>
                  <a:ext uri="{FF2B5EF4-FFF2-40B4-BE49-F238E27FC236}">
                    <a16:creationId xmlns:a16="http://schemas.microsoft.com/office/drawing/2014/main" id="{89E9AFCB-E071-D54E-8733-ECFF262A8E4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18" y="1701"/>
                <a:ext cx="221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120000"/>
                  </a:lnSpc>
                  <a:spcAft>
                    <a:spcPct val="20000"/>
                  </a:spcAft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Aft>
                    <a:spcPct val="20000"/>
                  </a:spcAft>
                  <a:buClr>
                    <a:srgbClr val="008000"/>
                  </a:buClr>
                  <a:buSzPct val="55000"/>
                  <a:buFont typeface="Wingdings" pitchFamily="2" charset="2"/>
                  <a:buChar char="n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FF3300"/>
                  </a:buClr>
                  <a:buSzPct val="50000"/>
                  <a:buFont typeface="Wingdings" pitchFamily="2" charset="2"/>
                  <a:buChar char="n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006666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zh-CN" altLang="en-US" sz="2400">
                    <a:latin typeface="Tahoma" panose="020B0604030504040204" pitchFamily="34" charset="0"/>
                  </a:rPr>
                  <a:t>1</a:t>
                </a:r>
              </a:p>
            </p:txBody>
          </p:sp>
          <p:sp>
            <p:nvSpPr>
              <p:cNvPr id="50207" name="Text Box 6">
                <a:extLst>
                  <a:ext uri="{FF2B5EF4-FFF2-40B4-BE49-F238E27FC236}">
                    <a16:creationId xmlns:a16="http://schemas.microsoft.com/office/drawing/2014/main" id="{F3BDC302-2D11-7B4E-B82F-254402686B7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28" y="1920"/>
                <a:ext cx="221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120000"/>
                  </a:lnSpc>
                  <a:spcAft>
                    <a:spcPct val="20000"/>
                  </a:spcAft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Aft>
                    <a:spcPct val="20000"/>
                  </a:spcAft>
                  <a:buClr>
                    <a:srgbClr val="008000"/>
                  </a:buClr>
                  <a:buSzPct val="55000"/>
                  <a:buFont typeface="Wingdings" pitchFamily="2" charset="2"/>
                  <a:buChar char="n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FF3300"/>
                  </a:buClr>
                  <a:buSzPct val="50000"/>
                  <a:buFont typeface="Wingdings" pitchFamily="2" charset="2"/>
                  <a:buChar char="n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006666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zh-CN" altLang="en-US" sz="2400">
                    <a:latin typeface="Tahoma" panose="020B0604030504040204" pitchFamily="34" charset="0"/>
                  </a:rPr>
                  <a:t>0</a:t>
                </a:r>
              </a:p>
            </p:txBody>
          </p:sp>
        </p:grpSp>
        <p:grpSp>
          <p:nvGrpSpPr>
            <p:cNvPr id="50197" name="Group 2083">
              <a:extLst>
                <a:ext uri="{FF2B5EF4-FFF2-40B4-BE49-F238E27FC236}">
                  <a16:creationId xmlns:a16="http://schemas.microsoft.com/office/drawing/2014/main" id="{CDD7E1F1-B67D-5C4B-8D8D-E462882D838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17" y="3243"/>
              <a:ext cx="221" cy="507"/>
              <a:chOff x="2917" y="2208"/>
              <a:chExt cx="221" cy="507"/>
            </a:xfrm>
          </p:grpSpPr>
          <p:sp>
            <p:nvSpPr>
              <p:cNvPr id="50204" name="Text Box 4">
                <a:extLst>
                  <a:ext uri="{FF2B5EF4-FFF2-40B4-BE49-F238E27FC236}">
                    <a16:creationId xmlns:a16="http://schemas.microsoft.com/office/drawing/2014/main" id="{375FD442-D19C-064E-A06E-B88470C6AB6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17" y="2208"/>
                <a:ext cx="221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120000"/>
                  </a:lnSpc>
                  <a:spcAft>
                    <a:spcPct val="20000"/>
                  </a:spcAft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Aft>
                    <a:spcPct val="20000"/>
                  </a:spcAft>
                  <a:buClr>
                    <a:srgbClr val="008000"/>
                  </a:buClr>
                  <a:buSzPct val="55000"/>
                  <a:buFont typeface="Wingdings" pitchFamily="2" charset="2"/>
                  <a:buChar char="n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FF3300"/>
                  </a:buClr>
                  <a:buSzPct val="50000"/>
                  <a:buFont typeface="Wingdings" pitchFamily="2" charset="2"/>
                  <a:buChar char="n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006666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zh-CN" altLang="en-US" sz="2400">
                    <a:latin typeface="Tahoma" panose="020B0604030504040204" pitchFamily="34" charset="0"/>
                  </a:rPr>
                  <a:t>0</a:t>
                </a:r>
              </a:p>
            </p:txBody>
          </p:sp>
          <p:sp>
            <p:nvSpPr>
              <p:cNvPr id="50205" name="Text Box 6">
                <a:extLst>
                  <a:ext uri="{FF2B5EF4-FFF2-40B4-BE49-F238E27FC236}">
                    <a16:creationId xmlns:a16="http://schemas.microsoft.com/office/drawing/2014/main" id="{E0FAA531-CAA8-004E-9D44-2EB8F90CDC5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17" y="2427"/>
                <a:ext cx="221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120000"/>
                  </a:lnSpc>
                  <a:spcAft>
                    <a:spcPct val="20000"/>
                  </a:spcAft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Aft>
                    <a:spcPct val="20000"/>
                  </a:spcAft>
                  <a:buClr>
                    <a:srgbClr val="008000"/>
                  </a:buClr>
                  <a:buSzPct val="55000"/>
                  <a:buFont typeface="Wingdings" pitchFamily="2" charset="2"/>
                  <a:buChar char="n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FF3300"/>
                  </a:buClr>
                  <a:buSzPct val="50000"/>
                  <a:buFont typeface="Wingdings" pitchFamily="2" charset="2"/>
                  <a:buChar char="n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006666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zh-CN" altLang="en-US" sz="2400">
                    <a:latin typeface="Tahoma" panose="020B0604030504040204" pitchFamily="34" charset="0"/>
                  </a:rPr>
                  <a:t>1</a:t>
                </a:r>
              </a:p>
            </p:txBody>
          </p:sp>
        </p:grpSp>
        <p:grpSp>
          <p:nvGrpSpPr>
            <p:cNvPr id="50198" name="Group 2086">
              <a:extLst>
                <a:ext uri="{FF2B5EF4-FFF2-40B4-BE49-F238E27FC236}">
                  <a16:creationId xmlns:a16="http://schemas.microsoft.com/office/drawing/2014/main" id="{7F002090-802C-574A-8121-77204988542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45" y="2736"/>
              <a:ext cx="231" cy="507"/>
              <a:chOff x="2745" y="1701"/>
              <a:chExt cx="231" cy="507"/>
            </a:xfrm>
          </p:grpSpPr>
          <p:sp>
            <p:nvSpPr>
              <p:cNvPr id="50202" name="Text Box 4">
                <a:extLst>
                  <a:ext uri="{FF2B5EF4-FFF2-40B4-BE49-F238E27FC236}">
                    <a16:creationId xmlns:a16="http://schemas.microsoft.com/office/drawing/2014/main" id="{5380692E-B248-B64E-BE71-EC20A7C7662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745" y="1701"/>
                <a:ext cx="221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120000"/>
                  </a:lnSpc>
                  <a:spcAft>
                    <a:spcPct val="20000"/>
                  </a:spcAft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Aft>
                    <a:spcPct val="20000"/>
                  </a:spcAft>
                  <a:buClr>
                    <a:srgbClr val="008000"/>
                  </a:buClr>
                  <a:buSzPct val="55000"/>
                  <a:buFont typeface="Wingdings" pitchFamily="2" charset="2"/>
                  <a:buChar char="n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FF3300"/>
                  </a:buClr>
                  <a:buSzPct val="50000"/>
                  <a:buFont typeface="Wingdings" pitchFamily="2" charset="2"/>
                  <a:buChar char="n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006666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zh-CN" altLang="en-US" sz="2400">
                    <a:latin typeface="Tahoma" panose="020B0604030504040204" pitchFamily="34" charset="0"/>
                  </a:rPr>
                  <a:t>1</a:t>
                </a:r>
              </a:p>
            </p:txBody>
          </p:sp>
          <p:sp>
            <p:nvSpPr>
              <p:cNvPr id="50203" name="Text Box 6">
                <a:extLst>
                  <a:ext uri="{FF2B5EF4-FFF2-40B4-BE49-F238E27FC236}">
                    <a16:creationId xmlns:a16="http://schemas.microsoft.com/office/drawing/2014/main" id="{D662DB90-3A91-2446-ABAB-B7F6279AB1C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755" y="1920"/>
                <a:ext cx="221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120000"/>
                  </a:lnSpc>
                  <a:spcAft>
                    <a:spcPct val="20000"/>
                  </a:spcAft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Aft>
                    <a:spcPct val="20000"/>
                  </a:spcAft>
                  <a:buClr>
                    <a:srgbClr val="008000"/>
                  </a:buClr>
                  <a:buSzPct val="55000"/>
                  <a:buFont typeface="Wingdings" pitchFamily="2" charset="2"/>
                  <a:buChar char="n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FF3300"/>
                  </a:buClr>
                  <a:buSzPct val="50000"/>
                  <a:buFont typeface="Wingdings" pitchFamily="2" charset="2"/>
                  <a:buChar char="n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006666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zh-CN" altLang="en-US" sz="2400">
                    <a:latin typeface="Tahoma" panose="020B0604030504040204" pitchFamily="34" charset="0"/>
                  </a:rPr>
                  <a:t>1</a:t>
                </a:r>
              </a:p>
            </p:txBody>
          </p:sp>
        </p:grpSp>
        <p:grpSp>
          <p:nvGrpSpPr>
            <p:cNvPr id="50199" name="Group 2089">
              <a:extLst>
                <a:ext uri="{FF2B5EF4-FFF2-40B4-BE49-F238E27FC236}">
                  <a16:creationId xmlns:a16="http://schemas.microsoft.com/office/drawing/2014/main" id="{0BB3AFAC-BD32-0C4A-BEF7-EFDE67FF0CC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36" y="3243"/>
              <a:ext cx="231" cy="507"/>
              <a:chOff x="2745" y="1701"/>
              <a:chExt cx="231" cy="507"/>
            </a:xfrm>
          </p:grpSpPr>
          <p:sp>
            <p:nvSpPr>
              <p:cNvPr id="50200" name="Text Box 4">
                <a:extLst>
                  <a:ext uri="{FF2B5EF4-FFF2-40B4-BE49-F238E27FC236}">
                    <a16:creationId xmlns:a16="http://schemas.microsoft.com/office/drawing/2014/main" id="{05A36267-F578-2449-BDE4-09399392C56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745" y="1701"/>
                <a:ext cx="221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120000"/>
                  </a:lnSpc>
                  <a:spcAft>
                    <a:spcPct val="20000"/>
                  </a:spcAft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Aft>
                    <a:spcPct val="20000"/>
                  </a:spcAft>
                  <a:buClr>
                    <a:srgbClr val="008000"/>
                  </a:buClr>
                  <a:buSzPct val="55000"/>
                  <a:buFont typeface="Wingdings" pitchFamily="2" charset="2"/>
                  <a:buChar char="n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FF3300"/>
                  </a:buClr>
                  <a:buSzPct val="50000"/>
                  <a:buFont typeface="Wingdings" pitchFamily="2" charset="2"/>
                  <a:buChar char="n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006666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zh-CN" altLang="en-US" sz="2400">
                    <a:latin typeface="Tahoma" panose="020B0604030504040204" pitchFamily="34" charset="0"/>
                  </a:rPr>
                  <a:t>0</a:t>
                </a:r>
              </a:p>
            </p:txBody>
          </p:sp>
          <p:sp>
            <p:nvSpPr>
              <p:cNvPr id="50201" name="Text Box 6">
                <a:extLst>
                  <a:ext uri="{FF2B5EF4-FFF2-40B4-BE49-F238E27FC236}">
                    <a16:creationId xmlns:a16="http://schemas.microsoft.com/office/drawing/2014/main" id="{41924AF6-4219-F64F-82C5-65BFC4C72FD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755" y="1920"/>
                <a:ext cx="221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120000"/>
                  </a:lnSpc>
                  <a:spcAft>
                    <a:spcPct val="20000"/>
                  </a:spcAft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Aft>
                    <a:spcPct val="20000"/>
                  </a:spcAft>
                  <a:buClr>
                    <a:srgbClr val="008000"/>
                  </a:buClr>
                  <a:buSzPct val="55000"/>
                  <a:buFont typeface="Wingdings" pitchFamily="2" charset="2"/>
                  <a:buChar char="n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FF3300"/>
                  </a:buClr>
                  <a:buSzPct val="50000"/>
                  <a:buFont typeface="Wingdings" pitchFamily="2" charset="2"/>
                  <a:buChar char="n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006666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zh-CN" altLang="en-US" sz="2400">
                    <a:latin typeface="Tahoma" panose="020B0604030504040204" pitchFamily="34" charset="0"/>
                  </a:rPr>
                  <a:t>0</a:t>
                </a:r>
              </a:p>
            </p:txBody>
          </p:sp>
        </p:grpSp>
      </p:grpSp>
      <p:grpSp>
        <p:nvGrpSpPr>
          <p:cNvPr id="218170" name="Group 2106">
            <a:extLst>
              <a:ext uri="{FF2B5EF4-FFF2-40B4-BE49-F238E27FC236}">
                <a16:creationId xmlns:a16="http://schemas.microsoft.com/office/drawing/2014/main" id="{F9E0D458-2D9D-AF4B-81E6-1789D5212522}"/>
              </a:ext>
            </a:extLst>
          </p:cNvPr>
          <p:cNvGrpSpPr>
            <a:grpSpLocks/>
          </p:cNvGrpSpPr>
          <p:nvPr/>
        </p:nvGrpSpPr>
        <p:grpSpPr bwMode="auto">
          <a:xfrm>
            <a:off x="3975100" y="2319338"/>
            <a:ext cx="368300" cy="1609725"/>
            <a:chOff x="757" y="1797"/>
            <a:chExt cx="232" cy="1014"/>
          </a:xfrm>
        </p:grpSpPr>
        <p:sp>
          <p:nvSpPr>
            <p:cNvPr id="50192" name="Text Box 4">
              <a:extLst>
                <a:ext uri="{FF2B5EF4-FFF2-40B4-BE49-F238E27FC236}">
                  <a16:creationId xmlns:a16="http://schemas.microsoft.com/office/drawing/2014/main" id="{216CB11C-F1CE-DE4A-8EAC-FD3F8E4A0C4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58" y="1797"/>
              <a:ext cx="221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8000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FF3300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rgbClr val="006666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zh-CN" altLang="en-US" sz="2400">
                  <a:solidFill>
                    <a:srgbClr val="CC00CC"/>
                  </a:solidFill>
                  <a:latin typeface="Tahoma" panose="020B0604030504040204" pitchFamily="34" charset="0"/>
                </a:rPr>
                <a:t>0</a:t>
              </a:r>
            </a:p>
          </p:txBody>
        </p:sp>
        <p:sp>
          <p:nvSpPr>
            <p:cNvPr id="50193" name="Text Box 6">
              <a:extLst>
                <a:ext uri="{FF2B5EF4-FFF2-40B4-BE49-F238E27FC236}">
                  <a16:creationId xmlns:a16="http://schemas.microsoft.com/office/drawing/2014/main" id="{1587C3CA-AC0E-5946-84D3-703FF68B84F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8" y="2016"/>
              <a:ext cx="221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8000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FF3300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rgbClr val="006666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zh-CN" altLang="en-US" sz="2400">
                  <a:solidFill>
                    <a:srgbClr val="CC00CC"/>
                  </a:solidFill>
                  <a:latin typeface="Tahoma" panose="020B0604030504040204" pitchFamily="34" charset="0"/>
                </a:rPr>
                <a:t>0</a:t>
              </a:r>
            </a:p>
          </p:txBody>
        </p:sp>
        <p:sp>
          <p:nvSpPr>
            <p:cNvPr id="218173" name="Text Box 4">
              <a:extLst>
                <a:ext uri="{FF2B5EF4-FFF2-40B4-BE49-F238E27FC236}">
                  <a16:creationId xmlns:a16="http://schemas.microsoft.com/office/drawing/2014/main" id="{C36C501B-C29C-9246-B3C1-DFF750F913C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57" y="2304"/>
              <a:ext cx="221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8000"/>
                </a:buClr>
                <a:buSzPct val="55000"/>
                <a:buFont typeface="Wingdings" panose="05000000000000000000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FF3300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rgbClr val="006666"/>
                </a:buClr>
                <a:buSzPct val="55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400">
                  <a:solidFill>
                    <a:srgbClr val="CC00CC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ahoma" panose="020B0604030504040204" pitchFamily="34" charset="0"/>
                </a:rPr>
                <a:t>0</a:t>
              </a:r>
            </a:p>
          </p:txBody>
        </p:sp>
        <p:sp>
          <p:nvSpPr>
            <p:cNvPr id="50195" name="Text Box 6">
              <a:extLst>
                <a:ext uri="{FF2B5EF4-FFF2-40B4-BE49-F238E27FC236}">
                  <a16:creationId xmlns:a16="http://schemas.microsoft.com/office/drawing/2014/main" id="{839D64AE-F653-9446-8E28-D70793173B1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57" y="2523"/>
              <a:ext cx="221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8000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FF3300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rgbClr val="006666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zh-CN" altLang="en-US" sz="2400">
                  <a:solidFill>
                    <a:srgbClr val="CC00CC"/>
                  </a:solidFill>
                  <a:latin typeface="Tahoma" panose="020B0604030504040204" pitchFamily="34" charset="0"/>
                </a:rPr>
                <a:t>0</a:t>
              </a:r>
            </a:p>
          </p:txBody>
        </p:sp>
      </p:grpSp>
      <p:grpSp>
        <p:nvGrpSpPr>
          <p:cNvPr id="218175" name="Group 2111">
            <a:extLst>
              <a:ext uri="{FF2B5EF4-FFF2-40B4-BE49-F238E27FC236}">
                <a16:creationId xmlns:a16="http://schemas.microsoft.com/office/drawing/2014/main" id="{0A7FF9CF-8F2B-AA43-B214-9D2AA585BFFA}"/>
              </a:ext>
            </a:extLst>
          </p:cNvPr>
          <p:cNvGrpSpPr>
            <a:grpSpLocks/>
          </p:cNvGrpSpPr>
          <p:nvPr/>
        </p:nvGrpSpPr>
        <p:grpSpPr bwMode="auto">
          <a:xfrm>
            <a:off x="3975100" y="3929063"/>
            <a:ext cx="368300" cy="1609725"/>
            <a:chOff x="757" y="1797"/>
            <a:chExt cx="232" cy="1014"/>
          </a:xfrm>
        </p:grpSpPr>
        <p:sp>
          <p:nvSpPr>
            <p:cNvPr id="50188" name="Text Box 4">
              <a:extLst>
                <a:ext uri="{FF2B5EF4-FFF2-40B4-BE49-F238E27FC236}">
                  <a16:creationId xmlns:a16="http://schemas.microsoft.com/office/drawing/2014/main" id="{C7B54CDD-CB41-EF44-B233-21F1DB3CFB7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58" y="1797"/>
              <a:ext cx="221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8000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FF3300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rgbClr val="006666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zh-CN" altLang="en-US" sz="2400">
                  <a:solidFill>
                    <a:srgbClr val="CC00CC"/>
                  </a:solidFill>
                  <a:latin typeface="Tahoma" panose="020B0604030504040204" pitchFamily="34" charset="0"/>
                </a:rPr>
                <a:t>1</a:t>
              </a:r>
            </a:p>
          </p:txBody>
        </p:sp>
        <p:sp>
          <p:nvSpPr>
            <p:cNvPr id="50189" name="Text Box 6">
              <a:extLst>
                <a:ext uri="{FF2B5EF4-FFF2-40B4-BE49-F238E27FC236}">
                  <a16:creationId xmlns:a16="http://schemas.microsoft.com/office/drawing/2014/main" id="{1F3940EA-E35E-084E-91A7-B04820A2D5A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8" y="2016"/>
              <a:ext cx="221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8000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FF3300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rgbClr val="006666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zh-CN" altLang="en-US" sz="2400">
                  <a:solidFill>
                    <a:srgbClr val="CC00CC"/>
                  </a:solidFill>
                  <a:latin typeface="Tahoma" panose="020B0604030504040204" pitchFamily="34" charset="0"/>
                </a:rPr>
                <a:t>1</a:t>
              </a:r>
            </a:p>
          </p:txBody>
        </p:sp>
        <p:sp>
          <p:nvSpPr>
            <p:cNvPr id="50190" name="Text Box 4">
              <a:extLst>
                <a:ext uri="{FF2B5EF4-FFF2-40B4-BE49-F238E27FC236}">
                  <a16:creationId xmlns:a16="http://schemas.microsoft.com/office/drawing/2014/main" id="{822C2E66-C6F2-F840-8AB4-629D2761658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57" y="2304"/>
              <a:ext cx="221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8000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FF3300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rgbClr val="006666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zh-CN" altLang="en-US" sz="2400">
                  <a:solidFill>
                    <a:srgbClr val="CC00CC"/>
                  </a:solidFill>
                  <a:latin typeface="Tahoma" panose="020B0604030504040204" pitchFamily="34" charset="0"/>
                </a:rPr>
                <a:t>1</a:t>
              </a:r>
            </a:p>
          </p:txBody>
        </p:sp>
        <p:sp>
          <p:nvSpPr>
            <p:cNvPr id="50191" name="Text Box 6">
              <a:extLst>
                <a:ext uri="{FF2B5EF4-FFF2-40B4-BE49-F238E27FC236}">
                  <a16:creationId xmlns:a16="http://schemas.microsoft.com/office/drawing/2014/main" id="{9DE331BC-373F-F246-9DA8-EEE2E94B759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57" y="2523"/>
              <a:ext cx="221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8000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FF3300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rgbClr val="006666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zh-CN" altLang="en-US" sz="2400">
                  <a:solidFill>
                    <a:srgbClr val="CC00CC"/>
                  </a:solidFill>
                  <a:latin typeface="Tahoma" panose="020B0604030504040204" pitchFamily="34" charset="0"/>
                </a:rPr>
                <a:t>1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18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18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18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218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218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218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218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218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218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>
            <a:extLst>
              <a:ext uri="{FF2B5EF4-FFF2-40B4-BE49-F238E27FC236}">
                <a16:creationId xmlns:a16="http://schemas.microsoft.com/office/drawing/2014/main" id="{D266A7DB-1616-6443-842C-5A1303C1043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3600" b="1"/>
              <a:t>二</a:t>
            </a:r>
            <a:r>
              <a:rPr lang="en-US" altLang="zh-CN" sz="3600" b="1"/>
              <a:t>--</a:t>
            </a:r>
            <a:r>
              <a:rPr lang="zh-CN" altLang="en-US" sz="3600" b="1"/>
              <a:t>十进制编码</a:t>
            </a:r>
            <a:r>
              <a:rPr lang="zh-CN" altLang="en-US"/>
              <a:t> </a:t>
            </a:r>
          </a:p>
        </p:txBody>
      </p:sp>
      <p:sp>
        <p:nvSpPr>
          <p:cNvPr id="480259" name="Text Box 3">
            <a:extLst>
              <a:ext uri="{FF2B5EF4-FFF2-40B4-BE49-F238E27FC236}">
                <a16:creationId xmlns:a16="http://schemas.microsoft.com/office/drawing/2014/main" id="{1EBDE3A3-2B21-5F41-B390-5F7E15D287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400" y="1371600"/>
            <a:ext cx="7620000" cy="963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8000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FF3300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rgbClr val="006666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5000"/>
              </a:lnSpc>
              <a:spcAft>
                <a:spcPct val="10000"/>
              </a:spcAft>
              <a:buClrTx/>
              <a:buSzTx/>
              <a:buFontTx/>
              <a:buNone/>
            </a:pPr>
            <a:r>
              <a:rPr lang="en-US" altLang="zh-CN" sz="2200" b="1"/>
              <a:t>        </a:t>
            </a:r>
            <a:r>
              <a:rPr lang="zh-CN" altLang="en-US" sz="2200" b="1"/>
              <a:t>在数字系统中，十进制数除了转换成二进制外，如何直接进行输入输出和运算？</a:t>
            </a:r>
          </a:p>
        </p:txBody>
      </p:sp>
      <p:sp>
        <p:nvSpPr>
          <p:cNvPr id="480260" name="Text Box 4">
            <a:extLst>
              <a:ext uri="{FF2B5EF4-FFF2-40B4-BE49-F238E27FC236}">
                <a16:creationId xmlns:a16="http://schemas.microsoft.com/office/drawing/2014/main" id="{315D83ED-5562-BD43-B2C7-0EEFA595CB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1600" y="5156200"/>
            <a:ext cx="7467600" cy="139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8000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FF3300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rgbClr val="006666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  <a:spcAft>
                <a:spcPct val="10000"/>
              </a:spcAft>
              <a:buClrTx/>
              <a:buSzTx/>
              <a:buFontTx/>
              <a:buNone/>
            </a:pPr>
            <a:r>
              <a:rPr lang="en-US" altLang="zh-CN" sz="2200" b="1"/>
              <a:t>        </a:t>
            </a:r>
            <a:r>
              <a:rPr lang="zh-CN" altLang="en-US" sz="2200" b="1"/>
              <a:t>四位二进制数有</a:t>
            </a:r>
            <a:r>
              <a:rPr lang="en-US" altLang="zh-CN" sz="2200" b="1"/>
              <a:t>0000 </a:t>
            </a:r>
            <a:r>
              <a:rPr lang="zh-CN" altLang="en-US" sz="2200" b="1">
                <a:cs typeface="Times New Roman" panose="02020603050405020304" pitchFamily="18" charset="0"/>
              </a:rPr>
              <a:t>~</a:t>
            </a:r>
            <a:r>
              <a:rPr lang="zh-CN" altLang="en-US" sz="2200" b="1"/>
              <a:t> </a:t>
            </a:r>
            <a:r>
              <a:rPr lang="en-US" altLang="zh-CN" sz="2200" b="1"/>
              <a:t>1111</a:t>
            </a:r>
            <a:r>
              <a:rPr lang="zh-CN" altLang="en-US" sz="2200" b="1"/>
              <a:t>十六种组合，要从这十六种组合中选出十种作为</a:t>
            </a:r>
            <a:r>
              <a:rPr lang="en-US" altLang="zh-CN" sz="2200" b="1"/>
              <a:t>0</a:t>
            </a:r>
            <a:r>
              <a:rPr lang="zh-CN" altLang="en-US" sz="2200" b="1"/>
              <a:t>～</a:t>
            </a:r>
            <a:r>
              <a:rPr lang="en-US" altLang="zh-CN" sz="2200" b="1"/>
              <a:t>9</a:t>
            </a:r>
            <a:r>
              <a:rPr lang="zh-CN" altLang="en-US" sz="2200" b="1"/>
              <a:t>的代码，其方案很多，下面仅介绍几种。</a:t>
            </a:r>
          </a:p>
        </p:txBody>
      </p:sp>
      <p:sp>
        <p:nvSpPr>
          <p:cNvPr id="480261" name="Rectangle 5">
            <a:extLst>
              <a:ext uri="{FF2B5EF4-FFF2-40B4-BE49-F238E27FC236}">
                <a16:creationId xmlns:a16="http://schemas.microsoft.com/office/drawing/2014/main" id="{283F31DF-F5AF-A241-A9D0-9CCE57B4205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066800" y="3733800"/>
            <a:ext cx="6742113" cy="1295400"/>
          </a:xfrm>
          <a:noFill/>
        </p:spPr>
        <p:txBody>
          <a:bodyPr/>
          <a:lstStyle/>
          <a:p>
            <a:pPr eaLnBrk="1" hangingPunct="1">
              <a:lnSpc>
                <a:spcPct val="110000"/>
              </a:lnSpc>
              <a:spcAft>
                <a:spcPct val="10000"/>
              </a:spcAft>
              <a:buFont typeface="Wingdings" pitchFamily="2" charset="2"/>
              <a:buNone/>
            </a:pPr>
            <a:r>
              <a:rPr lang="en-US" altLang="zh-CN" sz="2200" b="1"/>
              <a:t>   BCD</a:t>
            </a:r>
            <a:r>
              <a:rPr lang="zh-CN" altLang="en-US" sz="2200" b="1"/>
              <a:t>码的特点：</a:t>
            </a:r>
          </a:p>
          <a:p>
            <a:pPr lvl="1" eaLnBrk="1" hangingPunct="1">
              <a:lnSpc>
                <a:spcPct val="110000"/>
              </a:lnSpc>
              <a:spcAft>
                <a:spcPct val="10000"/>
              </a:spcAft>
            </a:pPr>
            <a:r>
              <a:rPr lang="zh-CN" altLang="en-US" sz="2200" b="1">
                <a:solidFill>
                  <a:schemeClr val="hlink"/>
                </a:solidFill>
              </a:rPr>
              <a:t>用4位二进制数表示1位十进制数，</a:t>
            </a:r>
          </a:p>
          <a:p>
            <a:pPr lvl="1" eaLnBrk="1" hangingPunct="1">
              <a:lnSpc>
                <a:spcPct val="110000"/>
              </a:lnSpc>
              <a:spcAft>
                <a:spcPct val="10000"/>
              </a:spcAft>
            </a:pPr>
            <a:r>
              <a:rPr lang="zh-CN" altLang="en-US" sz="2200" b="1">
                <a:solidFill>
                  <a:schemeClr val="hlink"/>
                </a:solidFill>
              </a:rPr>
              <a:t>具有二进制数的形式，又具有十进制的特点。</a:t>
            </a:r>
          </a:p>
        </p:txBody>
      </p:sp>
      <p:sp>
        <p:nvSpPr>
          <p:cNvPr id="2" name="Text Box 3">
            <a:extLst>
              <a:ext uri="{FF2B5EF4-FFF2-40B4-BE49-F238E27FC236}">
                <a16:creationId xmlns:a16="http://schemas.microsoft.com/office/drawing/2014/main" id="{78928632-47D4-2D4F-B8F6-25655EF0EE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400" y="2308225"/>
            <a:ext cx="7620000" cy="1349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8000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FF3300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rgbClr val="006666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5000"/>
              </a:lnSpc>
              <a:spcAft>
                <a:spcPct val="10000"/>
              </a:spcAft>
              <a:buClrTx/>
              <a:buSzTx/>
              <a:buFontTx/>
              <a:buNone/>
            </a:pPr>
            <a:r>
              <a:rPr lang="zh-CN" altLang="en-US" sz="2200" b="1"/>
              <a:t>        将十进制数的</a:t>
            </a:r>
            <a:r>
              <a:rPr lang="en-US" altLang="zh-CN" sz="2200" b="1"/>
              <a:t>0</a:t>
            </a:r>
            <a:r>
              <a:rPr lang="en-US" altLang="zh-CN" sz="2200" b="1">
                <a:sym typeface="Symbol" pitchFamily="2" charset="2"/>
              </a:rPr>
              <a:t></a:t>
            </a:r>
            <a:r>
              <a:rPr lang="en-US" altLang="zh-CN" sz="2200" b="1"/>
              <a:t>9</a:t>
            </a:r>
            <a:r>
              <a:rPr lang="zh-CN" altLang="en-US" sz="2200" b="1"/>
              <a:t>分别用</a:t>
            </a:r>
            <a:r>
              <a:rPr lang="en-US" altLang="zh-CN" sz="2200" b="1"/>
              <a:t>4</a:t>
            </a:r>
            <a:r>
              <a:rPr lang="zh-CN" altLang="en-US" sz="2200" b="1"/>
              <a:t>位二进制码表示，称为十进制数的二进制编码，简称二</a:t>
            </a:r>
            <a:r>
              <a:rPr lang="en-US" altLang="zh-CN" sz="2200" b="1"/>
              <a:t>--</a:t>
            </a:r>
            <a:r>
              <a:rPr lang="zh-CN" altLang="en-US" sz="2200" b="1"/>
              <a:t>十进制码或</a:t>
            </a:r>
            <a:r>
              <a:rPr lang="en-US" altLang="zh-CN" sz="2200" b="1">
                <a:solidFill>
                  <a:schemeClr val="tx2"/>
                </a:solidFill>
              </a:rPr>
              <a:t>BCD</a:t>
            </a:r>
            <a:r>
              <a:rPr lang="zh-CN" altLang="en-US" sz="2200" b="1">
                <a:solidFill>
                  <a:schemeClr val="tx2"/>
                </a:solidFill>
              </a:rPr>
              <a:t>码</a:t>
            </a:r>
            <a:r>
              <a:rPr lang="en-US" altLang="zh-CN" sz="2200" b="1">
                <a:solidFill>
                  <a:schemeClr val="tx2"/>
                </a:solidFill>
              </a:rPr>
              <a:t>(Binary Coded Decimal)</a:t>
            </a:r>
            <a:r>
              <a:rPr lang="en-US" altLang="zh-CN" sz="2200" b="1"/>
              <a:t> </a:t>
            </a:r>
            <a:r>
              <a:rPr lang="zh-CN" altLang="en-US" sz="2200" b="1"/>
              <a:t>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80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2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4802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2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4802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2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4802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480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0259" grpId="0" autoUpdateAnimBg="0"/>
      <p:bldP spid="480260" grpId="0" autoUpdateAnimBg="0"/>
      <p:bldP spid="480261" grpId="0" build="p" autoUpdateAnimBg="0"/>
      <p:bldP spid="2" grpId="0" autoUpdateAnimBg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>
            <a:extLst>
              <a:ext uri="{FF2B5EF4-FFF2-40B4-BE49-F238E27FC236}">
                <a16:creationId xmlns:a16="http://schemas.microsoft.com/office/drawing/2014/main" id="{51CF4198-20D1-6443-9E43-7FF79D8CDA1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3600" b="1">
                <a:solidFill>
                  <a:schemeClr val="tx1"/>
                </a:solidFill>
              </a:rPr>
              <a:t>常用二</a:t>
            </a:r>
            <a:r>
              <a:rPr lang="en-US" altLang="zh-CN" sz="3600" b="1">
                <a:solidFill>
                  <a:schemeClr val="tx1"/>
                </a:solidFill>
              </a:rPr>
              <a:t>--</a:t>
            </a:r>
            <a:r>
              <a:rPr lang="zh-CN" altLang="en-US" sz="3600" b="1">
                <a:solidFill>
                  <a:schemeClr val="tx1"/>
                </a:solidFill>
              </a:rPr>
              <a:t>十进制编码</a:t>
            </a:r>
            <a:r>
              <a:rPr lang="zh-CN" altLang="en-US"/>
              <a:t> </a:t>
            </a:r>
          </a:p>
        </p:txBody>
      </p:sp>
      <p:pic>
        <p:nvPicPr>
          <p:cNvPr id="52227" name="Picture 3">
            <a:extLst>
              <a:ext uri="{FF2B5EF4-FFF2-40B4-BE49-F238E27FC236}">
                <a16:creationId xmlns:a16="http://schemas.microsoft.com/office/drawing/2014/main" id="{F3084772-B126-2942-A4A9-E16285A35A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295400"/>
            <a:ext cx="6781800" cy="522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2">
            <a:extLst>
              <a:ext uri="{FF2B5EF4-FFF2-40B4-BE49-F238E27FC236}">
                <a16:creationId xmlns:a16="http://schemas.microsoft.com/office/drawing/2014/main" id="{DD9271EC-E3DC-2D49-A7D8-0857C15B242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b="1"/>
              <a:t>FPGA</a:t>
            </a:r>
            <a:r>
              <a:rPr lang="zh-CN" altLang="en-US" b="1"/>
              <a:t>开发板</a:t>
            </a:r>
          </a:p>
        </p:txBody>
      </p:sp>
      <p:pic>
        <p:nvPicPr>
          <p:cNvPr id="12292" name="Picture 4">
            <a:extLst>
              <a:ext uri="{FF2B5EF4-FFF2-40B4-BE49-F238E27FC236}">
                <a16:creationId xmlns:a16="http://schemas.microsoft.com/office/drawing/2014/main" id="{A3338CEA-FB9B-0B45-83A6-9702D50F99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2057400"/>
            <a:ext cx="8047038" cy="334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0526161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743" name="Picture 3">
            <a:extLst>
              <a:ext uri="{FF2B5EF4-FFF2-40B4-BE49-F238E27FC236}">
                <a16:creationId xmlns:a16="http://schemas.microsoft.com/office/drawing/2014/main" id="{BE028B79-EA5B-7648-9FF6-E55545A12E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4197350"/>
            <a:ext cx="3352800" cy="258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3251" name="Rectangle 2">
            <a:extLst>
              <a:ext uri="{FF2B5EF4-FFF2-40B4-BE49-F238E27FC236}">
                <a16:creationId xmlns:a16="http://schemas.microsoft.com/office/drawing/2014/main" id="{C54160CC-2C0E-DC42-B910-DE99CF02747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3600" b="1">
                <a:solidFill>
                  <a:schemeClr val="tx1"/>
                </a:solidFill>
              </a:rPr>
              <a:t>应用举例</a:t>
            </a:r>
          </a:p>
        </p:txBody>
      </p:sp>
      <p:sp>
        <p:nvSpPr>
          <p:cNvPr id="53252" name="Text Box 3">
            <a:extLst>
              <a:ext uri="{FF2B5EF4-FFF2-40B4-BE49-F238E27FC236}">
                <a16:creationId xmlns:a16="http://schemas.microsoft.com/office/drawing/2014/main" id="{D6A278F0-CDF9-6842-9AD6-4006023D14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1524000"/>
            <a:ext cx="7543800" cy="968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8000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FF3300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rgbClr val="006666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Aft>
                <a:spcPct val="10000"/>
              </a:spcAft>
              <a:buClrTx/>
              <a:buSzTx/>
              <a:buFontTx/>
              <a:buNone/>
            </a:pPr>
            <a:r>
              <a:rPr lang="zh-CN" altLang="en-US" sz="2400" b="1"/>
              <a:t>例  试分别用</a:t>
            </a:r>
            <a:r>
              <a:rPr lang="en-US" altLang="zh-CN" sz="2400" b="1"/>
              <a:t>8421BCD</a:t>
            </a:r>
            <a:r>
              <a:rPr lang="zh-CN" altLang="en-US" sz="2400" b="1"/>
              <a:t>码、</a:t>
            </a:r>
            <a:r>
              <a:rPr lang="en-US" altLang="zh-CN" sz="2400" b="1"/>
              <a:t>2421</a:t>
            </a:r>
            <a:r>
              <a:rPr lang="zh-CN" altLang="en-US" sz="2400" b="1"/>
              <a:t>码和余</a:t>
            </a:r>
            <a:r>
              <a:rPr lang="en-US" altLang="zh-CN" sz="2400" b="1"/>
              <a:t>3</a:t>
            </a:r>
            <a:r>
              <a:rPr lang="zh-CN" altLang="en-US" sz="2400" b="1"/>
              <a:t>码表示</a:t>
            </a:r>
            <a:r>
              <a:rPr lang="en-US" altLang="zh-CN" sz="2400" b="1"/>
              <a:t>(68.73)</a:t>
            </a:r>
            <a:r>
              <a:rPr lang="en-US" altLang="zh-CN" sz="2400" b="1" baseline="-30000"/>
              <a:t>10</a:t>
            </a:r>
            <a:r>
              <a:rPr lang="en-US" altLang="zh-CN" sz="2400" b="1"/>
              <a:t> 	</a:t>
            </a:r>
          </a:p>
        </p:txBody>
      </p:sp>
      <p:sp>
        <p:nvSpPr>
          <p:cNvPr id="482308" name="Text Box 4">
            <a:extLst>
              <a:ext uri="{FF2B5EF4-FFF2-40B4-BE49-F238E27FC236}">
                <a16:creationId xmlns:a16="http://schemas.microsoft.com/office/drawing/2014/main" id="{9F9926CB-C844-BF43-B555-F9EAE1F7DE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4518025"/>
            <a:ext cx="7315200" cy="968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8000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FF3300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rgbClr val="006666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400" b="1">
                <a:solidFill>
                  <a:schemeClr val="hlink"/>
                </a:solidFill>
              </a:rPr>
              <a:t>注意：</a:t>
            </a:r>
            <a:r>
              <a:rPr lang="en-US" altLang="zh-CN" sz="2400" b="1"/>
              <a:t>(13.25)</a:t>
            </a:r>
            <a:r>
              <a:rPr lang="en-US" altLang="zh-CN" sz="2400" b="1" baseline="-25000"/>
              <a:t>10 </a:t>
            </a:r>
            <a:r>
              <a:rPr lang="en-US" altLang="zh-CN" sz="2400" b="1"/>
              <a:t>= (15.2)</a:t>
            </a:r>
            <a:r>
              <a:rPr lang="en-US" altLang="zh-CN" sz="2400" b="1" baseline="-25000"/>
              <a:t>8</a:t>
            </a:r>
            <a:r>
              <a:rPr lang="en-US" altLang="zh-CN" sz="2400" b="1"/>
              <a:t> = (1101.01)</a:t>
            </a:r>
            <a:r>
              <a:rPr lang="en-US" altLang="zh-CN" sz="2400" b="1" baseline="-25000"/>
              <a:t>2 </a:t>
            </a:r>
            <a:r>
              <a:rPr lang="en-US" altLang="zh-CN" sz="2400" b="1"/>
              <a:t>= (D.4)</a:t>
            </a:r>
            <a:r>
              <a:rPr lang="en-US" altLang="zh-CN" sz="2400" b="1" baseline="-25000"/>
              <a:t>16</a:t>
            </a:r>
          </a:p>
          <a:p>
            <a:pPr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400" b="1" baseline="-25000"/>
              <a:t>                                       </a:t>
            </a:r>
            <a:r>
              <a:rPr lang="en-US" altLang="zh-CN" sz="2400" b="1"/>
              <a:t> = (0001 0011.0010 0101)</a:t>
            </a:r>
            <a:r>
              <a:rPr lang="en-US" altLang="zh-CN" sz="2400" b="1" baseline="-25000"/>
              <a:t>8421BCD</a:t>
            </a:r>
          </a:p>
        </p:txBody>
      </p:sp>
      <p:sp>
        <p:nvSpPr>
          <p:cNvPr id="482309" name="Text Box 5">
            <a:extLst>
              <a:ext uri="{FF2B5EF4-FFF2-40B4-BE49-F238E27FC236}">
                <a16:creationId xmlns:a16="http://schemas.microsoft.com/office/drawing/2014/main" id="{511B0A3B-D95D-2343-B88C-327CB82E7A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2057400"/>
            <a:ext cx="6934200" cy="1954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8000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FF3300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rgbClr val="006666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Aft>
                <a:spcPct val="10000"/>
              </a:spcAft>
              <a:buClrTx/>
              <a:buSzTx/>
              <a:buFontTx/>
              <a:buNone/>
            </a:pPr>
            <a:r>
              <a:rPr lang="zh-CN" altLang="en-US" sz="2400" b="1"/>
              <a:t>解</a:t>
            </a:r>
            <a:r>
              <a:rPr lang="en-US" altLang="zh-CN" sz="2400" b="1"/>
              <a:t>:</a:t>
            </a:r>
          </a:p>
          <a:p>
            <a:pPr eaLnBrk="1" hangingPunct="1">
              <a:spcAft>
                <a:spcPct val="10000"/>
              </a:spcAft>
              <a:buClrTx/>
              <a:buSzTx/>
              <a:buFontTx/>
              <a:buNone/>
            </a:pPr>
            <a:r>
              <a:rPr lang="en-US" altLang="zh-CN" sz="2400" b="1"/>
              <a:t>       (68.73)</a:t>
            </a:r>
            <a:r>
              <a:rPr lang="en-US" altLang="zh-CN" sz="2400" b="1" baseline="-30000"/>
              <a:t>10</a:t>
            </a:r>
            <a:r>
              <a:rPr lang="en-US" altLang="zh-CN" sz="2400" b="1"/>
              <a:t> = (0110 1000.0111 0011 ) </a:t>
            </a:r>
            <a:r>
              <a:rPr lang="en-US" altLang="zh-CN" sz="2400" b="1" baseline="-25000"/>
              <a:t>8421</a:t>
            </a:r>
            <a:r>
              <a:rPr lang="en-US" altLang="zh-CN" sz="2400" b="1" baseline="-30000"/>
              <a:t>BCD</a:t>
            </a:r>
            <a:endParaRPr lang="en-US" altLang="zh-CN" sz="2400" b="1"/>
          </a:p>
          <a:p>
            <a:pPr eaLnBrk="1" hangingPunct="1">
              <a:spcAft>
                <a:spcPct val="10000"/>
              </a:spcAft>
              <a:buClrTx/>
              <a:buSzTx/>
              <a:buFontTx/>
              <a:buNone/>
            </a:pPr>
            <a:r>
              <a:rPr lang="en-US" altLang="zh-CN" sz="2400" b="1"/>
              <a:t>       (68.73)</a:t>
            </a:r>
            <a:r>
              <a:rPr lang="en-US" altLang="zh-CN" sz="2400" b="1" baseline="-30000"/>
              <a:t>10</a:t>
            </a:r>
            <a:r>
              <a:rPr lang="en-US" altLang="zh-CN" sz="2400" b="1"/>
              <a:t> = (1100 1110.1101 0011 )</a:t>
            </a:r>
            <a:r>
              <a:rPr lang="en-US" altLang="zh-CN" sz="2400" b="1" baseline="-30000"/>
              <a:t>2421</a:t>
            </a:r>
            <a:endParaRPr lang="en-US" altLang="zh-CN" sz="2400" b="1"/>
          </a:p>
          <a:p>
            <a:pPr eaLnBrk="1" hangingPunct="1">
              <a:spcAft>
                <a:spcPct val="10000"/>
              </a:spcAft>
              <a:buClrTx/>
              <a:buSzTx/>
              <a:buFontTx/>
              <a:buNone/>
            </a:pPr>
            <a:r>
              <a:rPr lang="en-US" altLang="zh-CN" sz="2400" b="1"/>
              <a:t>       (68.73)</a:t>
            </a:r>
            <a:r>
              <a:rPr lang="en-US" altLang="zh-CN" sz="2400" b="1" baseline="-30000"/>
              <a:t>10</a:t>
            </a:r>
            <a:r>
              <a:rPr lang="en-US" altLang="zh-CN" sz="2400" b="1"/>
              <a:t> = (1001 1011.1010 0110 ) </a:t>
            </a:r>
            <a:r>
              <a:rPr lang="zh-CN" altLang="en-US" sz="2400" b="1" baseline="-30000"/>
              <a:t>余</a:t>
            </a:r>
            <a:r>
              <a:rPr lang="en-US" altLang="zh-CN" sz="2400" b="1" baseline="-30000"/>
              <a:t>3</a:t>
            </a:r>
            <a:r>
              <a:rPr lang="zh-CN" altLang="en-US" sz="2400" b="1" baseline="-30000"/>
              <a:t>码</a:t>
            </a:r>
            <a:r>
              <a:rPr lang="zh-CN" altLang="en-US" sz="2400" b="1"/>
              <a:t> </a:t>
            </a:r>
          </a:p>
        </p:txBody>
      </p:sp>
      <p:sp>
        <p:nvSpPr>
          <p:cNvPr id="482310" name="Line 6">
            <a:extLst>
              <a:ext uri="{FF2B5EF4-FFF2-40B4-BE49-F238E27FC236}">
                <a16:creationId xmlns:a16="http://schemas.microsoft.com/office/drawing/2014/main" id="{5938B5C4-5AEE-DD42-AAFB-D81BBD4F377D}"/>
              </a:ext>
            </a:extLst>
          </p:cNvPr>
          <p:cNvSpPr>
            <a:spLocks noChangeShapeType="1"/>
          </p:cNvSpPr>
          <p:nvPr/>
        </p:nvSpPr>
        <p:spPr bwMode="auto">
          <a:xfrm>
            <a:off x="3581400" y="5486400"/>
            <a:ext cx="2819400" cy="0"/>
          </a:xfrm>
          <a:prstGeom prst="line">
            <a:avLst/>
          </a:prstGeom>
          <a:noFill/>
          <a:ln w="9525">
            <a:solidFill>
              <a:srgbClr val="FF33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2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6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6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2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2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2308" grpId="0" autoUpdateAnimBg="0"/>
      <p:bldP spid="482309" grpId="0" autoUpdateAnimBg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>
            <a:extLst>
              <a:ext uri="{FF2B5EF4-FFF2-40B4-BE49-F238E27FC236}">
                <a16:creationId xmlns:a16="http://schemas.microsoft.com/office/drawing/2014/main" id="{CA3E8F25-773B-0247-AA86-59C912378D7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 b="1">
                <a:solidFill>
                  <a:schemeClr val="tx1"/>
                </a:solidFill>
              </a:rPr>
              <a:t>BCD</a:t>
            </a:r>
            <a:r>
              <a:rPr lang="zh-CN" altLang="en-US" sz="3600" b="1">
                <a:solidFill>
                  <a:schemeClr val="tx1"/>
                </a:solidFill>
              </a:rPr>
              <a:t>码的加法</a:t>
            </a:r>
            <a:r>
              <a:rPr lang="zh-CN" altLang="en-US"/>
              <a:t> </a:t>
            </a:r>
          </a:p>
        </p:txBody>
      </p:sp>
      <p:sp>
        <p:nvSpPr>
          <p:cNvPr id="54275" name="Text Box 3">
            <a:extLst>
              <a:ext uri="{FF2B5EF4-FFF2-40B4-BE49-F238E27FC236}">
                <a16:creationId xmlns:a16="http://schemas.microsoft.com/office/drawing/2014/main" id="{D92FF5CD-91FE-DE49-A197-7E233AD90D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400" y="1371600"/>
            <a:ext cx="7696200" cy="89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8000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FF3300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rgbClr val="006666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Aft>
                <a:spcPct val="50000"/>
              </a:spcAft>
              <a:buClrTx/>
              <a:buSzTx/>
              <a:buFontTx/>
              <a:buNone/>
            </a:pPr>
            <a:r>
              <a:rPr lang="en-US" altLang="zh-CN" sz="2200" b="1"/>
              <a:t>        </a:t>
            </a:r>
            <a:r>
              <a:rPr lang="en-US" altLang="zh-CN" sz="2200" b="1">
                <a:solidFill>
                  <a:schemeClr val="folHlink"/>
                </a:solidFill>
                <a:ea typeface="楷体_GB2312" pitchFamily="49" charset="-122"/>
              </a:rPr>
              <a:t>BCD</a:t>
            </a:r>
            <a:r>
              <a:rPr lang="zh-CN" altLang="en-US" sz="2200" b="1">
                <a:solidFill>
                  <a:schemeClr val="folHlink"/>
                </a:solidFill>
                <a:ea typeface="楷体_GB2312" pitchFamily="49" charset="-122"/>
              </a:rPr>
              <a:t>码具有二进制数的形式、十进制的特点，可以进行加减法运算，运算规则是逢</a:t>
            </a:r>
            <a:r>
              <a:rPr lang="en-US" altLang="zh-CN" sz="2200" b="1">
                <a:solidFill>
                  <a:schemeClr val="folHlink"/>
                </a:solidFill>
                <a:ea typeface="楷体_GB2312" pitchFamily="49" charset="-122"/>
              </a:rPr>
              <a:t>10</a:t>
            </a:r>
            <a:r>
              <a:rPr lang="zh-CN" altLang="en-US" sz="2200" b="1">
                <a:solidFill>
                  <a:schemeClr val="folHlink"/>
                </a:solidFill>
                <a:ea typeface="楷体_GB2312" pitchFamily="49" charset="-122"/>
              </a:rPr>
              <a:t>进</a:t>
            </a:r>
            <a:r>
              <a:rPr lang="en-US" altLang="zh-CN" sz="2200" b="1">
                <a:solidFill>
                  <a:schemeClr val="folHlink"/>
                </a:solidFill>
                <a:ea typeface="楷体_GB2312" pitchFamily="49" charset="-122"/>
              </a:rPr>
              <a:t>1</a:t>
            </a:r>
            <a:r>
              <a:rPr lang="zh-CN" altLang="en-US" sz="2200" b="1">
                <a:solidFill>
                  <a:schemeClr val="folHlink"/>
                </a:solidFill>
                <a:ea typeface="楷体_GB2312" pitchFamily="49" charset="-122"/>
              </a:rPr>
              <a:t>。</a:t>
            </a:r>
            <a:endParaRPr lang="zh-CN" altLang="en-US" sz="2200" b="1">
              <a:solidFill>
                <a:srgbClr val="006600"/>
              </a:solidFill>
              <a:ea typeface="楷体_GB2312" pitchFamily="49" charset="-122"/>
            </a:endParaRPr>
          </a:p>
        </p:txBody>
      </p:sp>
      <p:sp>
        <p:nvSpPr>
          <p:cNvPr id="483332" name="Text Box 4">
            <a:extLst>
              <a:ext uri="{FF2B5EF4-FFF2-40B4-BE49-F238E27FC236}">
                <a16:creationId xmlns:a16="http://schemas.microsoft.com/office/drawing/2014/main" id="{5B94040E-4ED2-C741-83A6-8764C5E9F7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400" y="2438400"/>
            <a:ext cx="5029200" cy="566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8000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FF3300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rgbClr val="006666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30000"/>
              </a:lnSpc>
              <a:spcAft>
                <a:spcPct val="10000"/>
              </a:spcAft>
              <a:buClrTx/>
              <a:buSzTx/>
              <a:buFontTx/>
              <a:buNone/>
            </a:pPr>
            <a:r>
              <a:rPr lang="en-US" altLang="zh-CN" sz="2400" b="1"/>
              <a:t>8421BCD</a:t>
            </a:r>
            <a:r>
              <a:rPr lang="zh-CN" altLang="en-US" sz="2400" b="1"/>
              <a:t>码的加法</a:t>
            </a:r>
            <a:endParaRPr lang="zh-CN" altLang="en-US" sz="2000" b="1"/>
          </a:p>
        </p:txBody>
      </p:sp>
      <p:sp>
        <p:nvSpPr>
          <p:cNvPr id="2" name="Text Box 4">
            <a:extLst>
              <a:ext uri="{FF2B5EF4-FFF2-40B4-BE49-F238E27FC236}">
                <a16:creationId xmlns:a16="http://schemas.microsoft.com/office/drawing/2014/main" id="{D8A9CEE9-BF8A-4748-AA49-9FEDC79FEF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400" y="5257800"/>
            <a:ext cx="7696200" cy="139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8000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FF3300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rgbClr val="006666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30000"/>
              </a:lnSpc>
              <a:spcAft>
                <a:spcPct val="10000"/>
              </a:spcAft>
              <a:buClrTx/>
              <a:buSzTx/>
              <a:buFontTx/>
              <a:buNone/>
            </a:pPr>
            <a:r>
              <a:rPr lang="zh-CN" altLang="en-US" sz="2200" b="1"/>
              <a:t>        若相加的和 </a:t>
            </a:r>
            <a:r>
              <a:rPr lang="zh-CN" altLang="en-US" sz="2200" b="1">
                <a:sym typeface="Symbol" pitchFamily="2" charset="2"/>
              </a:rPr>
              <a:t></a:t>
            </a:r>
            <a:r>
              <a:rPr lang="en-US" altLang="zh-CN" sz="2200" b="1">
                <a:sym typeface="Symbol" pitchFamily="2" charset="2"/>
              </a:rPr>
              <a:t>9 (</a:t>
            </a:r>
            <a:r>
              <a:rPr lang="zh-CN" altLang="en-US" sz="2200" b="1"/>
              <a:t>未在伪码范围内</a:t>
            </a:r>
            <a:r>
              <a:rPr lang="en-US" altLang="zh-CN" sz="2200" b="1"/>
              <a:t>)</a:t>
            </a:r>
            <a:r>
              <a:rPr lang="zh-CN" altLang="en-US" sz="2200" b="1"/>
              <a:t>，结果是正确的；若相加后的和</a:t>
            </a:r>
            <a:r>
              <a:rPr lang="zh-CN" altLang="en-US" sz="2200" b="1">
                <a:solidFill>
                  <a:schemeClr val="hlink"/>
                </a:solidFill>
              </a:rPr>
              <a:t>出现伪码</a:t>
            </a:r>
            <a:r>
              <a:rPr lang="zh-CN" altLang="en-US" sz="2200" b="1"/>
              <a:t>，需进行校正，应在伪码上加校正数</a:t>
            </a:r>
            <a:r>
              <a:rPr lang="en-US" altLang="zh-CN" sz="2200" b="1"/>
              <a:t>(6)</a:t>
            </a:r>
            <a:r>
              <a:rPr lang="en-US" altLang="zh-CN" sz="2200" b="1" baseline="-25000"/>
              <a:t>10</a:t>
            </a:r>
            <a:r>
              <a:rPr lang="en-US" altLang="zh-CN" sz="2200" b="1"/>
              <a:t> = 0110</a:t>
            </a:r>
            <a:r>
              <a:rPr lang="zh-CN" altLang="en-US" sz="2200" b="1"/>
              <a:t>，得到两个代码组。</a:t>
            </a:r>
          </a:p>
        </p:txBody>
      </p:sp>
      <p:sp>
        <p:nvSpPr>
          <p:cNvPr id="3" name="Text Box 4">
            <a:extLst>
              <a:ext uri="{FF2B5EF4-FFF2-40B4-BE49-F238E27FC236}">
                <a16:creationId xmlns:a16="http://schemas.microsoft.com/office/drawing/2014/main" id="{EA4CBA41-644F-ED42-B4A1-6566DEFA9E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7800" y="2984500"/>
            <a:ext cx="5029200" cy="189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8000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FF3300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rgbClr val="006666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30000"/>
              </a:lnSpc>
              <a:spcAft>
                <a:spcPct val="10000"/>
              </a:spcAft>
              <a:buClrTx/>
              <a:buSzTx/>
              <a:buFontTx/>
              <a:buNone/>
            </a:pPr>
            <a:r>
              <a:rPr lang="zh-CN" altLang="en-US" sz="2000" b="1"/>
              <a:t>例：</a:t>
            </a:r>
          </a:p>
          <a:p>
            <a:pPr algn="just" eaLnBrk="1" hangingPunct="1">
              <a:lnSpc>
                <a:spcPct val="130000"/>
              </a:lnSpc>
              <a:spcAft>
                <a:spcPct val="40000"/>
              </a:spcAft>
              <a:buClrTx/>
              <a:buSzTx/>
              <a:buFontTx/>
              <a:buNone/>
            </a:pPr>
            <a:r>
              <a:rPr lang="zh-CN" altLang="en-US" sz="2000" b="1"/>
              <a:t>       </a:t>
            </a:r>
            <a:r>
              <a:rPr lang="en-US" altLang="zh-CN" sz="2000" b="1"/>
              <a:t>[ 0011 ]</a:t>
            </a:r>
            <a:r>
              <a:rPr lang="en-US" altLang="zh-CN" sz="2000" b="1" baseline="-30000"/>
              <a:t> 8421</a:t>
            </a:r>
            <a:r>
              <a:rPr lang="en-US" altLang="zh-CN" sz="2000" b="1"/>
              <a:t> + [ 0101 ] </a:t>
            </a:r>
            <a:r>
              <a:rPr lang="en-US" altLang="zh-CN" sz="2000" b="1" baseline="-30000"/>
              <a:t>8421</a:t>
            </a:r>
            <a:r>
              <a:rPr lang="en-US" altLang="zh-CN" sz="2000" b="1"/>
              <a:t> = </a:t>
            </a:r>
            <a:r>
              <a:rPr lang="zh-CN" altLang="en-US" sz="2000" b="1"/>
              <a:t>？</a:t>
            </a:r>
          </a:p>
          <a:p>
            <a:pPr algn="just" eaLnBrk="1" hangingPunct="1">
              <a:lnSpc>
                <a:spcPct val="130000"/>
              </a:lnSpc>
              <a:buClrTx/>
              <a:buSzTx/>
              <a:buFontTx/>
              <a:buNone/>
            </a:pPr>
            <a:r>
              <a:rPr lang="zh-CN" altLang="en-US" sz="2000" b="1"/>
              <a:t>       </a:t>
            </a:r>
            <a:r>
              <a:rPr lang="en-US" altLang="zh-CN" sz="2000" b="1">
                <a:solidFill>
                  <a:schemeClr val="tx2"/>
                </a:solidFill>
              </a:rPr>
              <a:t>[ 1001 ]</a:t>
            </a:r>
            <a:r>
              <a:rPr lang="en-US" altLang="zh-CN" sz="2000" b="1" baseline="-30000">
                <a:solidFill>
                  <a:schemeClr val="tx2"/>
                </a:solidFill>
              </a:rPr>
              <a:t> 8421</a:t>
            </a:r>
            <a:r>
              <a:rPr lang="en-US" altLang="zh-CN" sz="2000" b="1">
                <a:solidFill>
                  <a:schemeClr val="tx2"/>
                </a:solidFill>
              </a:rPr>
              <a:t> + [ 0011 ] </a:t>
            </a:r>
            <a:r>
              <a:rPr lang="en-US" altLang="zh-CN" sz="2000" b="1" baseline="-30000">
                <a:solidFill>
                  <a:schemeClr val="tx2"/>
                </a:solidFill>
              </a:rPr>
              <a:t>8421</a:t>
            </a:r>
            <a:r>
              <a:rPr lang="en-US" altLang="zh-CN" sz="2000" b="1">
                <a:solidFill>
                  <a:schemeClr val="tx2"/>
                </a:solidFill>
              </a:rPr>
              <a:t> = </a:t>
            </a:r>
            <a:r>
              <a:rPr lang="zh-CN" altLang="en-US" sz="2000" b="1">
                <a:solidFill>
                  <a:schemeClr val="tx2"/>
                </a:solidFill>
              </a:rPr>
              <a:t>？</a:t>
            </a:r>
            <a:r>
              <a:rPr lang="zh-CN" altLang="en-US" sz="2000" b="1"/>
              <a:t> </a:t>
            </a:r>
          </a:p>
          <a:p>
            <a:pPr algn="just" eaLnBrk="1" hangingPunct="1">
              <a:lnSpc>
                <a:spcPct val="130000"/>
              </a:lnSpc>
              <a:buClrTx/>
              <a:buSzTx/>
              <a:buFontTx/>
              <a:buNone/>
            </a:pPr>
            <a:r>
              <a:rPr lang="zh-CN" altLang="en-US" sz="2000" b="1"/>
              <a:t>       </a:t>
            </a:r>
            <a:r>
              <a:rPr lang="en-US" altLang="zh-CN" sz="2000" b="1"/>
              <a:t>[ 0101 0111 ]</a:t>
            </a:r>
            <a:r>
              <a:rPr lang="en-US" altLang="zh-CN" sz="2000" b="1" baseline="-30000"/>
              <a:t> 8421</a:t>
            </a:r>
            <a:r>
              <a:rPr lang="en-US" altLang="zh-CN" sz="2000" b="1"/>
              <a:t> + [ 0011 0010 ] </a:t>
            </a:r>
            <a:r>
              <a:rPr lang="en-US" altLang="zh-CN" sz="2000" b="1" baseline="-30000"/>
              <a:t>8421</a:t>
            </a:r>
            <a:r>
              <a:rPr lang="en-US" altLang="zh-CN" sz="2000" b="1"/>
              <a:t> = </a:t>
            </a:r>
            <a:r>
              <a:rPr lang="zh-CN" altLang="en-US" sz="2000" b="1"/>
              <a:t>？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3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3332" grpId="0" autoUpdateAnimBg="0"/>
      <p:bldP spid="2" grpId="0" autoUpdateAnimBg="0"/>
      <p:bldP spid="3" grpId="0" autoUpdateAnimBg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>
            <a:extLst>
              <a:ext uri="{FF2B5EF4-FFF2-40B4-BE49-F238E27FC236}">
                <a16:creationId xmlns:a16="http://schemas.microsoft.com/office/drawing/2014/main" id="{14D32929-9266-DD41-ABC8-FE534FBA598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 b="1">
                <a:solidFill>
                  <a:schemeClr val="tx1"/>
                </a:solidFill>
              </a:rPr>
              <a:t>BCD</a:t>
            </a:r>
            <a:r>
              <a:rPr lang="zh-CN" altLang="en-US" sz="3600" b="1">
                <a:solidFill>
                  <a:schemeClr val="tx1"/>
                </a:solidFill>
              </a:rPr>
              <a:t>码的加法</a:t>
            </a:r>
          </a:p>
        </p:txBody>
      </p:sp>
      <p:sp>
        <p:nvSpPr>
          <p:cNvPr id="55299" name="Text Box 3">
            <a:extLst>
              <a:ext uri="{FF2B5EF4-FFF2-40B4-BE49-F238E27FC236}">
                <a16:creationId xmlns:a16="http://schemas.microsoft.com/office/drawing/2014/main" id="{E9DA8328-EA04-324A-998E-FBFEBDBD26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9200" y="1676400"/>
            <a:ext cx="6096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8000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FF3300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rgbClr val="006666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400" b="1"/>
              <a:t>例  </a:t>
            </a:r>
            <a:r>
              <a:rPr lang="en-US" altLang="zh-CN" sz="2400" b="1"/>
              <a:t>[ 1001 ]</a:t>
            </a:r>
            <a:r>
              <a:rPr lang="en-US" altLang="zh-CN" sz="2400" b="1" baseline="-30000"/>
              <a:t> 8421</a:t>
            </a:r>
            <a:r>
              <a:rPr lang="en-US" altLang="zh-CN" sz="2400" b="1"/>
              <a:t> + [ 0011 ] </a:t>
            </a:r>
            <a:r>
              <a:rPr lang="en-US" altLang="zh-CN" sz="2400" b="1" baseline="-30000"/>
              <a:t>8421</a:t>
            </a:r>
            <a:r>
              <a:rPr lang="en-US" altLang="zh-CN" sz="2400" b="1"/>
              <a:t> = </a:t>
            </a:r>
            <a:r>
              <a:rPr lang="zh-CN" altLang="en-US" sz="2400" b="1"/>
              <a:t>？</a:t>
            </a:r>
          </a:p>
        </p:txBody>
      </p:sp>
      <p:sp>
        <p:nvSpPr>
          <p:cNvPr id="118788" name="Text Box 4">
            <a:extLst>
              <a:ext uri="{FF2B5EF4-FFF2-40B4-BE49-F238E27FC236}">
                <a16:creationId xmlns:a16="http://schemas.microsoft.com/office/drawing/2014/main" id="{F252EC3C-F4E6-AF4E-BABD-F4A38D18C2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7800" y="5638800"/>
            <a:ext cx="6553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8000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FF3300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rgbClr val="006666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400" b="1"/>
              <a:t>故   </a:t>
            </a:r>
            <a:r>
              <a:rPr lang="en-US" altLang="zh-CN" sz="2400" b="1"/>
              <a:t>[ 1001 ]</a:t>
            </a:r>
            <a:r>
              <a:rPr lang="en-US" altLang="zh-CN" sz="2400" b="1" baseline="-30000"/>
              <a:t> 8421</a:t>
            </a:r>
            <a:r>
              <a:rPr lang="en-US" altLang="zh-CN" sz="2400" b="1"/>
              <a:t> + [ 0011 ] </a:t>
            </a:r>
            <a:r>
              <a:rPr lang="en-US" altLang="zh-CN" sz="2400" b="1" baseline="-30000"/>
              <a:t>8421</a:t>
            </a:r>
            <a:r>
              <a:rPr lang="en-US" altLang="zh-CN" sz="2400" b="1"/>
              <a:t> = [ 00010010 ] </a:t>
            </a:r>
            <a:r>
              <a:rPr lang="en-US" altLang="zh-CN" sz="2400" b="1" baseline="-30000"/>
              <a:t>8421</a:t>
            </a:r>
            <a:endParaRPr lang="en-US" altLang="zh-CN" sz="2400" b="1"/>
          </a:p>
        </p:txBody>
      </p:sp>
      <p:sp>
        <p:nvSpPr>
          <p:cNvPr id="79879" name="文本框 2">
            <a:extLst>
              <a:ext uri="{FF2B5EF4-FFF2-40B4-BE49-F238E27FC236}">
                <a16:creationId xmlns:a16="http://schemas.microsoft.com/office/drawing/2014/main" id="{414B0AAA-3530-EB41-B464-86BB1BA391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08338" y="2743200"/>
            <a:ext cx="1055687" cy="42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8000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FF3300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rgbClr val="006666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200">
                <a:latin typeface="Tahoma" panose="020B0604030504040204" pitchFamily="34" charset="0"/>
              </a:rPr>
              <a:t>1 0 0 1</a:t>
            </a:r>
            <a:endParaRPr lang="zh-CN" altLang="en-US" sz="2200">
              <a:latin typeface="Tahoma" panose="020B0604030504040204" pitchFamily="34" charset="0"/>
            </a:endParaRPr>
          </a:p>
        </p:txBody>
      </p:sp>
      <p:sp>
        <p:nvSpPr>
          <p:cNvPr id="79880" name="文本框 8">
            <a:extLst>
              <a:ext uri="{FF2B5EF4-FFF2-40B4-BE49-F238E27FC236}">
                <a16:creationId xmlns:a16="http://schemas.microsoft.com/office/drawing/2014/main" id="{DC967C96-679C-F147-95F4-AFB80E0B2B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63838" y="3160713"/>
            <a:ext cx="1520825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8000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FF3300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rgbClr val="006666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200">
                <a:latin typeface="Tahoma" panose="020B0604030504040204" pitchFamily="34" charset="0"/>
              </a:rPr>
              <a:t>+   0 0 1 1</a:t>
            </a:r>
            <a:endParaRPr lang="zh-CN" altLang="en-US" sz="2200">
              <a:latin typeface="Tahoma" panose="020B0604030504040204" pitchFamily="34" charset="0"/>
            </a:endParaRPr>
          </a:p>
        </p:txBody>
      </p:sp>
      <p:cxnSp>
        <p:nvCxnSpPr>
          <p:cNvPr id="79881" name="直接连接符 4">
            <a:extLst>
              <a:ext uri="{FF2B5EF4-FFF2-40B4-BE49-F238E27FC236}">
                <a16:creationId xmlns:a16="http://schemas.microsoft.com/office/drawing/2014/main" id="{20F04725-48D6-814D-9F8C-964EAD3A7488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492375" y="3660775"/>
            <a:ext cx="2232025" cy="0"/>
          </a:xfrm>
          <a:prstGeom prst="line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9882" name="文本框 11">
            <a:extLst>
              <a:ext uri="{FF2B5EF4-FFF2-40B4-BE49-F238E27FC236}">
                <a16:creationId xmlns:a16="http://schemas.microsoft.com/office/drawing/2014/main" id="{6E4F3931-FF48-4C4D-9218-D7ABD244EA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08338" y="3735388"/>
            <a:ext cx="1055687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8000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FF3300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rgbClr val="006666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200">
                <a:latin typeface="Tahoma" panose="020B0604030504040204" pitchFamily="34" charset="0"/>
              </a:rPr>
              <a:t>1 1 0 0</a:t>
            </a:r>
            <a:endParaRPr lang="zh-CN" altLang="en-US" sz="2200">
              <a:latin typeface="Tahoma" panose="020B0604030504040204" pitchFamily="34" charset="0"/>
            </a:endParaRPr>
          </a:p>
        </p:txBody>
      </p:sp>
      <p:sp>
        <p:nvSpPr>
          <p:cNvPr id="79883" name="文本框 12">
            <a:extLst>
              <a:ext uri="{FF2B5EF4-FFF2-40B4-BE49-F238E27FC236}">
                <a16:creationId xmlns:a16="http://schemas.microsoft.com/office/drawing/2014/main" id="{37CD4D1F-2E38-2943-869D-C1EF98B65B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63838" y="4106863"/>
            <a:ext cx="1520825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8000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FF3300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rgbClr val="006666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200">
                <a:solidFill>
                  <a:schemeClr val="hlink"/>
                </a:solidFill>
                <a:latin typeface="Tahoma" panose="020B0604030504040204" pitchFamily="34" charset="0"/>
              </a:rPr>
              <a:t>+   0 1 1 0</a:t>
            </a:r>
            <a:endParaRPr lang="zh-CN" altLang="en-US" sz="2200">
              <a:solidFill>
                <a:schemeClr val="hlink"/>
              </a:solidFill>
              <a:latin typeface="Tahoma" panose="020B0604030504040204" pitchFamily="34" charset="0"/>
            </a:endParaRPr>
          </a:p>
        </p:txBody>
      </p:sp>
      <p:cxnSp>
        <p:nvCxnSpPr>
          <p:cNvPr id="79884" name="直接连接符 13">
            <a:extLst>
              <a:ext uri="{FF2B5EF4-FFF2-40B4-BE49-F238E27FC236}">
                <a16:creationId xmlns:a16="http://schemas.microsoft.com/office/drawing/2014/main" id="{917D8E75-6C25-074F-A268-EDEFCEA3079C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492375" y="4595813"/>
            <a:ext cx="2232025" cy="0"/>
          </a:xfrm>
          <a:prstGeom prst="line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9885" name="文本框 14">
            <a:extLst>
              <a:ext uri="{FF2B5EF4-FFF2-40B4-BE49-F238E27FC236}">
                <a16:creationId xmlns:a16="http://schemas.microsoft.com/office/drawing/2014/main" id="{C6F119B2-D0E3-E848-A362-1E9544FF11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03463" y="4668838"/>
            <a:ext cx="2014537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8000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FF3300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rgbClr val="006666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200">
                <a:solidFill>
                  <a:srgbClr val="CC00CC"/>
                </a:solidFill>
                <a:latin typeface="Tahoma" panose="020B0604030504040204" pitchFamily="34" charset="0"/>
              </a:rPr>
              <a:t>0 0 0 1</a:t>
            </a:r>
            <a:r>
              <a:rPr lang="en-US" altLang="zh-CN" sz="2200">
                <a:latin typeface="Tahoma" panose="020B0604030504040204" pitchFamily="34" charset="0"/>
              </a:rPr>
              <a:t> 0 0 1 0</a:t>
            </a:r>
            <a:endParaRPr lang="zh-CN" altLang="en-US" sz="2200">
              <a:latin typeface="Tahoma" panose="020B0604030504040204" pitchFamily="34" charset="0"/>
            </a:endParaRPr>
          </a:p>
        </p:txBody>
      </p:sp>
      <p:cxnSp>
        <p:nvCxnSpPr>
          <p:cNvPr id="79886" name="直接连接符 6">
            <a:extLst>
              <a:ext uri="{FF2B5EF4-FFF2-40B4-BE49-F238E27FC236}">
                <a16:creationId xmlns:a16="http://schemas.microsoft.com/office/drawing/2014/main" id="{BAC4C0FB-B9B5-9243-B2FD-6FC540CDF27A}"/>
              </a:ext>
            </a:extLst>
          </p:cNvPr>
          <p:cNvCxnSpPr>
            <a:cxnSpLocks noChangeShapeType="1"/>
            <a:stCxn id="79885" idx="0"/>
            <a:endCxn id="79885" idx="2"/>
          </p:cNvCxnSpPr>
          <p:nvPr/>
        </p:nvCxnSpPr>
        <p:spPr bwMode="auto">
          <a:xfrm>
            <a:off x="3311525" y="4668838"/>
            <a:ext cx="0" cy="427037"/>
          </a:xfrm>
          <a:prstGeom prst="line">
            <a:avLst/>
          </a:prstGeom>
          <a:noFill/>
          <a:ln w="9525" algn="ctr">
            <a:solidFill>
              <a:srgbClr val="FF0000"/>
            </a:solidFill>
            <a:prstDash val="sys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79893" name="Group 21">
            <a:extLst>
              <a:ext uri="{FF2B5EF4-FFF2-40B4-BE49-F238E27FC236}">
                <a16:creationId xmlns:a16="http://schemas.microsoft.com/office/drawing/2014/main" id="{D2D0C38F-3A0B-E742-BED4-619D3F5CEDF1}"/>
              </a:ext>
            </a:extLst>
          </p:cNvPr>
          <p:cNvGrpSpPr>
            <a:grpSpLocks/>
          </p:cNvGrpSpPr>
          <p:nvPr/>
        </p:nvGrpSpPr>
        <p:grpSpPr bwMode="auto">
          <a:xfrm>
            <a:off x="6396038" y="2743200"/>
            <a:ext cx="1223962" cy="1436688"/>
            <a:chOff x="3462" y="1728"/>
            <a:chExt cx="771" cy="905"/>
          </a:xfrm>
        </p:grpSpPr>
        <p:sp>
          <p:nvSpPr>
            <p:cNvPr id="55312" name="文本框 17">
              <a:extLst>
                <a:ext uri="{FF2B5EF4-FFF2-40B4-BE49-F238E27FC236}">
                  <a16:creationId xmlns:a16="http://schemas.microsoft.com/office/drawing/2014/main" id="{2331A91E-8CFB-8240-BC18-C6EC5B87BCB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70" y="1728"/>
              <a:ext cx="212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8000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FF3300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rgbClr val="006666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200">
                  <a:latin typeface="Tahoma" panose="020B0604030504040204" pitchFamily="34" charset="0"/>
                </a:rPr>
                <a:t>9</a:t>
              </a:r>
              <a:endParaRPr lang="zh-CN" altLang="en-US" sz="2200">
                <a:latin typeface="Tahoma" panose="020B0604030504040204" pitchFamily="34" charset="0"/>
              </a:endParaRPr>
            </a:p>
          </p:txBody>
        </p:sp>
        <p:sp>
          <p:nvSpPr>
            <p:cNvPr id="55313" name="文本框 18">
              <a:extLst>
                <a:ext uri="{FF2B5EF4-FFF2-40B4-BE49-F238E27FC236}">
                  <a16:creationId xmlns:a16="http://schemas.microsoft.com/office/drawing/2014/main" id="{F2AD3BD2-C3D5-1943-9139-2EA5D698C64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00" y="2003"/>
              <a:ext cx="505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8000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FF3300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rgbClr val="006666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200">
                  <a:latin typeface="Tahoma" panose="020B0604030504040204" pitchFamily="34" charset="0"/>
                </a:rPr>
                <a:t>+   3</a:t>
              </a:r>
              <a:endParaRPr lang="zh-CN" altLang="en-US" sz="2200">
                <a:latin typeface="Tahoma" panose="020B0604030504040204" pitchFamily="34" charset="0"/>
              </a:endParaRPr>
            </a:p>
          </p:txBody>
        </p:sp>
        <p:cxnSp>
          <p:nvCxnSpPr>
            <p:cNvPr id="55314" name="直接连接符 9">
              <a:extLst>
                <a:ext uri="{FF2B5EF4-FFF2-40B4-BE49-F238E27FC236}">
                  <a16:creationId xmlns:a16="http://schemas.microsoft.com/office/drawing/2014/main" id="{962A7C15-34F0-D440-BE0A-8B0586428667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3462" y="2306"/>
              <a:ext cx="771" cy="0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55315" name="文本框 21">
              <a:extLst>
                <a:ext uri="{FF2B5EF4-FFF2-40B4-BE49-F238E27FC236}">
                  <a16:creationId xmlns:a16="http://schemas.microsoft.com/office/drawing/2014/main" id="{9A9E5D10-C52C-9A49-9D3F-A6587A0254A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92" y="2364"/>
              <a:ext cx="308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8000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FF3300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rgbClr val="006666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200">
                  <a:latin typeface="Tahoma" panose="020B0604030504040204" pitchFamily="34" charset="0"/>
                </a:rPr>
                <a:t>12</a:t>
              </a:r>
              <a:endParaRPr lang="zh-CN" altLang="en-US" sz="2200">
                <a:latin typeface="Tahoma" panose="020B0604030504040204" pitchFamily="34" charset="0"/>
              </a:endParaRPr>
            </a:p>
          </p:txBody>
        </p:sp>
      </p:grpSp>
      <p:sp>
        <p:nvSpPr>
          <p:cNvPr id="79891" name="文本框 15">
            <a:extLst>
              <a:ext uri="{FF2B5EF4-FFF2-40B4-BE49-F238E27FC236}">
                <a16:creationId xmlns:a16="http://schemas.microsoft.com/office/drawing/2014/main" id="{8F5E43E7-AC35-BD4F-820E-418A72B21D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36663" y="2754313"/>
            <a:ext cx="746125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8000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FF3300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rgbClr val="006666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200" b="1">
                <a:latin typeface="Tahoma" panose="020B0604030504040204" pitchFamily="34" charset="0"/>
              </a:rPr>
              <a:t>解：</a:t>
            </a:r>
          </a:p>
        </p:txBody>
      </p:sp>
      <p:sp>
        <p:nvSpPr>
          <p:cNvPr id="79892" name="文本框 24">
            <a:extLst>
              <a:ext uri="{FF2B5EF4-FFF2-40B4-BE49-F238E27FC236}">
                <a16:creationId xmlns:a16="http://schemas.microsoft.com/office/drawing/2014/main" id="{8BE2D1C8-7B26-4D42-921D-3F43485389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36663" y="4140200"/>
            <a:ext cx="742950" cy="42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8000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FF3300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rgbClr val="006666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200">
                <a:latin typeface="Tahoma" panose="020B0604030504040204" pitchFamily="34" charset="0"/>
              </a:rPr>
              <a:t>调整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98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8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8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187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8788" grpId="0" autoUpdateAnimBg="0"/>
      <p:bldP spid="79879" grpId="0" autoUpdateAnimBg="0"/>
      <p:bldP spid="79880" grpId="0" autoUpdateAnimBg="0"/>
      <p:bldP spid="79882" grpId="0" autoUpdateAnimBg="0"/>
      <p:bldP spid="79883" grpId="0" autoUpdateAnimBg="0"/>
      <p:bldP spid="79885" grpId="0" autoUpdateAnimBg="0"/>
      <p:bldP spid="79891" grpId="0" autoUpdateAnimBg="0"/>
      <p:bldP spid="79892" grpId="0" autoUpdateAnimBg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>
            <a:extLst>
              <a:ext uri="{FF2B5EF4-FFF2-40B4-BE49-F238E27FC236}">
                <a16:creationId xmlns:a16="http://schemas.microsoft.com/office/drawing/2014/main" id="{0E8539B5-B2BC-7846-B613-9BDF94220DC8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zh-CN" sz="3600" b="1">
                <a:solidFill>
                  <a:schemeClr val="tx1"/>
                </a:solidFill>
              </a:rPr>
              <a:t>BCD</a:t>
            </a:r>
            <a:r>
              <a:rPr lang="zh-CN" altLang="en-US" sz="3600" b="1">
                <a:solidFill>
                  <a:schemeClr val="tx1"/>
                </a:solidFill>
              </a:rPr>
              <a:t>码的加法</a:t>
            </a:r>
          </a:p>
        </p:txBody>
      </p:sp>
      <p:sp>
        <p:nvSpPr>
          <p:cNvPr id="56323" name="Text Box 3">
            <a:extLst>
              <a:ext uri="{FF2B5EF4-FFF2-40B4-BE49-F238E27FC236}">
                <a16:creationId xmlns:a16="http://schemas.microsoft.com/office/drawing/2014/main" id="{0C86A106-8E13-CD41-8757-15E75B6920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1828800"/>
            <a:ext cx="6096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8000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FF3300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rgbClr val="006666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400" b="1"/>
              <a:t>例  </a:t>
            </a:r>
            <a:r>
              <a:rPr lang="en-US" altLang="zh-CN" sz="2400" b="1"/>
              <a:t>[ 0101 0111 ]</a:t>
            </a:r>
            <a:r>
              <a:rPr lang="en-US" altLang="zh-CN" sz="2400" b="1" baseline="-30000"/>
              <a:t> 8421</a:t>
            </a:r>
            <a:r>
              <a:rPr lang="en-US" altLang="zh-CN" sz="2400" b="1"/>
              <a:t> + [ 0011 1000 ] </a:t>
            </a:r>
            <a:r>
              <a:rPr lang="en-US" altLang="zh-CN" sz="2400" b="1" baseline="-30000"/>
              <a:t>8421</a:t>
            </a:r>
            <a:r>
              <a:rPr lang="en-US" altLang="zh-CN" sz="2400" b="1"/>
              <a:t> = </a:t>
            </a:r>
            <a:r>
              <a:rPr lang="zh-CN" altLang="en-US" sz="2400" b="1"/>
              <a:t>？ </a:t>
            </a:r>
          </a:p>
        </p:txBody>
      </p:sp>
      <p:grpSp>
        <p:nvGrpSpPr>
          <p:cNvPr id="231428" name="Group 2052">
            <a:extLst>
              <a:ext uri="{FF2B5EF4-FFF2-40B4-BE49-F238E27FC236}">
                <a16:creationId xmlns:a16="http://schemas.microsoft.com/office/drawing/2014/main" id="{963CBF14-80FA-CC4C-9A5A-F33329105017}"/>
              </a:ext>
            </a:extLst>
          </p:cNvPr>
          <p:cNvGrpSpPr>
            <a:grpSpLocks/>
          </p:cNvGrpSpPr>
          <p:nvPr/>
        </p:nvGrpSpPr>
        <p:grpSpPr bwMode="auto">
          <a:xfrm>
            <a:off x="2397125" y="3048000"/>
            <a:ext cx="2232025" cy="1419225"/>
            <a:chOff x="1510" y="1920"/>
            <a:chExt cx="1406" cy="894"/>
          </a:xfrm>
        </p:grpSpPr>
        <p:sp>
          <p:nvSpPr>
            <p:cNvPr id="56346" name="文本框 9">
              <a:extLst>
                <a:ext uri="{FF2B5EF4-FFF2-40B4-BE49-F238E27FC236}">
                  <a16:creationId xmlns:a16="http://schemas.microsoft.com/office/drawing/2014/main" id="{F99CF46F-8DE5-014C-8860-2D6452808E4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62" y="1920"/>
              <a:ext cx="665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8000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FF3300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rgbClr val="006666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200">
                  <a:latin typeface="Tahoma" panose="020B0604030504040204" pitchFamily="34" charset="0"/>
                </a:rPr>
                <a:t>0 1 0 1</a:t>
              </a:r>
              <a:endParaRPr lang="zh-CN" altLang="en-US" sz="2200">
                <a:latin typeface="Tahoma" panose="020B0604030504040204" pitchFamily="34" charset="0"/>
              </a:endParaRPr>
            </a:p>
          </p:txBody>
        </p:sp>
        <p:sp>
          <p:nvSpPr>
            <p:cNvPr id="56347" name="文本框 10">
              <a:extLst>
                <a:ext uri="{FF2B5EF4-FFF2-40B4-BE49-F238E27FC236}">
                  <a16:creationId xmlns:a16="http://schemas.microsoft.com/office/drawing/2014/main" id="{E06706D7-92D0-724A-ACA7-26E3633F409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82" y="2183"/>
              <a:ext cx="958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8000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FF3300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rgbClr val="006666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200">
                  <a:latin typeface="Tahoma" panose="020B0604030504040204" pitchFamily="34" charset="0"/>
                </a:rPr>
                <a:t>+   0 0 1 1</a:t>
              </a:r>
              <a:endParaRPr lang="zh-CN" altLang="en-US" sz="2200">
                <a:latin typeface="Tahoma" panose="020B0604030504040204" pitchFamily="34" charset="0"/>
              </a:endParaRPr>
            </a:p>
          </p:txBody>
        </p:sp>
        <p:cxnSp>
          <p:nvCxnSpPr>
            <p:cNvPr id="56348" name="直接连接符 11">
              <a:extLst>
                <a:ext uri="{FF2B5EF4-FFF2-40B4-BE49-F238E27FC236}">
                  <a16:creationId xmlns:a16="http://schemas.microsoft.com/office/drawing/2014/main" id="{1C0A4FD4-1481-4747-965D-98306FE4E428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1510" y="2498"/>
              <a:ext cx="1406" cy="0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56349" name="文本框 12">
              <a:extLst>
                <a:ext uri="{FF2B5EF4-FFF2-40B4-BE49-F238E27FC236}">
                  <a16:creationId xmlns:a16="http://schemas.microsoft.com/office/drawing/2014/main" id="{02B24AEA-2F23-8A4E-AEDD-D1DF23AF1E5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62" y="2545"/>
              <a:ext cx="665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8000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FF3300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rgbClr val="006666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200">
                  <a:latin typeface="Tahoma" panose="020B0604030504040204" pitchFamily="34" charset="0"/>
                </a:rPr>
                <a:t>1 0 0 0</a:t>
              </a:r>
              <a:endParaRPr lang="zh-CN" altLang="en-US" sz="2200">
                <a:latin typeface="Tahoma" panose="020B0604030504040204" pitchFamily="34" charset="0"/>
              </a:endParaRPr>
            </a:p>
          </p:txBody>
        </p:sp>
      </p:grpSp>
      <p:grpSp>
        <p:nvGrpSpPr>
          <p:cNvPr id="231433" name="Group 2057">
            <a:extLst>
              <a:ext uri="{FF2B5EF4-FFF2-40B4-BE49-F238E27FC236}">
                <a16:creationId xmlns:a16="http://schemas.microsoft.com/office/drawing/2014/main" id="{18305D7E-4DB5-A34E-B345-486A92EE8E6B}"/>
              </a:ext>
            </a:extLst>
          </p:cNvPr>
          <p:cNvGrpSpPr>
            <a:grpSpLocks/>
          </p:cNvGrpSpPr>
          <p:nvPr/>
        </p:nvGrpSpPr>
        <p:grpSpPr bwMode="auto">
          <a:xfrm>
            <a:off x="2397125" y="4433888"/>
            <a:ext cx="2232025" cy="990600"/>
            <a:chOff x="1510" y="2793"/>
            <a:chExt cx="1406" cy="624"/>
          </a:xfrm>
        </p:grpSpPr>
        <p:sp>
          <p:nvSpPr>
            <p:cNvPr id="56343" name="文本框 13">
              <a:extLst>
                <a:ext uri="{FF2B5EF4-FFF2-40B4-BE49-F238E27FC236}">
                  <a16:creationId xmlns:a16="http://schemas.microsoft.com/office/drawing/2014/main" id="{203C7CE1-25C4-5048-B1C6-99953B45BBA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82" y="2793"/>
              <a:ext cx="958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8000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FF3300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rgbClr val="006666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200">
                  <a:latin typeface="Tahoma" panose="020B0604030504040204" pitchFamily="34" charset="0"/>
                </a:rPr>
                <a:t>+   0 0 0 </a:t>
              </a:r>
              <a:r>
                <a:rPr lang="en-US" altLang="zh-CN" sz="2200">
                  <a:solidFill>
                    <a:schemeClr val="hlink"/>
                  </a:solidFill>
                  <a:latin typeface="Tahoma" panose="020B0604030504040204" pitchFamily="34" charset="0"/>
                </a:rPr>
                <a:t>1</a:t>
              </a:r>
              <a:endParaRPr lang="zh-CN" altLang="en-US" sz="2200">
                <a:solidFill>
                  <a:schemeClr val="hlink"/>
                </a:solidFill>
                <a:latin typeface="Tahoma" panose="020B0604030504040204" pitchFamily="34" charset="0"/>
              </a:endParaRPr>
            </a:p>
          </p:txBody>
        </p:sp>
        <p:cxnSp>
          <p:nvCxnSpPr>
            <p:cNvPr id="56344" name="直接连接符 14">
              <a:extLst>
                <a:ext uri="{FF2B5EF4-FFF2-40B4-BE49-F238E27FC236}">
                  <a16:creationId xmlns:a16="http://schemas.microsoft.com/office/drawing/2014/main" id="{FB70EA49-E14B-A043-9FEC-A7868323DD89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1510" y="3087"/>
              <a:ext cx="1406" cy="0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56345" name="文本框 15">
              <a:extLst>
                <a:ext uri="{FF2B5EF4-FFF2-40B4-BE49-F238E27FC236}">
                  <a16:creationId xmlns:a16="http://schemas.microsoft.com/office/drawing/2014/main" id="{3F4AAC33-5D65-6345-9243-CA02DFA2EBA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62" y="3148"/>
              <a:ext cx="665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8000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FF3300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rgbClr val="006666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200">
                  <a:latin typeface="Tahoma" panose="020B0604030504040204" pitchFamily="34" charset="0"/>
                </a:rPr>
                <a:t>1 0 0 1</a:t>
              </a:r>
              <a:endParaRPr lang="zh-CN" altLang="en-US" sz="2200">
                <a:latin typeface="Tahoma" panose="020B0604030504040204" pitchFamily="34" charset="0"/>
              </a:endParaRPr>
            </a:p>
          </p:txBody>
        </p:sp>
      </p:grpSp>
      <p:grpSp>
        <p:nvGrpSpPr>
          <p:cNvPr id="231453" name="Group 2077">
            <a:extLst>
              <a:ext uri="{FF2B5EF4-FFF2-40B4-BE49-F238E27FC236}">
                <a16:creationId xmlns:a16="http://schemas.microsoft.com/office/drawing/2014/main" id="{01D070E4-56F3-9D4F-8AB9-EB25EDF30601}"/>
              </a:ext>
            </a:extLst>
          </p:cNvPr>
          <p:cNvGrpSpPr>
            <a:grpSpLocks/>
          </p:cNvGrpSpPr>
          <p:nvPr/>
        </p:nvGrpSpPr>
        <p:grpSpPr bwMode="auto">
          <a:xfrm>
            <a:off x="7539038" y="3059113"/>
            <a:ext cx="1223962" cy="1408112"/>
            <a:chOff x="4749" y="1927"/>
            <a:chExt cx="771" cy="887"/>
          </a:xfrm>
        </p:grpSpPr>
        <p:sp>
          <p:nvSpPr>
            <p:cNvPr id="56339" name="文本框 17">
              <a:extLst>
                <a:ext uri="{FF2B5EF4-FFF2-40B4-BE49-F238E27FC236}">
                  <a16:creationId xmlns:a16="http://schemas.microsoft.com/office/drawing/2014/main" id="{0E8461FD-52E5-4841-A8FA-EADABC5D2A0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57" y="1927"/>
              <a:ext cx="308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8000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FF3300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rgbClr val="006666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200">
                  <a:latin typeface="Tahoma" panose="020B0604030504040204" pitchFamily="34" charset="0"/>
                </a:rPr>
                <a:t>57</a:t>
              </a:r>
              <a:endParaRPr lang="zh-CN" altLang="en-US" sz="2200">
                <a:latin typeface="Tahoma" panose="020B0604030504040204" pitchFamily="34" charset="0"/>
              </a:endParaRPr>
            </a:p>
          </p:txBody>
        </p:sp>
        <p:sp>
          <p:nvSpPr>
            <p:cNvPr id="56340" name="文本框 18">
              <a:extLst>
                <a:ext uri="{FF2B5EF4-FFF2-40B4-BE49-F238E27FC236}">
                  <a16:creationId xmlns:a16="http://schemas.microsoft.com/office/drawing/2014/main" id="{71B2F02C-8DF7-194B-9B44-5EA9E3D1F0B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71" y="2202"/>
              <a:ext cx="601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8000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FF3300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rgbClr val="006666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200">
                  <a:latin typeface="Tahoma" panose="020B0604030504040204" pitchFamily="34" charset="0"/>
                </a:rPr>
                <a:t>+   38</a:t>
              </a:r>
              <a:endParaRPr lang="zh-CN" altLang="en-US" sz="2200">
                <a:latin typeface="Tahoma" panose="020B0604030504040204" pitchFamily="34" charset="0"/>
              </a:endParaRPr>
            </a:p>
          </p:txBody>
        </p:sp>
        <p:cxnSp>
          <p:nvCxnSpPr>
            <p:cNvPr id="56341" name="直接连接符 19">
              <a:extLst>
                <a:ext uri="{FF2B5EF4-FFF2-40B4-BE49-F238E27FC236}">
                  <a16:creationId xmlns:a16="http://schemas.microsoft.com/office/drawing/2014/main" id="{E1A6255E-5EA3-0A49-907A-C7D04CACDA1D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4749" y="2505"/>
              <a:ext cx="771" cy="0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56342" name="文本框 20">
              <a:extLst>
                <a:ext uri="{FF2B5EF4-FFF2-40B4-BE49-F238E27FC236}">
                  <a16:creationId xmlns:a16="http://schemas.microsoft.com/office/drawing/2014/main" id="{C7D0E6C7-6A42-C342-9D14-1C66D683FC4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57" y="2545"/>
              <a:ext cx="308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8000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FF3300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rgbClr val="006666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200">
                  <a:latin typeface="Tahoma" panose="020B0604030504040204" pitchFamily="34" charset="0"/>
                </a:rPr>
                <a:t>95</a:t>
              </a:r>
              <a:endParaRPr lang="zh-CN" altLang="en-US" sz="2200">
                <a:latin typeface="Tahoma" panose="020B0604030504040204" pitchFamily="34" charset="0"/>
              </a:endParaRPr>
            </a:p>
          </p:txBody>
        </p:sp>
      </p:grpSp>
      <p:sp>
        <p:nvSpPr>
          <p:cNvPr id="231441" name="文本框 7">
            <a:extLst>
              <a:ext uri="{FF2B5EF4-FFF2-40B4-BE49-F238E27FC236}">
                <a16:creationId xmlns:a16="http://schemas.microsoft.com/office/drawing/2014/main" id="{9B263317-3A08-1947-BE5C-DED0F3682A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3059113"/>
            <a:ext cx="746125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8000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FF3300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rgbClr val="006666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200" b="1">
                <a:latin typeface="Tahoma" panose="020B0604030504040204" pitchFamily="34" charset="0"/>
              </a:rPr>
              <a:t>解：</a:t>
            </a:r>
          </a:p>
        </p:txBody>
      </p:sp>
      <p:sp>
        <p:nvSpPr>
          <p:cNvPr id="231442" name="文本框 8">
            <a:extLst>
              <a:ext uri="{FF2B5EF4-FFF2-40B4-BE49-F238E27FC236}">
                <a16:creationId xmlns:a16="http://schemas.microsoft.com/office/drawing/2014/main" id="{8D10C19B-FC70-754B-AE37-1DF0B67046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4445000"/>
            <a:ext cx="742950" cy="42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8000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FF3300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rgbClr val="006666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200">
                <a:latin typeface="Tahoma" panose="020B0604030504040204" pitchFamily="34" charset="0"/>
              </a:rPr>
              <a:t>调整</a:t>
            </a:r>
          </a:p>
        </p:txBody>
      </p:sp>
      <p:grpSp>
        <p:nvGrpSpPr>
          <p:cNvPr id="231443" name="Group 2067">
            <a:extLst>
              <a:ext uri="{FF2B5EF4-FFF2-40B4-BE49-F238E27FC236}">
                <a16:creationId xmlns:a16="http://schemas.microsoft.com/office/drawing/2014/main" id="{AC102A72-22DE-FA47-824A-C03F43DC2AAB}"/>
              </a:ext>
            </a:extLst>
          </p:cNvPr>
          <p:cNvGrpSpPr>
            <a:grpSpLocks/>
          </p:cNvGrpSpPr>
          <p:nvPr/>
        </p:nvGrpSpPr>
        <p:grpSpPr bwMode="auto">
          <a:xfrm>
            <a:off x="4778375" y="3048000"/>
            <a:ext cx="2232025" cy="1419225"/>
            <a:chOff x="3010" y="1927"/>
            <a:chExt cx="1406" cy="894"/>
          </a:xfrm>
        </p:grpSpPr>
        <p:sp>
          <p:nvSpPr>
            <p:cNvPr id="56335" name="文本框 21">
              <a:extLst>
                <a:ext uri="{FF2B5EF4-FFF2-40B4-BE49-F238E27FC236}">
                  <a16:creationId xmlns:a16="http://schemas.microsoft.com/office/drawing/2014/main" id="{96B09C49-8AF7-2444-827A-2F17FB28366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61" y="1927"/>
              <a:ext cx="665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8000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FF3300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rgbClr val="006666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200">
                  <a:latin typeface="Tahoma" panose="020B0604030504040204" pitchFamily="34" charset="0"/>
                </a:rPr>
                <a:t>0 1 1 1</a:t>
              </a:r>
              <a:endParaRPr lang="zh-CN" altLang="en-US" sz="2200">
                <a:latin typeface="Tahoma" panose="020B0604030504040204" pitchFamily="34" charset="0"/>
              </a:endParaRPr>
            </a:p>
          </p:txBody>
        </p:sp>
        <p:sp>
          <p:nvSpPr>
            <p:cNvPr id="56336" name="文本框 22">
              <a:extLst>
                <a:ext uri="{FF2B5EF4-FFF2-40B4-BE49-F238E27FC236}">
                  <a16:creationId xmlns:a16="http://schemas.microsoft.com/office/drawing/2014/main" id="{712B4FDA-485A-B640-96E1-C7092971D21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70" y="2189"/>
              <a:ext cx="958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8000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FF3300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rgbClr val="006666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200">
                  <a:latin typeface="Tahoma" panose="020B0604030504040204" pitchFamily="34" charset="0"/>
                </a:rPr>
                <a:t>+   1 0 0 0</a:t>
              </a:r>
              <a:endParaRPr lang="zh-CN" altLang="en-US" sz="2200">
                <a:latin typeface="Tahoma" panose="020B0604030504040204" pitchFamily="34" charset="0"/>
              </a:endParaRPr>
            </a:p>
          </p:txBody>
        </p:sp>
        <p:cxnSp>
          <p:nvCxnSpPr>
            <p:cNvPr id="56337" name="直接连接符 23">
              <a:extLst>
                <a:ext uri="{FF2B5EF4-FFF2-40B4-BE49-F238E27FC236}">
                  <a16:creationId xmlns:a16="http://schemas.microsoft.com/office/drawing/2014/main" id="{EFA612AE-DB9A-CF47-B9F4-99341ADAF84E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3010" y="2505"/>
              <a:ext cx="1406" cy="0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56338" name="文本框 24">
              <a:extLst>
                <a:ext uri="{FF2B5EF4-FFF2-40B4-BE49-F238E27FC236}">
                  <a16:creationId xmlns:a16="http://schemas.microsoft.com/office/drawing/2014/main" id="{A34C7096-FCA0-4141-8081-E20453BE58C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61" y="2552"/>
              <a:ext cx="665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8000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FF3300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rgbClr val="006666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200">
                  <a:latin typeface="Tahoma" panose="020B0604030504040204" pitchFamily="34" charset="0"/>
                </a:rPr>
                <a:t>1 1 1 1</a:t>
              </a:r>
              <a:endParaRPr lang="zh-CN" altLang="en-US" sz="2200">
                <a:latin typeface="Tahoma" panose="020B0604030504040204" pitchFamily="34" charset="0"/>
              </a:endParaRPr>
            </a:p>
          </p:txBody>
        </p:sp>
      </p:grpSp>
      <p:grpSp>
        <p:nvGrpSpPr>
          <p:cNvPr id="231448" name="Group 2072">
            <a:extLst>
              <a:ext uri="{FF2B5EF4-FFF2-40B4-BE49-F238E27FC236}">
                <a16:creationId xmlns:a16="http://schemas.microsoft.com/office/drawing/2014/main" id="{42D5564C-BD66-924B-8C2C-9BAA84445DD2}"/>
              </a:ext>
            </a:extLst>
          </p:cNvPr>
          <p:cNvGrpSpPr>
            <a:grpSpLocks/>
          </p:cNvGrpSpPr>
          <p:nvPr/>
        </p:nvGrpSpPr>
        <p:grpSpPr bwMode="auto">
          <a:xfrm>
            <a:off x="4778375" y="4419600"/>
            <a:ext cx="2232025" cy="989013"/>
            <a:chOff x="3010" y="2784"/>
            <a:chExt cx="1406" cy="623"/>
          </a:xfrm>
        </p:grpSpPr>
        <p:sp>
          <p:nvSpPr>
            <p:cNvPr id="56332" name="文本框 25">
              <a:extLst>
                <a:ext uri="{FF2B5EF4-FFF2-40B4-BE49-F238E27FC236}">
                  <a16:creationId xmlns:a16="http://schemas.microsoft.com/office/drawing/2014/main" id="{1D267AE0-8722-8A4E-AF7B-86234C6EFE0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70" y="2784"/>
              <a:ext cx="958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8000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FF3300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rgbClr val="006666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200">
                  <a:latin typeface="Tahoma" panose="020B0604030504040204" pitchFamily="34" charset="0"/>
                </a:rPr>
                <a:t>+   0 1 1 0</a:t>
              </a:r>
              <a:endParaRPr lang="zh-CN" altLang="en-US" sz="2200">
                <a:latin typeface="Tahoma" panose="020B0604030504040204" pitchFamily="34" charset="0"/>
              </a:endParaRPr>
            </a:p>
          </p:txBody>
        </p:sp>
        <p:cxnSp>
          <p:nvCxnSpPr>
            <p:cNvPr id="56333" name="直接连接符 26">
              <a:extLst>
                <a:ext uri="{FF2B5EF4-FFF2-40B4-BE49-F238E27FC236}">
                  <a16:creationId xmlns:a16="http://schemas.microsoft.com/office/drawing/2014/main" id="{CA8CA869-223B-0B4E-8186-0EB29B86441C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3010" y="3078"/>
              <a:ext cx="1406" cy="0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56334" name="文本框 27">
              <a:extLst>
                <a:ext uri="{FF2B5EF4-FFF2-40B4-BE49-F238E27FC236}">
                  <a16:creationId xmlns:a16="http://schemas.microsoft.com/office/drawing/2014/main" id="{4B99C6FD-C154-5C4C-8AA0-A5A34A8FBC6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61" y="3138"/>
              <a:ext cx="665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8000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FF3300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rgbClr val="006666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200">
                  <a:latin typeface="Tahoma" panose="020B0604030504040204" pitchFamily="34" charset="0"/>
                </a:rPr>
                <a:t>0 1 0 1</a:t>
              </a:r>
              <a:endParaRPr lang="zh-CN" altLang="en-US" sz="2200">
                <a:latin typeface="Tahoma" panose="020B0604030504040204" pitchFamily="34" charset="0"/>
              </a:endParaRPr>
            </a:p>
          </p:txBody>
        </p:sp>
      </p:grpSp>
      <p:sp>
        <p:nvSpPr>
          <p:cNvPr id="231452" name="文本框 1">
            <a:extLst>
              <a:ext uri="{FF2B5EF4-FFF2-40B4-BE49-F238E27FC236}">
                <a16:creationId xmlns:a16="http://schemas.microsoft.com/office/drawing/2014/main" id="{09584CB8-49BB-E84F-BD01-B7A350D27B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1888" y="5813425"/>
            <a:ext cx="6469062" cy="42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8000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FF3300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rgbClr val="006666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200" b="1"/>
              <a:t>故</a:t>
            </a:r>
            <a:r>
              <a:rPr lang="en-US" altLang="zh-CN" sz="2200" b="1"/>
              <a:t>[ 0101 0111 ]</a:t>
            </a:r>
            <a:r>
              <a:rPr lang="en-US" altLang="zh-CN" sz="2200" b="1" baseline="-25000"/>
              <a:t>8421</a:t>
            </a:r>
            <a:r>
              <a:rPr lang="en-US" altLang="zh-CN" sz="2200" b="1"/>
              <a:t>+[ 0011 1000 ]</a:t>
            </a:r>
            <a:r>
              <a:rPr lang="en-US" altLang="zh-CN" sz="2200" b="1" baseline="-25000"/>
              <a:t>8421</a:t>
            </a:r>
            <a:r>
              <a:rPr lang="en-US" altLang="zh-CN" sz="2200" b="1"/>
              <a:t>=[ 1001 0101 ]</a:t>
            </a:r>
            <a:r>
              <a:rPr lang="en-US" altLang="zh-CN" sz="2200" b="1" baseline="-25000"/>
              <a:t>8421</a:t>
            </a:r>
            <a:endParaRPr lang="zh-CN" altLang="en-US" sz="2200" b="1" baseline="-250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1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2314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1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1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1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1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1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314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1441" grpId="0" autoUpdateAnimBg="0"/>
      <p:bldP spid="231442" grpId="0" autoUpdateAnimBg="0"/>
      <p:bldP spid="231452" grpId="0" autoUpdateAnimBg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050">
            <a:extLst>
              <a:ext uri="{FF2B5EF4-FFF2-40B4-BE49-F238E27FC236}">
                <a16:creationId xmlns:a16="http://schemas.microsoft.com/office/drawing/2014/main" id="{6D429EDD-8A4B-2B44-B940-77F9BD5339C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3600" b="1">
                <a:solidFill>
                  <a:schemeClr val="tx1"/>
                </a:solidFill>
              </a:rPr>
              <a:t>字母与字符的编码</a:t>
            </a:r>
          </a:p>
        </p:txBody>
      </p:sp>
      <p:sp>
        <p:nvSpPr>
          <p:cNvPr id="57347" name="Rectangle 2051">
            <a:extLst>
              <a:ext uri="{FF2B5EF4-FFF2-40B4-BE49-F238E27FC236}">
                <a16:creationId xmlns:a16="http://schemas.microsoft.com/office/drawing/2014/main" id="{85EE6843-A3DA-6E4A-A2B4-96D576C6D84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5181600"/>
          </a:xfrm>
        </p:spPr>
        <p:txBody>
          <a:bodyPr/>
          <a:lstStyle/>
          <a:p>
            <a:pPr eaLnBrk="1" hangingPunct="1">
              <a:spcAft>
                <a:spcPct val="30000"/>
              </a:spcAft>
            </a:pPr>
            <a:r>
              <a:rPr lang="en-US" altLang="zh-CN" sz="2400" b="1"/>
              <a:t>ASCII</a:t>
            </a:r>
            <a:r>
              <a:rPr lang="zh-CN" altLang="en-US" sz="2400" b="1"/>
              <a:t>码</a:t>
            </a:r>
          </a:p>
          <a:p>
            <a:pPr lvl="1" eaLnBrk="1" hangingPunct="1">
              <a:spcAft>
                <a:spcPct val="30000"/>
              </a:spcAft>
            </a:pPr>
            <a:r>
              <a:rPr lang="zh-CN" altLang="en-US" sz="2000" b="1"/>
              <a:t>微机中普遍采用</a:t>
            </a:r>
            <a:r>
              <a:rPr lang="en-US" altLang="zh-CN" sz="2000" b="1"/>
              <a:t>ASCII</a:t>
            </a:r>
            <a:r>
              <a:rPr lang="zh-CN" altLang="en-US" sz="2000" b="1"/>
              <a:t>码，用</a:t>
            </a:r>
            <a:r>
              <a:rPr lang="en-US" altLang="zh-CN" sz="2000" b="1"/>
              <a:t>7</a:t>
            </a:r>
            <a:r>
              <a:rPr lang="zh-CN" altLang="en-US" sz="2000" b="1"/>
              <a:t>位二进制数</a:t>
            </a:r>
            <a:r>
              <a:rPr lang="zh-CN" altLang="en-US" sz="2000" b="1">
                <a:solidFill>
                  <a:srgbClr val="000000"/>
                </a:solidFill>
              </a:rPr>
              <a:t>对</a:t>
            </a:r>
            <a:r>
              <a:rPr lang="en-US" altLang="zh-CN" sz="2000" b="1">
                <a:solidFill>
                  <a:srgbClr val="000000"/>
                </a:solidFill>
              </a:rPr>
              <a:t>127</a:t>
            </a:r>
            <a:r>
              <a:rPr lang="zh-CN" altLang="en-US" sz="2000" b="1">
                <a:solidFill>
                  <a:srgbClr val="000000"/>
                </a:solidFill>
              </a:rPr>
              <a:t>个字符进行编码，其中前</a:t>
            </a:r>
            <a:r>
              <a:rPr lang="en-US" altLang="zh-CN" sz="2000" b="1">
                <a:solidFill>
                  <a:srgbClr val="000000"/>
                </a:solidFill>
              </a:rPr>
              <a:t>32</a:t>
            </a:r>
            <a:r>
              <a:rPr lang="zh-CN" altLang="en-US" sz="2000" b="1">
                <a:solidFill>
                  <a:srgbClr val="000000"/>
                </a:solidFill>
              </a:rPr>
              <a:t>个是一些不可打印的控制符号</a:t>
            </a:r>
            <a:r>
              <a:rPr lang="zh-CN" altLang="en-US" sz="2000" b="1"/>
              <a:t> 。</a:t>
            </a:r>
          </a:p>
          <a:p>
            <a:pPr eaLnBrk="1" hangingPunct="1">
              <a:spcAft>
                <a:spcPct val="30000"/>
              </a:spcAft>
            </a:pPr>
            <a:r>
              <a:rPr lang="zh-CN" altLang="en-US" sz="2400" b="1"/>
              <a:t>扩展</a:t>
            </a:r>
            <a:r>
              <a:rPr lang="en-US" altLang="zh-CN" sz="2400" b="1"/>
              <a:t>ASCII</a:t>
            </a:r>
            <a:r>
              <a:rPr lang="zh-CN" altLang="en-US" sz="2400" b="1"/>
              <a:t>码</a:t>
            </a:r>
          </a:p>
          <a:p>
            <a:pPr lvl="1" eaLnBrk="1" hangingPunct="1">
              <a:spcAft>
                <a:spcPct val="30000"/>
              </a:spcAft>
            </a:pPr>
            <a:r>
              <a:rPr lang="zh-CN" altLang="en-US" sz="2000" b="1"/>
              <a:t>采用</a:t>
            </a:r>
            <a:r>
              <a:rPr lang="en-US" altLang="zh-CN" sz="2000" b="1"/>
              <a:t>8</a:t>
            </a:r>
            <a:r>
              <a:rPr lang="zh-CN" altLang="en-US" sz="2000" b="1"/>
              <a:t>为二进制数进行编码。</a:t>
            </a:r>
          </a:p>
          <a:p>
            <a:pPr eaLnBrk="1" hangingPunct="1">
              <a:spcAft>
                <a:spcPct val="30000"/>
              </a:spcAft>
            </a:pPr>
            <a:r>
              <a:rPr lang="zh-CN" altLang="en-US" sz="2400" b="1"/>
              <a:t>汉字编码：</a:t>
            </a:r>
          </a:p>
          <a:p>
            <a:pPr lvl="1" eaLnBrk="1" hangingPunct="1">
              <a:spcAft>
                <a:spcPct val="30000"/>
              </a:spcAft>
            </a:pPr>
            <a:r>
              <a:rPr lang="zh-CN" altLang="en-US" sz="2000" b="1">
                <a:solidFill>
                  <a:srgbClr val="000000"/>
                </a:solidFill>
              </a:rPr>
              <a:t>国标汉字分为两级，一级汉字为</a:t>
            </a:r>
            <a:r>
              <a:rPr lang="en-US" altLang="zh-CN" sz="2000" b="1">
                <a:solidFill>
                  <a:srgbClr val="000000"/>
                </a:solidFill>
              </a:rPr>
              <a:t>3755</a:t>
            </a:r>
            <a:r>
              <a:rPr lang="zh-CN" altLang="en-US" sz="2000" b="1">
                <a:solidFill>
                  <a:srgbClr val="000000"/>
                </a:solidFill>
              </a:rPr>
              <a:t>个，二级为</a:t>
            </a:r>
            <a:r>
              <a:rPr lang="en-US" altLang="zh-CN" sz="2000" b="1">
                <a:solidFill>
                  <a:srgbClr val="000000"/>
                </a:solidFill>
              </a:rPr>
              <a:t>3008</a:t>
            </a:r>
            <a:r>
              <a:rPr lang="zh-CN" altLang="en-US" sz="2000" b="1">
                <a:solidFill>
                  <a:srgbClr val="000000"/>
                </a:solidFill>
              </a:rPr>
              <a:t>个，图形符号为</a:t>
            </a:r>
            <a:r>
              <a:rPr lang="en-US" altLang="zh-CN" sz="2000" b="1">
                <a:solidFill>
                  <a:srgbClr val="000000"/>
                </a:solidFill>
              </a:rPr>
              <a:t>682</a:t>
            </a:r>
            <a:r>
              <a:rPr lang="zh-CN" altLang="en-US" sz="2000" b="1">
                <a:solidFill>
                  <a:srgbClr val="000000"/>
                </a:solidFill>
              </a:rPr>
              <a:t>个，共</a:t>
            </a:r>
            <a:r>
              <a:rPr lang="en-US" altLang="zh-CN" sz="2000" b="1">
                <a:solidFill>
                  <a:srgbClr val="000000"/>
                </a:solidFill>
              </a:rPr>
              <a:t>7445</a:t>
            </a:r>
            <a:r>
              <a:rPr lang="zh-CN" altLang="en-US" sz="2000" b="1">
                <a:solidFill>
                  <a:srgbClr val="000000"/>
                </a:solidFill>
              </a:rPr>
              <a:t>个。</a:t>
            </a:r>
          </a:p>
          <a:p>
            <a:pPr eaLnBrk="1" hangingPunct="1">
              <a:spcAft>
                <a:spcPct val="30000"/>
              </a:spcAft>
            </a:pPr>
            <a:r>
              <a:rPr lang="en-US" altLang="zh-CN" sz="2400" b="1"/>
              <a:t>Unicode</a:t>
            </a:r>
            <a:r>
              <a:rPr lang="zh-CN" altLang="en-US" sz="2400" b="1"/>
              <a:t>编码</a:t>
            </a:r>
          </a:p>
          <a:p>
            <a:pPr lvl="1" eaLnBrk="1" hangingPunct="1">
              <a:spcAft>
                <a:spcPct val="30000"/>
              </a:spcAft>
            </a:pPr>
            <a:r>
              <a:rPr lang="zh-CN" altLang="en-US" sz="2000" b="1"/>
              <a:t>是一种可以容纳世界上所有文字和符号的字符编码方案。</a:t>
            </a: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1026">
            <a:extLst>
              <a:ext uri="{FF2B5EF4-FFF2-40B4-BE49-F238E27FC236}">
                <a16:creationId xmlns:a16="http://schemas.microsoft.com/office/drawing/2014/main" id="{7D1F8F9D-E9E5-EC44-97C6-4103828C53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3600" b="1">
                <a:solidFill>
                  <a:schemeClr val="folHlink"/>
                </a:solidFill>
              </a:rPr>
              <a:t>可靠性编码</a:t>
            </a:r>
          </a:p>
        </p:txBody>
      </p:sp>
      <p:sp>
        <p:nvSpPr>
          <p:cNvPr id="487427" name="Rectangle 1027">
            <a:extLst>
              <a:ext uri="{FF2B5EF4-FFF2-40B4-BE49-F238E27FC236}">
                <a16:creationId xmlns:a16="http://schemas.microsoft.com/office/drawing/2014/main" id="{53AE1C0C-9856-E140-8FCF-DA5B3DF3B99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3657600"/>
            <a:ext cx="5446712" cy="1066800"/>
          </a:xfrm>
        </p:spPr>
        <p:txBody>
          <a:bodyPr/>
          <a:lstStyle/>
          <a:p>
            <a:pPr eaLnBrk="1" hangingPunct="1">
              <a:lnSpc>
                <a:spcPct val="110000"/>
              </a:lnSpc>
            </a:pPr>
            <a:r>
              <a:rPr lang="zh-CN" altLang="en-US" sz="2800" b="1">
                <a:ea typeface="隶书" panose="02010509060101010101" pitchFamily="49" charset="-122"/>
              </a:rPr>
              <a:t>数字技术的优越性</a:t>
            </a:r>
          </a:p>
          <a:p>
            <a:pPr lvl="1" eaLnBrk="1" hangingPunct="1">
              <a:lnSpc>
                <a:spcPct val="110000"/>
              </a:lnSpc>
            </a:pPr>
            <a:r>
              <a:rPr lang="zh-CN" altLang="en-US" sz="2400" b="1">
                <a:ea typeface="楷体_GB2312" pitchFamily="49" charset="-122"/>
              </a:rPr>
              <a:t>允许内置错误检测和校验机制</a:t>
            </a:r>
          </a:p>
        </p:txBody>
      </p:sp>
      <p:sp>
        <p:nvSpPr>
          <p:cNvPr id="487428" name="Rectangle 1028">
            <a:extLst>
              <a:ext uri="{FF2B5EF4-FFF2-40B4-BE49-F238E27FC236}">
                <a16:creationId xmlns:a16="http://schemas.microsoft.com/office/drawing/2014/main" id="{9B9399F2-E80A-914A-BA7E-EE393C9963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9200" y="2057400"/>
            <a:ext cx="7772400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8000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FF3300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rgbClr val="006666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</a:pPr>
            <a:r>
              <a:rPr lang="zh-CN" altLang="en-US" sz="2800" b="1">
                <a:ea typeface="隶书" panose="02010509060101010101" pitchFamily="49" charset="-122"/>
              </a:rPr>
              <a:t>数据在传输过程中</a:t>
            </a:r>
          </a:p>
          <a:p>
            <a:pPr lvl="1" ea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SzPct val="75000"/>
              <a:buFont typeface="Wingdings" pitchFamily="2" charset="2"/>
              <a:buNone/>
            </a:pPr>
            <a:r>
              <a:rPr lang="zh-CN" altLang="en-US" sz="2000" b="1">
                <a:solidFill>
                  <a:srgbClr val="000000"/>
                </a:solidFill>
              </a:rPr>
              <a:t>         </a:t>
            </a:r>
            <a:r>
              <a:rPr lang="en-US" altLang="zh-CN" sz="2400" b="1">
                <a:solidFill>
                  <a:srgbClr val="000000"/>
                </a:solidFill>
              </a:rPr>
              <a:t>110101 </a:t>
            </a:r>
            <a:r>
              <a:rPr lang="en-US" altLang="zh-CN" sz="2400" b="1">
                <a:solidFill>
                  <a:srgbClr val="000000"/>
                </a:solidFill>
                <a:sym typeface="Symbol" pitchFamily="2" charset="2"/>
              </a:rPr>
              <a:t></a:t>
            </a:r>
            <a:r>
              <a:rPr lang="en-US" altLang="zh-CN" sz="2400" b="1">
                <a:solidFill>
                  <a:srgbClr val="000000"/>
                </a:solidFill>
              </a:rPr>
              <a:t> 110101  </a:t>
            </a:r>
            <a:r>
              <a:rPr lang="zh-CN" altLang="en-US" sz="2400" b="1">
                <a:solidFill>
                  <a:srgbClr val="000000"/>
                </a:solidFill>
              </a:rPr>
              <a:t>传输无差错</a:t>
            </a:r>
          </a:p>
          <a:p>
            <a:pPr lvl="1" ea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SzPct val="75000"/>
              <a:buFont typeface="Wingdings" pitchFamily="2" charset="2"/>
              <a:buNone/>
            </a:pPr>
            <a:r>
              <a:rPr lang="zh-CN" altLang="en-US" sz="2400" b="1">
                <a:solidFill>
                  <a:srgbClr val="000000"/>
                </a:solidFill>
              </a:rPr>
              <a:t>       </a:t>
            </a:r>
            <a:r>
              <a:rPr lang="en-US" altLang="zh-CN" sz="2400" b="1">
                <a:solidFill>
                  <a:srgbClr val="000000"/>
                </a:solidFill>
              </a:rPr>
              <a:t>110101 </a:t>
            </a:r>
            <a:r>
              <a:rPr lang="en-US" altLang="zh-CN" sz="2400" b="1">
                <a:solidFill>
                  <a:srgbClr val="000000"/>
                </a:solidFill>
                <a:sym typeface="Symbol" pitchFamily="2" charset="2"/>
              </a:rPr>
              <a:t></a:t>
            </a:r>
            <a:r>
              <a:rPr lang="en-US" altLang="zh-CN" sz="2400" b="1">
                <a:solidFill>
                  <a:srgbClr val="000000"/>
                </a:solidFill>
              </a:rPr>
              <a:t> 1</a:t>
            </a:r>
            <a:r>
              <a:rPr lang="en-US" altLang="zh-CN" sz="2400" b="1">
                <a:solidFill>
                  <a:schemeClr val="hlink"/>
                </a:solidFill>
              </a:rPr>
              <a:t>0</a:t>
            </a:r>
            <a:r>
              <a:rPr lang="en-US" altLang="zh-CN" sz="2400" b="1">
                <a:solidFill>
                  <a:srgbClr val="000000"/>
                </a:solidFill>
              </a:rPr>
              <a:t>0101   </a:t>
            </a:r>
            <a:r>
              <a:rPr lang="zh-CN" altLang="en-US" sz="2400" b="1">
                <a:solidFill>
                  <a:srgbClr val="000000"/>
                </a:solidFill>
              </a:rPr>
              <a:t>传输出现差错</a:t>
            </a:r>
            <a:endParaRPr lang="zh-CN" altLang="en-US" sz="2400" b="1"/>
          </a:p>
        </p:txBody>
      </p:sp>
      <p:sp>
        <p:nvSpPr>
          <p:cNvPr id="58373" name="Text Box 1029">
            <a:extLst>
              <a:ext uri="{FF2B5EF4-FFF2-40B4-BE49-F238E27FC236}">
                <a16:creationId xmlns:a16="http://schemas.microsoft.com/office/drawing/2014/main" id="{4A4F19E6-293E-AA4B-A494-574231E6FE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9200" y="1371600"/>
            <a:ext cx="7620000" cy="53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8000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FF3300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rgbClr val="006666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Aft>
                <a:spcPct val="10000"/>
              </a:spcAft>
              <a:buClrTx/>
              <a:buSzTx/>
              <a:buFontTx/>
              <a:buNone/>
            </a:pPr>
            <a:r>
              <a:rPr lang="en-US" altLang="zh-CN" sz="2000" b="1"/>
              <a:t>        </a:t>
            </a:r>
            <a:r>
              <a:rPr lang="zh-CN" altLang="en-US" sz="2400" b="1"/>
              <a:t>二进制信息在传送过程中可能会发生错误，例如：</a:t>
            </a:r>
            <a:endParaRPr lang="zh-CN" altLang="en-US" sz="2400" b="1">
              <a:latin typeface="Tahoma" panose="020B0604030504040204" pitchFamily="34" charset="0"/>
            </a:endParaRPr>
          </a:p>
        </p:txBody>
      </p:sp>
      <p:sp>
        <p:nvSpPr>
          <p:cNvPr id="487430" name="Text Box 1030">
            <a:extLst>
              <a:ext uri="{FF2B5EF4-FFF2-40B4-BE49-F238E27FC236}">
                <a16:creationId xmlns:a16="http://schemas.microsoft.com/office/drawing/2014/main" id="{0260CBE3-CC89-4241-A813-42E7D0979D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9200" y="5054600"/>
            <a:ext cx="7620000" cy="1041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8000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FF3300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rgbClr val="006666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  <a:spcAft>
                <a:spcPct val="10000"/>
              </a:spcAft>
              <a:buClrTx/>
              <a:buSzTx/>
              <a:buFontTx/>
              <a:buNone/>
            </a:pPr>
            <a:r>
              <a:rPr lang="en-US" altLang="zh-CN" sz="2000" b="1"/>
              <a:t>        </a:t>
            </a:r>
            <a:r>
              <a:rPr lang="zh-CN" altLang="en-US" sz="2400" b="1"/>
              <a:t>为了检测存在的错误，人们研制出特殊的可靠性编码。常用的有奇偶检验码、五中取二码、汉明码等。</a:t>
            </a:r>
            <a:r>
              <a:rPr lang="zh-CN" altLang="en-US" sz="2400" b="1">
                <a:latin typeface="Tahoma" panose="020B0604030504040204" pitchFamily="34" charset="0"/>
              </a:rPr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7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74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74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7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7427" grpId="0" build="p" autoUpdateAnimBg="0" advAuto="5000"/>
      <p:bldP spid="487428" grpId="0" autoUpdateAnimBg="0"/>
      <p:bldP spid="487430" grpId="0" autoUpdateAnimBg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1026">
            <a:extLst>
              <a:ext uri="{FF2B5EF4-FFF2-40B4-BE49-F238E27FC236}">
                <a16:creationId xmlns:a16="http://schemas.microsoft.com/office/drawing/2014/main" id="{AFB51DCE-06A5-6644-B476-0F86B90764F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3600" b="1">
                <a:solidFill>
                  <a:schemeClr val="tx1"/>
                </a:solidFill>
              </a:rPr>
              <a:t>可靠性编码</a:t>
            </a:r>
            <a:r>
              <a:rPr lang="zh-CN" altLang="en-US" sz="3200" b="1">
                <a:solidFill>
                  <a:schemeClr val="tx1"/>
                </a:solidFill>
              </a:rPr>
              <a:t>－</a:t>
            </a:r>
            <a:r>
              <a:rPr lang="zh-CN" altLang="en-US" sz="2800" b="1">
                <a:solidFill>
                  <a:schemeClr val="folHlink"/>
                </a:solidFill>
              </a:rPr>
              <a:t>奇偶校验码</a:t>
            </a:r>
          </a:p>
        </p:txBody>
      </p:sp>
      <p:sp>
        <p:nvSpPr>
          <p:cNvPr id="488451" name="Rectangle 1027">
            <a:extLst>
              <a:ext uri="{FF2B5EF4-FFF2-40B4-BE49-F238E27FC236}">
                <a16:creationId xmlns:a16="http://schemas.microsoft.com/office/drawing/2014/main" id="{9C603B94-013E-9040-A499-B0B5C8B733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95400" y="1371600"/>
            <a:ext cx="65532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8000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FF3300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rgbClr val="006666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</a:pPr>
            <a:r>
              <a:rPr lang="zh-CN" altLang="en-US" sz="2400" b="1"/>
              <a:t>奇偶校验码</a:t>
            </a:r>
          </a:p>
          <a:p>
            <a:pPr lvl="1" eaLnBrk="1" hangingPunct="1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</a:pPr>
            <a:r>
              <a:rPr lang="zh-CN" altLang="en-US" sz="2200" b="1"/>
              <a:t>由信息码加一位校验位组成。</a:t>
            </a:r>
          </a:p>
        </p:txBody>
      </p:sp>
      <p:grpSp>
        <p:nvGrpSpPr>
          <p:cNvPr id="59402" name="Group 1028">
            <a:extLst>
              <a:ext uri="{FF2B5EF4-FFF2-40B4-BE49-F238E27FC236}">
                <a16:creationId xmlns:a16="http://schemas.microsoft.com/office/drawing/2014/main" id="{28588B4A-C586-3E48-BF06-678589C0D74B}"/>
              </a:ext>
            </a:extLst>
          </p:cNvPr>
          <p:cNvGrpSpPr>
            <a:grpSpLocks/>
          </p:cNvGrpSpPr>
          <p:nvPr/>
        </p:nvGrpSpPr>
        <p:grpSpPr bwMode="auto">
          <a:xfrm>
            <a:off x="2133600" y="2532063"/>
            <a:ext cx="4651375" cy="820737"/>
            <a:chOff x="1238" y="1824"/>
            <a:chExt cx="2930" cy="517"/>
          </a:xfrm>
        </p:grpSpPr>
        <p:sp>
          <p:nvSpPr>
            <p:cNvPr id="59403" name="Text Box 1029">
              <a:extLst>
                <a:ext uri="{FF2B5EF4-FFF2-40B4-BE49-F238E27FC236}">
                  <a16:creationId xmlns:a16="http://schemas.microsoft.com/office/drawing/2014/main" id="{C518FB1E-2748-4749-B6AD-4620966A35C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08" y="2091"/>
              <a:ext cx="760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8000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FF3300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rgbClr val="006666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zh-CN" altLang="en-US" sz="2000" b="1"/>
                <a:t>监督码元</a:t>
              </a:r>
            </a:p>
          </p:txBody>
        </p:sp>
        <p:sp>
          <p:nvSpPr>
            <p:cNvPr id="59404" name="Rectangle 1030">
              <a:extLst>
                <a:ext uri="{FF2B5EF4-FFF2-40B4-BE49-F238E27FC236}">
                  <a16:creationId xmlns:a16="http://schemas.microsoft.com/office/drawing/2014/main" id="{D05F1990-6C0B-EE4F-AA79-94D98392EA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38" y="1824"/>
              <a:ext cx="2842" cy="240"/>
            </a:xfrm>
            <a:prstGeom prst="rect">
              <a:avLst/>
            </a:prstGeom>
            <a:solidFill>
              <a:srgbClr val="80808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8000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FF3300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rgbClr val="006666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000" b="1">
                  <a:solidFill>
                    <a:srgbClr val="FFFF00"/>
                  </a:solidFill>
                </a:rPr>
                <a:t> </a:t>
              </a:r>
              <a:r>
                <a:rPr lang="zh-CN" altLang="en-US" sz="2000" b="1">
                  <a:solidFill>
                    <a:srgbClr val="FFFF00"/>
                  </a:solidFill>
                </a:rPr>
                <a:t>信 息 码                          校验位</a:t>
              </a:r>
            </a:p>
          </p:txBody>
        </p:sp>
      </p:grpSp>
      <p:sp>
        <p:nvSpPr>
          <p:cNvPr id="59405" name="Line 1032">
            <a:extLst>
              <a:ext uri="{FF2B5EF4-FFF2-40B4-BE49-F238E27FC236}">
                <a16:creationId xmlns:a16="http://schemas.microsoft.com/office/drawing/2014/main" id="{576F8DF8-B3AB-FC49-80DD-9946E2177A92}"/>
              </a:ext>
            </a:extLst>
          </p:cNvPr>
          <p:cNvSpPr>
            <a:spLocks noChangeShapeType="1"/>
          </p:cNvSpPr>
          <p:nvPr/>
        </p:nvSpPr>
        <p:spPr bwMode="auto">
          <a:xfrm>
            <a:off x="5718175" y="25908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" name="Rectangle 1027">
            <a:extLst>
              <a:ext uri="{FF2B5EF4-FFF2-40B4-BE49-F238E27FC236}">
                <a16:creationId xmlns:a16="http://schemas.microsoft.com/office/drawing/2014/main" id="{E74D7E00-3309-BE49-AE15-DDE29ACE35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95400" y="4800600"/>
            <a:ext cx="7010400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8000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FF3300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rgbClr val="006666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</a:pPr>
            <a:r>
              <a:rPr lang="zh-CN" altLang="en-US" sz="2400" b="1"/>
              <a:t>编码方式</a:t>
            </a:r>
          </a:p>
          <a:p>
            <a:pPr lvl="1" algn="just" eaLnBrk="1" fontAlgn="b" hangingPunct="1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</a:pPr>
            <a:r>
              <a:rPr lang="zh-CN" altLang="en-US" sz="2200" b="1">
                <a:solidFill>
                  <a:srgbClr val="FF3300"/>
                </a:solidFill>
              </a:rPr>
              <a:t>奇校验</a:t>
            </a:r>
            <a:r>
              <a:rPr lang="zh-CN" altLang="en-US" sz="2200" b="1"/>
              <a:t>：信息码和校验位中</a:t>
            </a:r>
            <a:r>
              <a:rPr lang="en-US" altLang="zh-CN" sz="2200" b="1">
                <a:cs typeface="Times New Roman" panose="02020603050405020304" pitchFamily="18" charset="0"/>
              </a:rPr>
              <a:t>1</a:t>
            </a:r>
            <a:r>
              <a:rPr lang="zh-CN" altLang="en-US" sz="2200" b="1"/>
              <a:t>的个数为奇数。</a:t>
            </a:r>
            <a:endParaRPr lang="en-US" altLang="zh-CN" sz="2200" b="1"/>
          </a:p>
          <a:p>
            <a:pPr lvl="1" eaLnBrk="1" hangingPunct="1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</a:pPr>
            <a:r>
              <a:rPr lang="zh-CN" altLang="en-US" sz="2200" b="1">
                <a:solidFill>
                  <a:srgbClr val="FF3300"/>
                </a:solidFill>
              </a:rPr>
              <a:t>偶校验</a:t>
            </a:r>
            <a:r>
              <a:rPr lang="zh-CN" altLang="en-US" sz="2200" b="1"/>
              <a:t>：信息码和校验位中</a:t>
            </a:r>
            <a:r>
              <a:rPr lang="en-US" altLang="zh-CN" sz="2200" b="1"/>
              <a:t>1</a:t>
            </a:r>
            <a:r>
              <a:rPr lang="zh-CN" altLang="en-US" sz="2200" b="1"/>
              <a:t>的个数为偶数。</a:t>
            </a:r>
          </a:p>
        </p:txBody>
      </p:sp>
      <p:sp>
        <p:nvSpPr>
          <p:cNvPr id="3" name="Rectangle 1027">
            <a:extLst>
              <a:ext uri="{FF2B5EF4-FFF2-40B4-BE49-F238E27FC236}">
                <a16:creationId xmlns:a16="http://schemas.microsoft.com/office/drawing/2014/main" id="{30B6A70D-9B31-5F4E-B986-FC832A4510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95400" y="3505200"/>
            <a:ext cx="69342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8000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FF3300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rgbClr val="006666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</a:pPr>
            <a:r>
              <a:rPr lang="zh-CN" altLang="en-US" sz="2400" b="1"/>
              <a:t>特点</a:t>
            </a:r>
          </a:p>
          <a:p>
            <a:pPr lvl="1" algn="just" eaLnBrk="1" fontAlgn="b" hangingPunct="1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</a:pPr>
            <a:r>
              <a:rPr lang="zh-CN" altLang="en-US" sz="2200" b="1">
                <a:ea typeface="楷体_GB2312" pitchFamily="49" charset="-122"/>
              </a:rPr>
              <a:t>能够检测出</a:t>
            </a:r>
            <a:r>
              <a:rPr lang="en-US" altLang="zh-CN" sz="2200" b="1">
                <a:ea typeface="楷体_GB2312" pitchFamily="49" charset="-122"/>
              </a:rPr>
              <a:t>1</a:t>
            </a:r>
            <a:r>
              <a:rPr lang="zh-CN" altLang="en-US" sz="2200" b="1">
                <a:ea typeface="楷体_GB2312" pitchFamily="49" charset="-122"/>
              </a:rPr>
              <a:t>位错误，但不能纠正错误。</a:t>
            </a:r>
            <a:endParaRPr lang="zh-CN" altLang="en-US" sz="2200" b="1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18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8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185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18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37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18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8451" grpId="0" autoUpdateAnimBg="0"/>
      <p:bldP spid="2" grpId="0" autoUpdateAnimBg="0"/>
      <p:bldP spid="3" grpId="0" autoUpdateAnimBg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050">
            <a:extLst>
              <a:ext uri="{FF2B5EF4-FFF2-40B4-BE49-F238E27FC236}">
                <a16:creationId xmlns:a16="http://schemas.microsoft.com/office/drawing/2014/main" id="{7ECE6E03-84F0-584E-87C6-E8E31396514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3600" b="1">
                <a:solidFill>
                  <a:schemeClr val="tx1"/>
                </a:solidFill>
              </a:rPr>
              <a:t>可靠性编码</a:t>
            </a:r>
            <a:r>
              <a:rPr lang="zh-CN" altLang="en-US" sz="3200" b="1">
                <a:solidFill>
                  <a:schemeClr val="tx1"/>
                </a:solidFill>
              </a:rPr>
              <a:t>－</a:t>
            </a:r>
            <a:r>
              <a:rPr lang="zh-CN" altLang="en-US" sz="2800" b="1">
                <a:solidFill>
                  <a:schemeClr val="tx1"/>
                </a:solidFill>
              </a:rPr>
              <a:t>奇偶校验码举例</a:t>
            </a: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502E05EE-AACA-BA46-B0A5-006A02B9B1B2}"/>
              </a:ext>
            </a:extLst>
          </p:cNvPr>
          <p:cNvGraphicFramePr>
            <a:graphicFrameLocks noGrp="1"/>
          </p:cNvGraphicFramePr>
          <p:nvPr/>
        </p:nvGraphicFramePr>
        <p:xfrm>
          <a:off x="2209800" y="1666875"/>
          <a:ext cx="6096000" cy="4027172"/>
        </p:xfrm>
        <a:graphic>
          <a:graphicData uri="http://schemas.openxmlformats.org/drawingml/2006/table">
            <a:tbl>
              <a:tblPr/>
              <a:tblGrid>
                <a:gridCol w="1368425">
                  <a:extLst>
                    <a:ext uri="{9D8B030D-6E8A-4147-A177-3AD203B41FA5}">
                      <a16:colId xmlns:a16="http://schemas.microsoft.com/office/drawing/2014/main" val="1662987820"/>
                    </a:ext>
                  </a:extLst>
                </a:gridCol>
                <a:gridCol w="2303463">
                  <a:extLst>
                    <a:ext uri="{9D8B030D-6E8A-4147-A177-3AD203B41FA5}">
                      <a16:colId xmlns:a16="http://schemas.microsoft.com/office/drawing/2014/main" val="3106718483"/>
                    </a:ext>
                  </a:extLst>
                </a:gridCol>
                <a:gridCol w="2424112">
                  <a:extLst>
                    <a:ext uri="{9D8B030D-6E8A-4147-A177-3AD203B41FA5}">
                      <a16:colId xmlns:a16="http://schemas.microsoft.com/office/drawing/2014/main" val="2074966991"/>
                    </a:ext>
                  </a:extLst>
                </a:gridCol>
              </a:tblGrid>
              <a:tr h="325438"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十进制数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带奇校验位的</a:t>
                      </a: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8421</a:t>
                      </a: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码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带偶校验位的</a:t>
                      </a: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8421</a:t>
                      </a: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码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5037672"/>
                  </a:ext>
                </a:extLst>
              </a:tr>
              <a:tr h="325438"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0000 </a:t>
                      </a: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hlink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0000 </a:t>
                      </a: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CC00CC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CC00CC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276920"/>
                  </a:ext>
                </a:extLst>
              </a:tr>
              <a:tr h="366713"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0001 </a:t>
                      </a: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hlink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0001 </a:t>
                      </a: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CC00CC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CC00CC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2601268"/>
                  </a:ext>
                </a:extLst>
              </a:tr>
              <a:tr h="325438"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</a:t>
                      </a: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0010 </a:t>
                      </a: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hlink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0010 </a:t>
                      </a: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CC00CC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CC00CC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7414403"/>
                  </a:ext>
                </a:extLst>
              </a:tr>
              <a:tr h="366713"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</a:t>
                      </a: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0011 </a:t>
                      </a: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hlink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0011 </a:t>
                      </a: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CC00CC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CC00CC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7063576"/>
                  </a:ext>
                </a:extLst>
              </a:tr>
              <a:tr h="325438"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4</a:t>
                      </a: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0100 </a:t>
                      </a: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hlink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0100 </a:t>
                      </a: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CC00CC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CC00CC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10691411"/>
                  </a:ext>
                </a:extLst>
              </a:tr>
              <a:tr h="325438"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5</a:t>
                      </a: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0101 </a:t>
                      </a: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hlink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0101 </a:t>
                      </a: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CC00CC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CC00CC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8278984"/>
                  </a:ext>
                </a:extLst>
              </a:tr>
              <a:tr h="366713"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6</a:t>
                      </a: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0110 </a:t>
                      </a: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hlink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0110 </a:t>
                      </a: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CC00CC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CC00CC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0875478"/>
                  </a:ext>
                </a:extLst>
              </a:tr>
              <a:tr h="325438"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7</a:t>
                      </a: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0111 </a:t>
                      </a: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hlink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0111 </a:t>
                      </a: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CC00CC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CC00CC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5309168"/>
                  </a:ext>
                </a:extLst>
              </a:tr>
              <a:tr h="366713"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8</a:t>
                      </a: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1000 </a:t>
                      </a: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hlink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1000 </a:t>
                      </a: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CC00CC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CC00CC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867023"/>
                  </a:ext>
                </a:extLst>
              </a:tr>
              <a:tr h="325438"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9</a:t>
                      </a: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1001 </a:t>
                      </a: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hlink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1001 </a:t>
                      </a: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CC00CC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CC00CC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75125053"/>
                  </a:ext>
                </a:extLst>
              </a:tr>
            </a:tbl>
          </a:graphicData>
        </a:graphic>
      </p:graphicFrame>
      <p:sp>
        <p:nvSpPr>
          <p:cNvPr id="60454" name="文本框 2">
            <a:extLst>
              <a:ext uri="{FF2B5EF4-FFF2-40B4-BE49-F238E27FC236}">
                <a16:creationId xmlns:a16="http://schemas.microsoft.com/office/drawing/2014/main" id="{CC72D948-5F40-9047-A976-A8E5C35214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24375" y="1290638"/>
            <a:ext cx="146208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8000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FF3300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rgbClr val="006666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000" b="1">
                <a:latin typeface="Tahoma" panose="020B0604030504040204" pitchFamily="34" charset="0"/>
              </a:rPr>
              <a:t>奇偶校验码</a:t>
            </a:r>
          </a:p>
        </p:txBody>
      </p:sp>
      <p:grpSp>
        <p:nvGrpSpPr>
          <p:cNvPr id="60455" name="组合 8">
            <a:extLst>
              <a:ext uri="{FF2B5EF4-FFF2-40B4-BE49-F238E27FC236}">
                <a16:creationId xmlns:a16="http://schemas.microsoft.com/office/drawing/2014/main" id="{BCDC1A7B-83DE-9649-9442-DCFF8D12CC48}"/>
              </a:ext>
            </a:extLst>
          </p:cNvPr>
          <p:cNvGrpSpPr>
            <a:grpSpLocks/>
          </p:cNvGrpSpPr>
          <p:nvPr/>
        </p:nvGrpSpPr>
        <p:grpSpPr bwMode="auto">
          <a:xfrm>
            <a:off x="4464050" y="5689600"/>
            <a:ext cx="793750" cy="1141413"/>
            <a:chOff x="4593884" y="5689666"/>
            <a:chExt cx="793868" cy="1141631"/>
          </a:xfrm>
        </p:grpSpPr>
        <p:sp>
          <p:nvSpPr>
            <p:cNvPr id="60459" name="文本框 5">
              <a:extLst>
                <a:ext uri="{FF2B5EF4-FFF2-40B4-BE49-F238E27FC236}">
                  <a16:creationId xmlns:a16="http://schemas.microsoft.com/office/drawing/2014/main" id="{B7AB7303-6F8C-4647-8DC5-13D7F293BC9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93884" y="5977059"/>
              <a:ext cx="793868" cy="8542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eaVert" wrap="none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8000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FF3300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rgbClr val="006666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zh-CN" altLang="en-US" sz="2000">
                  <a:latin typeface="Tahoma" panose="020B0604030504040204" pitchFamily="34" charset="0"/>
                </a:rPr>
                <a:t>检验位</a:t>
              </a:r>
              <a:endParaRPr lang="en-US" altLang="zh-CN" sz="2000">
                <a:latin typeface="Tahoma" panose="020B0604030504040204" pitchFamily="34" charset="0"/>
              </a:endParaRPr>
            </a:p>
            <a:p>
              <a:pPr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zh-CN" altLang="en-US" sz="2000">
                  <a:latin typeface="Tahoma" panose="020B0604030504040204" pitchFamily="34" charset="0"/>
                </a:rPr>
                <a:t>信息位</a:t>
              </a:r>
            </a:p>
          </p:txBody>
        </p:sp>
        <p:cxnSp>
          <p:nvCxnSpPr>
            <p:cNvPr id="60460" name="直接箭头连接符 4">
              <a:extLst>
                <a:ext uri="{FF2B5EF4-FFF2-40B4-BE49-F238E27FC236}">
                  <a16:creationId xmlns:a16="http://schemas.microsoft.com/office/drawing/2014/main" id="{E52CC19C-B45B-5247-B3D4-BB6808D51F56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5148064" y="5689666"/>
              <a:ext cx="0" cy="259614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60456" name="组合 9">
            <a:extLst>
              <a:ext uri="{FF2B5EF4-FFF2-40B4-BE49-F238E27FC236}">
                <a16:creationId xmlns:a16="http://schemas.microsoft.com/office/drawing/2014/main" id="{6B625D0D-D75C-324E-96BE-25BA5CBEE405}"/>
              </a:ext>
            </a:extLst>
          </p:cNvPr>
          <p:cNvGrpSpPr>
            <a:grpSpLocks/>
          </p:cNvGrpSpPr>
          <p:nvPr/>
        </p:nvGrpSpPr>
        <p:grpSpPr bwMode="auto">
          <a:xfrm>
            <a:off x="6824663" y="5680075"/>
            <a:ext cx="793750" cy="1141413"/>
            <a:chOff x="6954615" y="5679846"/>
            <a:chExt cx="793868" cy="1141631"/>
          </a:xfrm>
        </p:grpSpPr>
        <p:sp>
          <p:nvSpPr>
            <p:cNvPr id="60457" name="文本框 10">
              <a:extLst>
                <a:ext uri="{FF2B5EF4-FFF2-40B4-BE49-F238E27FC236}">
                  <a16:creationId xmlns:a16="http://schemas.microsoft.com/office/drawing/2014/main" id="{18903251-206F-E74E-B9DB-B43F2B643AD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954615" y="5967239"/>
              <a:ext cx="793868" cy="8542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eaVert" wrap="none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8000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FF3300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rgbClr val="006666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zh-CN" altLang="en-US" sz="2000">
                  <a:latin typeface="Tahoma" panose="020B0604030504040204" pitchFamily="34" charset="0"/>
                </a:rPr>
                <a:t>检验位</a:t>
              </a:r>
              <a:endParaRPr lang="en-US" altLang="zh-CN" sz="2000">
                <a:latin typeface="Tahoma" panose="020B0604030504040204" pitchFamily="34" charset="0"/>
              </a:endParaRPr>
            </a:p>
            <a:p>
              <a:pPr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zh-CN" altLang="en-US" sz="2000">
                  <a:latin typeface="Tahoma" panose="020B0604030504040204" pitchFamily="34" charset="0"/>
                </a:rPr>
                <a:t>信息位</a:t>
              </a:r>
            </a:p>
          </p:txBody>
        </p:sp>
        <p:cxnSp>
          <p:nvCxnSpPr>
            <p:cNvPr id="60458" name="直接箭头连接符 11">
              <a:extLst>
                <a:ext uri="{FF2B5EF4-FFF2-40B4-BE49-F238E27FC236}">
                  <a16:creationId xmlns:a16="http://schemas.microsoft.com/office/drawing/2014/main" id="{418009B3-8EAF-D14D-9BE3-DF46CBC5B0F5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7508795" y="5679846"/>
              <a:ext cx="0" cy="259614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>
            <a:extLst>
              <a:ext uri="{FF2B5EF4-FFF2-40B4-BE49-F238E27FC236}">
                <a16:creationId xmlns:a16="http://schemas.microsoft.com/office/drawing/2014/main" id="{295A6CB8-34F0-1B42-B6FE-8EC81BD8D97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3600" b="1">
                <a:solidFill>
                  <a:schemeClr val="tx1"/>
                </a:solidFill>
              </a:rPr>
              <a:t>可靠性编码</a:t>
            </a:r>
            <a:r>
              <a:rPr lang="zh-CN" altLang="en-US" sz="3200" b="1">
                <a:solidFill>
                  <a:schemeClr val="tx1"/>
                </a:solidFill>
              </a:rPr>
              <a:t>－</a:t>
            </a:r>
            <a:r>
              <a:rPr lang="zh-CN" altLang="en-US" sz="2400" b="1">
                <a:solidFill>
                  <a:schemeClr val="tx1"/>
                </a:solidFill>
                <a:ea typeface="黑体" panose="02010609060101010101" pitchFamily="49" charset="-122"/>
              </a:rPr>
              <a:t>汉明码</a:t>
            </a:r>
            <a:r>
              <a:rPr lang="zh-CN" altLang="en-US" sz="2400">
                <a:solidFill>
                  <a:srgbClr val="FF0000"/>
                </a:solidFill>
                <a:ea typeface="宋体" panose="02010600030101010101" pitchFamily="2" charset="-122"/>
              </a:rPr>
              <a:t> </a:t>
            </a:r>
          </a:p>
        </p:txBody>
      </p:sp>
      <p:sp>
        <p:nvSpPr>
          <p:cNvPr id="490499" name="Rectangle 3">
            <a:extLst>
              <a:ext uri="{FF2B5EF4-FFF2-40B4-BE49-F238E27FC236}">
                <a16:creationId xmlns:a16="http://schemas.microsoft.com/office/drawing/2014/main" id="{E45BE3E0-E923-0E48-9447-CC3A100963C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295400"/>
            <a:ext cx="7772400" cy="914400"/>
          </a:xfrm>
        </p:spPr>
        <p:txBody>
          <a:bodyPr/>
          <a:lstStyle/>
          <a:p>
            <a:pPr eaLnBrk="1" hangingPunct="1">
              <a:lnSpc>
                <a:spcPct val="110000"/>
              </a:lnSpc>
            </a:pPr>
            <a:r>
              <a:rPr lang="zh-CN" altLang="en-US" sz="2400" b="1">
                <a:ea typeface="黑体" panose="02010609060101010101" pitchFamily="49" charset="-122"/>
              </a:rPr>
              <a:t>汉明码 </a:t>
            </a:r>
            <a:r>
              <a:rPr lang="en-US" altLang="zh-CN" sz="2400" b="1">
                <a:ea typeface="黑体" panose="02010609060101010101" pitchFamily="49" charset="-122"/>
              </a:rPr>
              <a:t>(</a:t>
            </a:r>
            <a:r>
              <a:rPr lang="zh-CN" altLang="en-US" sz="2400" b="1"/>
              <a:t>多重奇偶校验码</a:t>
            </a:r>
            <a:r>
              <a:rPr lang="en-US" altLang="zh-CN" sz="2400" b="1">
                <a:ea typeface="黑体" panose="02010609060101010101" pitchFamily="49" charset="-122"/>
              </a:rPr>
              <a:t>)</a:t>
            </a:r>
            <a:r>
              <a:rPr lang="en-US" altLang="zh-CN" sz="2400" b="1"/>
              <a:t> </a:t>
            </a:r>
          </a:p>
          <a:p>
            <a:pPr lvl="1" eaLnBrk="1" hangingPunct="1">
              <a:lnSpc>
                <a:spcPct val="110000"/>
              </a:lnSpc>
            </a:pPr>
            <a:r>
              <a:rPr lang="zh-CN" altLang="en-US" sz="2000" b="1">
                <a:ea typeface="楷体_GB2312" pitchFamily="49" charset="-122"/>
              </a:rPr>
              <a:t>特点</a:t>
            </a:r>
            <a:r>
              <a:rPr lang="en-US" altLang="zh-CN" sz="2000" b="1">
                <a:ea typeface="楷体_GB2312" pitchFamily="49" charset="-122"/>
              </a:rPr>
              <a:t>: </a:t>
            </a:r>
            <a:r>
              <a:rPr lang="zh-CN" altLang="en-US" sz="2000" b="1">
                <a:ea typeface="楷体_GB2312" pitchFamily="49" charset="-122"/>
              </a:rPr>
              <a:t>既具有检错功能</a:t>
            </a:r>
            <a:r>
              <a:rPr lang="en-US" altLang="zh-CN" sz="2000" b="1">
                <a:ea typeface="楷体_GB2312" pitchFamily="49" charset="-122"/>
              </a:rPr>
              <a:t>,</a:t>
            </a:r>
            <a:r>
              <a:rPr lang="zh-CN" altLang="en-US" sz="2000" b="1">
                <a:ea typeface="楷体_GB2312" pitchFamily="49" charset="-122"/>
              </a:rPr>
              <a:t>又具有纠错功能</a:t>
            </a:r>
            <a:r>
              <a:rPr lang="en-US" altLang="zh-CN" sz="2000" b="1">
                <a:ea typeface="楷体_GB2312" pitchFamily="49" charset="-122"/>
              </a:rPr>
              <a:t>. </a:t>
            </a:r>
          </a:p>
        </p:txBody>
      </p:sp>
      <p:graphicFrame>
        <p:nvGraphicFramePr>
          <p:cNvPr id="490500" name="Group 4">
            <a:extLst>
              <a:ext uri="{FF2B5EF4-FFF2-40B4-BE49-F238E27FC236}">
                <a16:creationId xmlns:a16="http://schemas.microsoft.com/office/drawing/2014/main" id="{9F81321A-A491-3F46-ACD2-8B1A34E97CDF}"/>
              </a:ext>
            </a:extLst>
          </p:cNvPr>
          <p:cNvGraphicFramePr>
            <a:graphicFrameLocks noGrp="1"/>
          </p:cNvGraphicFramePr>
          <p:nvPr/>
        </p:nvGraphicFramePr>
        <p:xfrm>
          <a:off x="2133600" y="2303463"/>
          <a:ext cx="3886200" cy="4181475"/>
        </p:xfrm>
        <a:graphic>
          <a:graphicData uri="http://schemas.openxmlformats.org/drawingml/2006/table">
            <a:tbl>
              <a:tblPr/>
              <a:tblGrid>
                <a:gridCol w="1055688">
                  <a:extLst>
                    <a:ext uri="{9D8B030D-6E8A-4147-A177-3AD203B41FA5}">
                      <a16:colId xmlns:a16="http://schemas.microsoft.com/office/drawing/2014/main" val="699718195"/>
                    </a:ext>
                  </a:extLst>
                </a:gridCol>
                <a:gridCol w="1416050">
                  <a:extLst>
                    <a:ext uri="{9D8B030D-6E8A-4147-A177-3AD203B41FA5}">
                      <a16:colId xmlns:a16="http://schemas.microsoft.com/office/drawing/2014/main" val="4259618625"/>
                    </a:ext>
                  </a:extLst>
                </a:gridCol>
                <a:gridCol w="1414462">
                  <a:extLst>
                    <a:ext uri="{9D8B030D-6E8A-4147-A177-3AD203B41FA5}">
                      <a16:colId xmlns:a16="http://schemas.microsoft.com/office/drawing/2014/main" val="1112358965"/>
                    </a:ext>
                  </a:extLst>
                </a:gridCol>
              </a:tblGrid>
              <a:tr h="431800"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十进制数</a:t>
                      </a:r>
                    </a:p>
                  </a:txBody>
                  <a:tcPr marT="45727" marB="4572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8421BCD</a:t>
                      </a:r>
                      <a:r>
                        <a:rPr kumimoji="1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码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8421</a:t>
                      </a:r>
                      <a:r>
                        <a:rPr kumimoji="1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汉明码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6594905"/>
                  </a:ext>
                </a:extLst>
              </a:tr>
              <a:tr h="3749675"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4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5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6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7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8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9</a:t>
                      </a:r>
                    </a:p>
                  </a:txBody>
                  <a:tcPr marT="45727" marB="4572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0000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0001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0010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0011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0100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0101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0110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0111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1000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1001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000</a:t>
                      </a: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00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000</a:t>
                      </a: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11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001</a:t>
                      </a: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01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001</a:t>
                      </a: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10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010</a:t>
                      </a: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10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010</a:t>
                      </a: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01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011</a:t>
                      </a: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11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011</a:t>
                      </a: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00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100</a:t>
                      </a: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11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100</a:t>
                      </a: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00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3660547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04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04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4905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0499" grpId="0" build="p" autoUpdateAnimBg="0" advAuto="200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>
            <a:extLst>
              <a:ext uri="{FF2B5EF4-FFF2-40B4-BE49-F238E27FC236}">
                <a16:creationId xmlns:a16="http://schemas.microsoft.com/office/drawing/2014/main" id="{90A70791-9E58-7A4A-8761-289EA89E5FE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3600" b="1">
                <a:solidFill>
                  <a:schemeClr val="tx1"/>
                </a:solidFill>
              </a:rPr>
              <a:t>可靠性编码</a:t>
            </a:r>
            <a:r>
              <a:rPr lang="zh-CN" altLang="en-US" sz="3200" b="1">
                <a:solidFill>
                  <a:schemeClr val="tx1"/>
                </a:solidFill>
              </a:rPr>
              <a:t>－</a:t>
            </a:r>
            <a:r>
              <a:rPr lang="zh-CN" altLang="en-US" sz="2400" b="1">
                <a:solidFill>
                  <a:schemeClr val="tx1"/>
                </a:solidFill>
                <a:ea typeface="黑体" panose="02010609060101010101" pitchFamily="49" charset="-122"/>
              </a:rPr>
              <a:t>汉明码</a:t>
            </a:r>
          </a:p>
        </p:txBody>
      </p:sp>
      <p:sp>
        <p:nvSpPr>
          <p:cNvPr id="491523" name="Line 3">
            <a:extLst>
              <a:ext uri="{FF2B5EF4-FFF2-40B4-BE49-F238E27FC236}">
                <a16:creationId xmlns:a16="http://schemas.microsoft.com/office/drawing/2014/main" id="{E951F3FA-6EEC-3C44-8EF5-38A632F24122}"/>
              </a:ext>
            </a:extLst>
          </p:cNvPr>
          <p:cNvSpPr>
            <a:spLocks noChangeShapeType="1"/>
          </p:cNvSpPr>
          <p:nvPr/>
        </p:nvSpPr>
        <p:spPr bwMode="auto">
          <a:xfrm>
            <a:off x="4267200" y="1828800"/>
            <a:ext cx="0" cy="4572000"/>
          </a:xfrm>
          <a:prstGeom prst="line">
            <a:avLst/>
          </a:prstGeom>
          <a:noFill/>
          <a:ln w="28575">
            <a:solidFill>
              <a:srgbClr val="33996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graphicFrame>
        <p:nvGraphicFramePr>
          <p:cNvPr id="491524" name="Group 4">
            <a:extLst>
              <a:ext uri="{FF2B5EF4-FFF2-40B4-BE49-F238E27FC236}">
                <a16:creationId xmlns:a16="http://schemas.microsoft.com/office/drawing/2014/main" id="{6B50EF5D-7908-8146-996C-744C1B5CDB18}"/>
              </a:ext>
            </a:extLst>
          </p:cNvPr>
          <p:cNvGraphicFramePr>
            <a:graphicFrameLocks noGrp="1"/>
          </p:cNvGraphicFramePr>
          <p:nvPr/>
        </p:nvGraphicFramePr>
        <p:xfrm>
          <a:off x="228600" y="2151063"/>
          <a:ext cx="3886200" cy="4181475"/>
        </p:xfrm>
        <a:graphic>
          <a:graphicData uri="http://schemas.openxmlformats.org/drawingml/2006/table">
            <a:tbl>
              <a:tblPr/>
              <a:tblGrid>
                <a:gridCol w="1055688">
                  <a:extLst>
                    <a:ext uri="{9D8B030D-6E8A-4147-A177-3AD203B41FA5}">
                      <a16:colId xmlns:a16="http://schemas.microsoft.com/office/drawing/2014/main" val="3132962811"/>
                    </a:ext>
                  </a:extLst>
                </a:gridCol>
                <a:gridCol w="1416050">
                  <a:extLst>
                    <a:ext uri="{9D8B030D-6E8A-4147-A177-3AD203B41FA5}">
                      <a16:colId xmlns:a16="http://schemas.microsoft.com/office/drawing/2014/main" val="3507572869"/>
                    </a:ext>
                  </a:extLst>
                </a:gridCol>
                <a:gridCol w="1414462">
                  <a:extLst>
                    <a:ext uri="{9D8B030D-6E8A-4147-A177-3AD203B41FA5}">
                      <a16:colId xmlns:a16="http://schemas.microsoft.com/office/drawing/2014/main" val="94851923"/>
                    </a:ext>
                  </a:extLst>
                </a:gridCol>
              </a:tblGrid>
              <a:tr h="431800"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十进制数</a:t>
                      </a:r>
                    </a:p>
                  </a:txBody>
                  <a:tcPr marT="45727" marB="4572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8421BCD</a:t>
                      </a:r>
                      <a:r>
                        <a:rPr kumimoji="1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码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8421</a:t>
                      </a:r>
                      <a:r>
                        <a:rPr kumimoji="1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汉明码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5778229"/>
                  </a:ext>
                </a:extLst>
              </a:tr>
              <a:tr h="3749675"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4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5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6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7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8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9</a:t>
                      </a:r>
                    </a:p>
                  </a:txBody>
                  <a:tcPr marT="45727" marB="4572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0000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0001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0010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0011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0100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0101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0110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0111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1000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1001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000</a:t>
                      </a: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00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000</a:t>
                      </a: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11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001</a:t>
                      </a: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01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001</a:t>
                      </a: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10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010</a:t>
                      </a: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10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010</a:t>
                      </a: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01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011</a:t>
                      </a: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11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011</a:t>
                      </a: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00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100</a:t>
                      </a: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11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100</a:t>
                      </a: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00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1768091"/>
                  </a:ext>
                </a:extLst>
              </a:tr>
            </a:tbl>
          </a:graphicData>
        </a:graphic>
      </p:graphicFrame>
      <p:sp>
        <p:nvSpPr>
          <p:cNvPr id="62482" name="Rectangle 18">
            <a:extLst>
              <a:ext uri="{FF2B5EF4-FFF2-40B4-BE49-F238E27FC236}">
                <a16:creationId xmlns:a16="http://schemas.microsoft.com/office/drawing/2014/main" id="{2672149F-AF64-0D41-98BA-0DF1BD2D8F5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219200"/>
            <a:ext cx="3846512" cy="685800"/>
          </a:xfrm>
        </p:spPr>
        <p:txBody>
          <a:bodyPr/>
          <a:lstStyle/>
          <a:p>
            <a:pPr eaLnBrk="1" hangingPunct="1"/>
            <a:r>
              <a:rPr lang="zh-CN" altLang="en-US" sz="2800" b="1">
                <a:ea typeface="隶书" panose="02010509060101010101" pitchFamily="49" charset="-122"/>
              </a:rPr>
              <a:t>汉明码的编码</a:t>
            </a: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5AF2A1A9-7805-A34F-89A4-1130E796F95E}"/>
              </a:ext>
            </a:extLst>
          </p:cNvPr>
          <p:cNvGraphicFramePr>
            <a:graphicFrameLocks noGrp="1"/>
          </p:cNvGraphicFramePr>
          <p:nvPr/>
        </p:nvGraphicFramePr>
        <p:xfrm>
          <a:off x="4724400" y="2428875"/>
          <a:ext cx="4079875" cy="741363"/>
        </p:xfrm>
        <a:graphic>
          <a:graphicData uri="http://schemas.openxmlformats.org/drawingml/2006/table">
            <a:tbl>
              <a:tblPr/>
              <a:tblGrid>
                <a:gridCol w="5826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26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6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4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8261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8261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8261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1475"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7</a:t>
                      </a: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6</a:t>
                      </a: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5</a:t>
                      </a: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4</a:t>
                      </a: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</a:t>
                      </a: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</a:t>
                      </a: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888"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I</a:t>
                      </a:r>
                      <a:r>
                        <a:rPr kumimoji="0" lang="en-US" altLang="zh-CN" sz="18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4</a:t>
                      </a:r>
                      <a:endParaRPr kumimoji="0" lang="zh-CN" altLang="en-US" sz="1800" b="0" i="0" u="none" strike="noStrike" cap="none" normalizeH="0" baseline="-250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I</a:t>
                      </a:r>
                      <a:r>
                        <a:rPr kumimoji="0" lang="en-US" altLang="zh-CN" sz="18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</a:t>
                      </a:r>
                      <a:endParaRPr kumimoji="0" lang="zh-CN" altLang="en-US" sz="1800" b="0" i="0" u="none" strike="noStrike" cap="none" normalizeH="0" baseline="-250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I</a:t>
                      </a:r>
                      <a:r>
                        <a:rPr kumimoji="0" lang="en-US" altLang="zh-CN" sz="18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</a:t>
                      </a:r>
                      <a:endParaRPr kumimoji="0" lang="zh-CN" altLang="en-US" sz="1800" b="0" i="0" u="none" strike="noStrike" cap="none" normalizeH="0" baseline="-250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1" u="none" strike="noStrike" cap="none" normalizeH="0" baseline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P</a:t>
                      </a:r>
                      <a:r>
                        <a:rPr kumimoji="0" lang="en-US" altLang="zh-CN" sz="18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</a:t>
                      </a:r>
                      <a:endParaRPr kumimoji="0" lang="zh-CN" altLang="en-US" sz="1800" b="0" i="0" u="none" strike="noStrike" cap="none" normalizeH="0" baseline="-25000">
                        <a:ln>
                          <a:noFill/>
                        </a:ln>
                        <a:solidFill>
                          <a:schemeClr val="hlink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I</a:t>
                      </a:r>
                      <a:r>
                        <a:rPr kumimoji="0" lang="en-US" altLang="zh-CN" sz="18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en-US" sz="1800" b="0" i="0" u="none" strike="noStrike" cap="none" normalizeH="0" baseline="-250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1" u="none" strike="noStrike" cap="none" normalizeH="0" baseline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P</a:t>
                      </a:r>
                      <a:r>
                        <a:rPr kumimoji="0" lang="en-US" altLang="zh-CN" sz="18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</a:t>
                      </a:r>
                      <a:endParaRPr kumimoji="0" lang="zh-CN" altLang="en-US" sz="1800" b="0" i="0" u="none" strike="noStrike" cap="none" normalizeH="0" baseline="-25000">
                        <a:ln>
                          <a:noFill/>
                        </a:ln>
                        <a:solidFill>
                          <a:schemeClr val="hlink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1" u="none" strike="noStrike" cap="none" normalizeH="0" baseline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P</a:t>
                      </a:r>
                      <a:r>
                        <a:rPr kumimoji="0" lang="en-US" altLang="zh-CN" sz="18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en-US" sz="1800" b="0" i="0" u="none" strike="noStrike" cap="none" normalizeH="0" baseline="-25000">
                        <a:ln>
                          <a:noFill/>
                        </a:ln>
                        <a:solidFill>
                          <a:schemeClr val="hlink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2509" name="文本框 4">
            <a:extLst>
              <a:ext uri="{FF2B5EF4-FFF2-40B4-BE49-F238E27FC236}">
                <a16:creationId xmlns:a16="http://schemas.microsoft.com/office/drawing/2014/main" id="{6F10B133-5552-374D-A87A-6BF79C42ED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3400" y="1828800"/>
            <a:ext cx="3759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8000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FF3300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rgbClr val="006666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000" b="1"/>
              <a:t>汉明码的编码（以</a:t>
            </a:r>
            <a:r>
              <a:rPr lang="en-US" altLang="zh-CN" sz="2000" b="1"/>
              <a:t>8421</a:t>
            </a:r>
            <a:r>
              <a:rPr lang="zh-CN" altLang="en-US" sz="2000" b="1"/>
              <a:t>码为例）</a:t>
            </a:r>
          </a:p>
        </p:txBody>
      </p:sp>
      <p:graphicFrame>
        <p:nvGraphicFramePr>
          <p:cNvPr id="87184" name="Group 144">
            <a:extLst>
              <a:ext uri="{FF2B5EF4-FFF2-40B4-BE49-F238E27FC236}">
                <a16:creationId xmlns:a16="http://schemas.microsoft.com/office/drawing/2014/main" id="{B61FCA40-0A59-A941-9E5F-D3691AC9695A}"/>
              </a:ext>
            </a:extLst>
          </p:cNvPr>
          <p:cNvGraphicFramePr>
            <a:graphicFrameLocks noGrp="1"/>
          </p:cNvGraphicFramePr>
          <p:nvPr/>
        </p:nvGraphicFramePr>
        <p:xfrm>
          <a:off x="5984875" y="4048125"/>
          <a:ext cx="2116138" cy="1743076"/>
        </p:xfrm>
        <a:graphic>
          <a:graphicData uri="http://schemas.openxmlformats.org/drawingml/2006/table">
            <a:tbl>
              <a:tblPr/>
              <a:tblGrid>
                <a:gridCol w="644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858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49250"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A</a:t>
                      </a:r>
                      <a:endParaRPr kumimoji="0" lang="zh-CN" altLang="en-US" sz="1800" b="1" i="1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19050" marB="19050" horzOverflow="overflow">
                    <a:lnL cap="flat"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B</a:t>
                      </a:r>
                      <a:endParaRPr kumimoji="0" lang="zh-CN" altLang="en-US" sz="1800" b="1" i="1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19050" marB="19050" horzOverflow="overflow">
                    <a:lnL>
                      <a:noFill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F</a:t>
                      </a:r>
                      <a:endParaRPr kumimoji="0" lang="zh-CN" altLang="en-US" sz="1800" b="1" i="1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19050" marB="19050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7663"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19050" marB="19050" horzOverflow="overflow">
                    <a:lnL cap="flat"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19050" marB="19050" horzOverflow="overflow">
                    <a:lnL>
                      <a:noFill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19050" marB="19050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9250"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19050" marB="19050" horzOverflow="overflow">
                    <a:lnL cap="flat"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19050" marB="19050" horzOverflow="overflow">
                    <a:lnL>
                      <a:noFill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19050" marB="19050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7663"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19050" marB="19050" horzOverflow="overflow">
                    <a:lnL cap="flat"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19050" marB="19050" horzOverflow="overflow">
                    <a:lnL>
                      <a:noFill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19050" marB="19050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9250"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19050" marB="19050" horzOverflow="overflow">
                    <a:lnL cap="flat"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19050" marB="19050" horzOverflow="overflow">
                    <a:lnL>
                      <a:noFill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19050" marB="19050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2533" name="文本框 6">
            <a:extLst>
              <a:ext uri="{FF2B5EF4-FFF2-40B4-BE49-F238E27FC236}">
                <a16:creationId xmlns:a16="http://schemas.microsoft.com/office/drawing/2014/main" id="{A0C41ADF-69A3-4F4F-A51D-D196CCB851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32500" y="3616325"/>
            <a:ext cx="19685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8000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FF3300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rgbClr val="006666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1800">
                <a:latin typeface="Tahoma" panose="020B0604030504040204" pitchFamily="34" charset="0"/>
              </a:rPr>
              <a:t>“异或”逻辑真值表</a:t>
            </a:r>
          </a:p>
        </p:txBody>
      </p:sp>
      <p:graphicFrame>
        <p:nvGraphicFramePr>
          <p:cNvPr id="62534" name="Object 80">
            <a:extLst>
              <a:ext uri="{FF2B5EF4-FFF2-40B4-BE49-F238E27FC236}">
                <a16:creationId xmlns:a16="http://schemas.microsoft.com/office/drawing/2014/main" id="{1935A111-4345-3B4C-B543-BFF7F9FBCE5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791200" y="6096000"/>
          <a:ext cx="2514600" cy="392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540" name="公式" r:id="rId3" imgW="31889700" imgH="4978400" progId="Equation.3">
                  <p:embed/>
                </p:oleObj>
              </mc:Choice>
              <mc:Fallback>
                <p:oleObj name="公式" r:id="rId3" imgW="31889700" imgH="4978400" progId="Equation.3">
                  <p:embed/>
                  <p:pic>
                    <p:nvPicPr>
                      <p:cNvPr id="0" name="Object 8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91200" y="6096000"/>
                        <a:ext cx="2514600" cy="392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915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1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2">
            <a:extLst>
              <a:ext uri="{FF2B5EF4-FFF2-40B4-BE49-F238E27FC236}">
                <a16:creationId xmlns:a16="http://schemas.microsoft.com/office/drawing/2014/main" id="{2792B920-2846-E448-B96E-872B31AC6D1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b="1"/>
              <a:t>FPGA</a:t>
            </a:r>
            <a:r>
              <a:rPr lang="zh-CN" altLang="en-US" b="1"/>
              <a:t>开发板</a:t>
            </a:r>
          </a:p>
        </p:txBody>
      </p:sp>
      <p:pic>
        <p:nvPicPr>
          <p:cNvPr id="13315" name="Picture 4">
            <a:extLst>
              <a:ext uri="{FF2B5EF4-FFF2-40B4-BE49-F238E27FC236}">
                <a16:creationId xmlns:a16="http://schemas.microsoft.com/office/drawing/2014/main" id="{9E36D21F-1F91-F047-9E30-E2A4FAF276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530350"/>
            <a:ext cx="8696325" cy="4413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4793307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>
            <a:extLst>
              <a:ext uri="{FF2B5EF4-FFF2-40B4-BE49-F238E27FC236}">
                <a16:creationId xmlns:a16="http://schemas.microsoft.com/office/drawing/2014/main" id="{F3E19B71-A90C-7E41-A2E2-2FCA51EC1BCB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zh-CN" altLang="en-US" sz="3600" b="1">
                <a:solidFill>
                  <a:schemeClr val="tx1"/>
                </a:solidFill>
              </a:rPr>
              <a:t>可靠性编码</a:t>
            </a:r>
            <a:r>
              <a:rPr lang="zh-CN" altLang="en-US" sz="3200" b="1">
                <a:solidFill>
                  <a:schemeClr val="tx1"/>
                </a:solidFill>
              </a:rPr>
              <a:t>－</a:t>
            </a:r>
            <a:r>
              <a:rPr lang="zh-CN" altLang="en-US" sz="2400" b="1">
                <a:solidFill>
                  <a:schemeClr val="tx1"/>
                </a:solidFill>
                <a:ea typeface="黑体" panose="02010609060101010101" pitchFamily="49" charset="-122"/>
              </a:rPr>
              <a:t>汉明码</a:t>
            </a:r>
          </a:p>
        </p:txBody>
      </p:sp>
      <p:sp>
        <p:nvSpPr>
          <p:cNvPr id="63491" name="Line 4">
            <a:extLst>
              <a:ext uri="{FF2B5EF4-FFF2-40B4-BE49-F238E27FC236}">
                <a16:creationId xmlns:a16="http://schemas.microsoft.com/office/drawing/2014/main" id="{46F23295-6DF1-E044-8847-E0EA35C8B799}"/>
              </a:ext>
            </a:extLst>
          </p:cNvPr>
          <p:cNvSpPr>
            <a:spLocks noChangeShapeType="1"/>
          </p:cNvSpPr>
          <p:nvPr/>
        </p:nvSpPr>
        <p:spPr bwMode="auto">
          <a:xfrm>
            <a:off x="4267200" y="1828800"/>
            <a:ext cx="0" cy="4572000"/>
          </a:xfrm>
          <a:prstGeom prst="line">
            <a:avLst/>
          </a:prstGeom>
          <a:noFill/>
          <a:ln w="28575">
            <a:solidFill>
              <a:srgbClr val="33996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graphicFrame>
        <p:nvGraphicFramePr>
          <p:cNvPr id="492549" name="Group 5">
            <a:extLst>
              <a:ext uri="{FF2B5EF4-FFF2-40B4-BE49-F238E27FC236}">
                <a16:creationId xmlns:a16="http://schemas.microsoft.com/office/drawing/2014/main" id="{A8B8162F-25D7-6F4C-99B7-672AFCB257F7}"/>
              </a:ext>
            </a:extLst>
          </p:cNvPr>
          <p:cNvGraphicFramePr>
            <a:graphicFrameLocks noGrp="1"/>
          </p:cNvGraphicFramePr>
          <p:nvPr/>
        </p:nvGraphicFramePr>
        <p:xfrm>
          <a:off x="228600" y="2151063"/>
          <a:ext cx="3886200" cy="4181475"/>
        </p:xfrm>
        <a:graphic>
          <a:graphicData uri="http://schemas.openxmlformats.org/drawingml/2006/table">
            <a:tbl>
              <a:tblPr/>
              <a:tblGrid>
                <a:gridCol w="1055688">
                  <a:extLst>
                    <a:ext uri="{9D8B030D-6E8A-4147-A177-3AD203B41FA5}">
                      <a16:colId xmlns:a16="http://schemas.microsoft.com/office/drawing/2014/main" val="1798746356"/>
                    </a:ext>
                  </a:extLst>
                </a:gridCol>
                <a:gridCol w="1416050">
                  <a:extLst>
                    <a:ext uri="{9D8B030D-6E8A-4147-A177-3AD203B41FA5}">
                      <a16:colId xmlns:a16="http://schemas.microsoft.com/office/drawing/2014/main" val="4259675489"/>
                    </a:ext>
                  </a:extLst>
                </a:gridCol>
                <a:gridCol w="1414462">
                  <a:extLst>
                    <a:ext uri="{9D8B030D-6E8A-4147-A177-3AD203B41FA5}">
                      <a16:colId xmlns:a16="http://schemas.microsoft.com/office/drawing/2014/main" val="1418043963"/>
                    </a:ext>
                  </a:extLst>
                </a:gridCol>
              </a:tblGrid>
              <a:tr h="431800"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十进制数</a:t>
                      </a:r>
                    </a:p>
                  </a:txBody>
                  <a:tcPr marT="45727" marB="4572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8421BCD</a:t>
                      </a:r>
                      <a:r>
                        <a:rPr kumimoji="1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码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8421</a:t>
                      </a:r>
                      <a:r>
                        <a:rPr kumimoji="1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汉明码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0786125"/>
                  </a:ext>
                </a:extLst>
              </a:tr>
              <a:tr h="3749675"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4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5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6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7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8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9</a:t>
                      </a:r>
                    </a:p>
                  </a:txBody>
                  <a:tcPr marT="45727" marB="4572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0000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0001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0010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0011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0100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0101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0110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0111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1000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1001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000</a:t>
                      </a: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00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000</a:t>
                      </a: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11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001</a:t>
                      </a: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01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001</a:t>
                      </a: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10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010</a:t>
                      </a: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10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010</a:t>
                      </a: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01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011</a:t>
                      </a: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11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011</a:t>
                      </a: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00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100</a:t>
                      </a: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11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100</a:t>
                      </a: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00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9606185"/>
                  </a:ext>
                </a:extLst>
              </a:tr>
            </a:tbl>
          </a:graphicData>
        </a:graphic>
      </p:graphicFrame>
      <p:sp>
        <p:nvSpPr>
          <p:cNvPr id="63506" name="Rectangle 19">
            <a:extLst>
              <a:ext uri="{FF2B5EF4-FFF2-40B4-BE49-F238E27FC236}">
                <a16:creationId xmlns:a16="http://schemas.microsoft.com/office/drawing/2014/main" id="{F34C8303-A4DA-ED48-AE01-2AC3C617C4DA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1182688" y="1219200"/>
            <a:ext cx="4532312" cy="685800"/>
          </a:xfrm>
        </p:spPr>
        <p:txBody>
          <a:bodyPr/>
          <a:lstStyle/>
          <a:p>
            <a:pPr eaLnBrk="1" hangingPunct="1"/>
            <a:r>
              <a:rPr lang="zh-CN" altLang="en-US" sz="2800" b="1">
                <a:ea typeface="隶书" panose="02010509060101010101" pitchFamily="49" charset="-122"/>
              </a:rPr>
              <a:t>汉明码的编码</a:t>
            </a:r>
          </a:p>
        </p:txBody>
      </p:sp>
      <p:graphicFrame>
        <p:nvGraphicFramePr>
          <p:cNvPr id="232649" name="Group 201">
            <a:extLst>
              <a:ext uri="{FF2B5EF4-FFF2-40B4-BE49-F238E27FC236}">
                <a16:creationId xmlns:a16="http://schemas.microsoft.com/office/drawing/2014/main" id="{DF236596-00F0-624D-9A53-159E943566E3}"/>
              </a:ext>
            </a:extLst>
          </p:cNvPr>
          <p:cNvGraphicFramePr>
            <a:graphicFrameLocks noGrp="1"/>
          </p:cNvGraphicFramePr>
          <p:nvPr/>
        </p:nvGraphicFramePr>
        <p:xfrm>
          <a:off x="4808538" y="2014538"/>
          <a:ext cx="4079875" cy="742950"/>
        </p:xfrm>
        <a:graphic>
          <a:graphicData uri="http://schemas.openxmlformats.org/drawingml/2006/table">
            <a:tbl>
              <a:tblPr/>
              <a:tblGrid>
                <a:gridCol w="5826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26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4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6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8261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8261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8261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1475"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7</a:t>
                      </a: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6</a:t>
                      </a: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5</a:t>
                      </a: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4</a:t>
                      </a: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</a:t>
                      </a: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</a:t>
                      </a: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I</a:t>
                      </a:r>
                      <a:r>
                        <a:rPr kumimoji="0" lang="en-US" altLang="zh-CN" sz="18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4</a:t>
                      </a:r>
                      <a:endParaRPr kumimoji="0" lang="zh-CN" altLang="en-US" sz="1800" b="0" i="0" u="none" strike="noStrike" cap="none" normalizeH="0" baseline="-250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I</a:t>
                      </a:r>
                      <a:r>
                        <a:rPr kumimoji="0" lang="en-US" altLang="zh-CN" sz="18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</a:t>
                      </a:r>
                      <a:endParaRPr kumimoji="0" lang="zh-CN" altLang="en-US" sz="1800" b="0" i="0" u="none" strike="noStrike" cap="none" normalizeH="0" baseline="-250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I</a:t>
                      </a:r>
                      <a:r>
                        <a:rPr kumimoji="0" lang="en-US" altLang="zh-CN" sz="18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</a:t>
                      </a:r>
                      <a:endParaRPr kumimoji="0" lang="zh-CN" altLang="en-US" sz="1800" b="0" i="0" u="none" strike="noStrike" cap="none" normalizeH="0" baseline="-250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1" u="none" strike="noStrike" cap="none" normalizeH="0" baseline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P</a:t>
                      </a:r>
                      <a:r>
                        <a:rPr kumimoji="0" lang="en-US" altLang="zh-CN" sz="18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</a:t>
                      </a:r>
                      <a:endParaRPr kumimoji="0" lang="zh-CN" altLang="en-US" sz="1800" b="0" i="0" u="none" strike="noStrike" cap="none" normalizeH="0" baseline="-25000">
                        <a:ln>
                          <a:noFill/>
                        </a:ln>
                        <a:solidFill>
                          <a:schemeClr val="hlink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I</a:t>
                      </a:r>
                      <a:r>
                        <a:rPr kumimoji="0" lang="en-US" altLang="zh-CN" sz="18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en-US" sz="1800" b="0" i="0" u="none" strike="noStrike" cap="none" normalizeH="0" baseline="-250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1" u="none" strike="noStrike" cap="none" normalizeH="0" baseline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P</a:t>
                      </a:r>
                      <a:r>
                        <a:rPr kumimoji="0" lang="en-US" altLang="zh-CN" sz="18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</a:t>
                      </a:r>
                      <a:endParaRPr kumimoji="0" lang="zh-CN" altLang="en-US" sz="1800" b="0" i="0" u="none" strike="noStrike" cap="none" normalizeH="0" baseline="-25000">
                        <a:ln>
                          <a:noFill/>
                        </a:ln>
                        <a:solidFill>
                          <a:schemeClr val="hlink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1" u="none" strike="noStrike" cap="none" normalizeH="0" baseline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P</a:t>
                      </a:r>
                      <a:r>
                        <a:rPr kumimoji="0" lang="en-US" altLang="zh-CN" sz="18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en-US" sz="1800" b="0" i="0" u="none" strike="noStrike" cap="none" normalizeH="0" baseline="-25000">
                        <a:ln>
                          <a:noFill/>
                        </a:ln>
                        <a:solidFill>
                          <a:schemeClr val="hlink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32675" name="Group 227">
            <a:extLst>
              <a:ext uri="{FF2B5EF4-FFF2-40B4-BE49-F238E27FC236}">
                <a16:creationId xmlns:a16="http://schemas.microsoft.com/office/drawing/2014/main" id="{D51EB61E-CAC4-5D47-8714-A2BF191BD495}"/>
              </a:ext>
            </a:extLst>
          </p:cNvPr>
          <p:cNvGraphicFramePr>
            <a:graphicFrameLocks noGrp="1"/>
          </p:cNvGraphicFramePr>
          <p:nvPr/>
        </p:nvGraphicFramePr>
        <p:xfrm>
          <a:off x="4508500" y="3863975"/>
          <a:ext cx="4473575" cy="1547813"/>
        </p:xfrm>
        <a:graphic>
          <a:graphicData uri="http://schemas.openxmlformats.org/drawingml/2006/table">
            <a:tbl>
              <a:tblPr/>
              <a:tblGrid>
                <a:gridCol w="558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8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03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58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58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58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58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6038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443004"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7</a:t>
                      </a: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6</a:t>
                      </a: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5</a:t>
                      </a: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4</a:t>
                      </a: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</a:t>
                      </a: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</a:t>
                      </a: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835"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S</a:t>
                      </a:r>
                      <a:r>
                        <a:rPr kumimoji="0" lang="en-US" altLang="zh-CN" sz="18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en-US" sz="1800" b="0" i="0" u="none" strike="noStrike" cap="none" normalizeH="0" baseline="-250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I</a:t>
                      </a:r>
                      <a:r>
                        <a:rPr kumimoji="0" lang="en-US" altLang="zh-CN" sz="18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4</a:t>
                      </a:r>
                      <a:endParaRPr kumimoji="0" lang="zh-CN" altLang="en-US" sz="1800" b="0" i="0" u="none" strike="noStrike" cap="none" normalizeH="0" baseline="-250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I</a:t>
                      </a:r>
                      <a:r>
                        <a:rPr kumimoji="0" lang="en-US" altLang="zh-CN" sz="18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</a:t>
                      </a:r>
                      <a:endParaRPr kumimoji="0" lang="zh-CN" altLang="en-US" sz="1800" b="0" i="0" u="none" strike="noStrike" cap="none" normalizeH="0" baseline="-250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I</a:t>
                      </a:r>
                      <a:r>
                        <a:rPr kumimoji="0" lang="en-US" altLang="zh-CN" sz="18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en-US" sz="1800" b="0" i="0" u="none" strike="noStrike" cap="none" normalizeH="0" baseline="-250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1" u="none" strike="noStrike" cap="none" normalizeH="0" baseline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P</a:t>
                      </a:r>
                      <a:r>
                        <a:rPr kumimoji="0" lang="en-US" altLang="zh-CN" sz="18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en-US" sz="1800" b="0" i="0" u="none" strike="noStrike" cap="none" normalizeH="0" baseline="-25000">
                        <a:ln>
                          <a:noFill/>
                        </a:ln>
                        <a:solidFill>
                          <a:schemeClr val="hlink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3139"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S</a:t>
                      </a:r>
                      <a:r>
                        <a:rPr kumimoji="0" lang="en-US" altLang="zh-CN" sz="18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</a:t>
                      </a:r>
                      <a:endParaRPr kumimoji="0" lang="zh-CN" altLang="en-US" sz="1800" b="0" i="0" u="none" strike="noStrike" cap="none" normalizeH="0" baseline="-250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I</a:t>
                      </a:r>
                      <a:r>
                        <a:rPr kumimoji="0" lang="en-US" altLang="zh-CN" sz="18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4</a:t>
                      </a:r>
                      <a:endParaRPr kumimoji="0" lang="zh-CN" altLang="en-US" sz="1800" b="0" i="0" u="none" strike="noStrike" cap="none" normalizeH="0" baseline="-250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I</a:t>
                      </a:r>
                      <a:r>
                        <a:rPr kumimoji="0" lang="en-US" altLang="zh-CN" sz="18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</a:t>
                      </a:r>
                      <a:endParaRPr kumimoji="0" lang="zh-CN" altLang="en-US" sz="1800" b="0" i="0" u="none" strike="noStrike" cap="none" normalizeH="0" baseline="-250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I</a:t>
                      </a:r>
                      <a:r>
                        <a:rPr kumimoji="0" lang="en-US" altLang="zh-CN" sz="18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en-US" sz="1800" b="0" i="0" u="none" strike="noStrike" cap="none" normalizeH="0" baseline="-250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1" u="none" strike="noStrike" cap="none" normalizeH="0" baseline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P</a:t>
                      </a:r>
                      <a:r>
                        <a:rPr kumimoji="0" lang="en-US" altLang="zh-CN" sz="18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</a:t>
                      </a:r>
                      <a:endParaRPr kumimoji="0" lang="zh-CN" altLang="en-US" sz="1800" b="0" i="0" u="none" strike="noStrike" cap="none" normalizeH="0" baseline="-25000">
                        <a:ln>
                          <a:noFill/>
                        </a:ln>
                        <a:solidFill>
                          <a:schemeClr val="hlink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835"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S</a:t>
                      </a:r>
                      <a:r>
                        <a:rPr kumimoji="0" lang="en-US" altLang="zh-CN" sz="18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</a:t>
                      </a:r>
                      <a:endParaRPr kumimoji="0" lang="zh-CN" altLang="en-US" sz="1800" b="0" i="0" u="none" strike="noStrike" cap="none" normalizeH="0" baseline="-250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I</a:t>
                      </a:r>
                      <a:r>
                        <a:rPr kumimoji="0" lang="en-US" altLang="zh-CN" sz="18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4</a:t>
                      </a:r>
                      <a:endParaRPr kumimoji="0" lang="zh-CN" altLang="en-US" sz="1800" b="0" i="0" u="none" strike="noStrike" cap="none" normalizeH="0" baseline="-250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I</a:t>
                      </a:r>
                      <a:r>
                        <a:rPr kumimoji="0" lang="en-US" altLang="zh-CN" sz="18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</a:t>
                      </a:r>
                      <a:endParaRPr kumimoji="0" lang="zh-CN" altLang="en-US" sz="1800" b="0" i="0" u="none" strike="noStrike" cap="none" normalizeH="0" baseline="-250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I</a:t>
                      </a:r>
                      <a:r>
                        <a:rPr kumimoji="0" lang="en-US" altLang="zh-CN" sz="18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</a:t>
                      </a:r>
                      <a:endParaRPr kumimoji="0" lang="zh-CN" altLang="en-US" sz="1800" b="0" i="0" u="none" strike="noStrike" cap="none" normalizeH="0" baseline="-250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1" u="none" strike="noStrike" cap="none" normalizeH="0" baseline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P</a:t>
                      </a:r>
                      <a:r>
                        <a:rPr kumimoji="0" lang="en-US" altLang="zh-CN" sz="18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</a:t>
                      </a:r>
                      <a:endParaRPr kumimoji="0" lang="zh-CN" altLang="en-US" sz="1800" b="0" i="0" u="none" strike="noStrike" cap="none" normalizeH="0" baseline="-25000">
                        <a:ln>
                          <a:noFill/>
                        </a:ln>
                        <a:solidFill>
                          <a:schemeClr val="hlink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3578" name="文本框 2">
            <a:extLst>
              <a:ext uri="{FF2B5EF4-FFF2-40B4-BE49-F238E27FC236}">
                <a16:creationId xmlns:a16="http://schemas.microsoft.com/office/drawing/2014/main" id="{37A26678-401C-A845-A6C4-DD3CD58496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83275" y="3502025"/>
            <a:ext cx="15557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8000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FF3300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rgbClr val="006666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1800">
                <a:latin typeface="Tahoma" panose="020B0604030504040204" pitchFamily="34" charset="0"/>
              </a:rPr>
              <a:t>汉明码分组表</a:t>
            </a:r>
          </a:p>
        </p:txBody>
      </p:sp>
      <p:sp>
        <p:nvSpPr>
          <p:cNvPr id="63579" name="文本框 10">
            <a:extLst>
              <a:ext uri="{FF2B5EF4-FFF2-40B4-BE49-F238E27FC236}">
                <a16:creationId xmlns:a16="http://schemas.microsoft.com/office/drawing/2014/main" id="{71CD85B8-6421-814D-B5A3-510DD69647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19600" y="3074988"/>
            <a:ext cx="2978150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8000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FF3300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rgbClr val="006666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200">
                <a:ea typeface="隶书" panose="02010509060101010101" pitchFamily="49" charset="-122"/>
              </a:rPr>
              <a:t>三位校验位的编码方法</a:t>
            </a:r>
          </a:p>
        </p:txBody>
      </p:sp>
      <p:graphicFrame>
        <p:nvGraphicFramePr>
          <p:cNvPr id="63580" name="Object 274">
            <a:extLst>
              <a:ext uri="{FF2B5EF4-FFF2-40B4-BE49-F238E27FC236}">
                <a16:creationId xmlns:a16="http://schemas.microsoft.com/office/drawing/2014/main" id="{8F2B4788-1F24-3742-A3A7-1E75FBD34E5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867400" y="5638800"/>
          <a:ext cx="1676400" cy="1119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587" name="公式" r:id="rId3" imgW="23698200" imgH="15798800" progId="Equation.3">
                  <p:embed/>
                </p:oleObj>
              </mc:Choice>
              <mc:Fallback>
                <p:oleObj name="公式" r:id="rId3" imgW="23698200" imgH="15798800" progId="Equation.3">
                  <p:embed/>
                  <p:pic>
                    <p:nvPicPr>
                      <p:cNvPr id="0" name="Object 27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67400" y="5638800"/>
                        <a:ext cx="1676400" cy="1119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3581" name="文本框 4">
            <a:extLst>
              <a:ext uri="{FF2B5EF4-FFF2-40B4-BE49-F238E27FC236}">
                <a16:creationId xmlns:a16="http://schemas.microsoft.com/office/drawing/2014/main" id="{36B0EA52-2901-0045-9D29-12FCA5CB8F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32300" y="1524000"/>
            <a:ext cx="3759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8000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FF3300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rgbClr val="006666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000" b="1"/>
              <a:t>汉明码的编码（以</a:t>
            </a:r>
            <a:r>
              <a:rPr lang="en-US" altLang="zh-CN" sz="2000" b="1"/>
              <a:t>8421</a:t>
            </a:r>
            <a:r>
              <a:rPr lang="zh-CN" altLang="en-US" sz="2000" b="1"/>
              <a:t>码为例）</a:t>
            </a: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>
            <a:extLst>
              <a:ext uri="{FF2B5EF4-FFF2-40B4-BE49-F238E27FC236}">
                <a16:creationId xmlns:a16="http://schemas.microsoft.com/office/drawing/2014/main" id="{E100C621-7262-F248-97AA-B0F49B06AC49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zh-CN" altLang="en-US" sz="3600" b="1">
                <a:solidFill>
                  <a:schemeClr val="tx1"/>
                </a:solidFill>
              </a:rPr>
              <a:t>可靠性编码</a:t>
            </a:r>
            <a:r>
              <a:rPr lang="zh-CN" altLang="en-US" sz="3200" b="1">
                <a:solidFill>
                  <a:schemeClr val="tx1"/>
                </a:solidFill>
              </a:rPr>
              <a:t>－</a:t>
            </a:r>
            <a:r>
              <a:rPr lang="zh-CN" altLang="en-US" sz="2400" b="1">
                <a:solidFill>
                  <a:schemeClr val="tx1"/>
                </a:solidFill>
                <a:ea typeface="黑体" panose="02010609060101010101" pitchFamily="49" charset="-122"/>
              </a:rPr>
              <a:t>汉明码</a:t>
            </a:r>
          </a:p>
        </p:txBody>
      </p:sp>
      <p:sp>
        <p:nvSpPr>
          <p:cNvPr id="64515" name="Line 4">
            <a:extLst>
              <a:ext uri="{FF2B5EF4-FFF2-40B4-BE49-F238E27FC236}">
                <a16:creationId xmlns:a16="http://schemas.microsoft.com/office/drawing/2014/main" id="{DA69126B-EF12-8641-B81F-511691C21075}"/>
              </a:ext>
            </a:extLst>
          </p:cNvPr>
          <p:cNvSpPr>
            <a:spLocks noChangeShapeType="1"/>
          </p:cNvSpPr>
          <p:nvPr/>
        </p:nvSpPr>
        <p:spPr bwMode="auto">
          <a:xfrm>
            <a:off x="5334000" y="1435100"/>
            <a:ext cx="0" cy="5257800"/>
          </a:xfrm>
          <a:prstGeom prst="line">
            <a:avLst/>
          </a:prstGeom>
          <a:noFill/>
          <a:ln w="28575">
            <a:solidFill>
              <a:srgbClr val="33996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64516" name="文本框 1">
            <a:extLst>
              <a:ext uri="{FF2B5EF4-FFF2-40B4-BE49-F238E27FC236}">
                <a16:creationId xmlns:a16="http://schemas.microsoft.com/office/drawing/2014/main" id="{07A63FA8-0E53-6042-94FC-0CB977B0CB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67338" y="1947863"/>
            <a:ext cx="14620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8000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FF3300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rgbClr val="006666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000" b="1">
                <a:solidFill>
                  <a:schemeClr val="hlink"/>
                </a:solidFill>
                <a:latin typeface="Tahoma" panose="020B0604030504040204" pitchFamily="34" charset="0"/>
              </a:rPr>
              <a:t>校验方程：</a:t>
            </a:r>
          </a:p>
        </p:txBody>
      </p:sp>
      <p:sp>
        <p:nvSpPr>
          <p:cNvPr id="64517" name="文本框 15">
            <a:extLst>
              <a:ext uri="{FF2B5EF4-FFF2-40B4-BE49-F238E27FC236}">
                <a16:creationId xmlns:a16="http://schemas.microsoft.com/office/drawing/2014/main" id="{B6E6BB8C-3B29-7848-A262-B784C78BC1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78450" y="1508125"/>
            <a:ext cx="1708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8000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FF3300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rgbClr val="006666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000">
                <a:latin typeface="Tahoma" panose="020B0604030504040204" pitchFamily="34" charset="0"/>
                <a:ea typeface="微软雅黑" panose="020B0503020204020204" pitchFamily="34" charset="-122"/>
              </a:rPr>
              <a:t>汉明码的校验</a:t>
            </a:r>
          </a:p>
        </p:txBody>
      </p:sp>
      <p:sp>
        <p:nvSpPr>
          <p:cNvPr id="64518" name="文本框 16">
            <a:extLst>
              <a:ext uri="{FF2B5EF4-FFF2-40B4-BE49-F238E27FC236}">
                <a16:creationId xmlns:a16="http://schemas.microsoft.com/office/drawing/2014/main" id="{479C3D28-B137-774C-9B3C-FB1843AD98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67338" y="3683000"/>
            <a:ext cx="3776662" cy="1152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8000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FF3300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rgbClr val="006666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000" b="1">
                <a:solidFill>
                  <a:srgbClr val="FF5050"/>
                </a:solidFill>
              </a:rPr>
              <a:t>检错和纠错</a:t>
            </a:r>
            <a:endParaRPr lang="en-US" altLang="zh-CN" sz="2000" b="1">
              <a:solidFill>
                <a:srgbClr val="FF5050"/>
              </a:solidFill>
            </a:endParaRPr>
          </a:p>
          <a:p>
            <a:pPr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000"/>
              <a:t>  </a:t>
            </a:r>
            <a:r>
              <a:rPr lang="zh-CN" altLang="en-US" sz="1800"/>
              <a:t>若</a:t>
            </a:r>
            <a:r>
              <a:rPr lang="en-US" altLang="zh-CN" sz="1800" i="1"/>
              <a:t>Q</a:t>
            </a:r>
            <a:r>
              <a:rPr lang="en-US" altLang="zh-CN" sz="1800" baseline="-25000"/>
              <a:t>3</a:t>
            </a:r>
            <a:r>
              <a:rPr lang="en-US" altLang="zh-CN" sz="1800" i="1"/>
              <a:t>Q</a:t>
            </a:r>
            <a:r>
              <a:rPr lang="en-US" altLang="zh-CN" sz="1800" baseline="-25000"/>
              <a:t>2</a:t>
            </a:r>
            <a:r>
              <a:rPr lang="en-US" altLang="zh-CN" sz="1800" i="1"/>
              <a:t>Q</a:t>
            </a:r>
            <a:r>
              <a:rPr lang="en-US" altLang="zh-CN" sz="1800" baseline="-25000"/>
              <a:t>1</a:t>
            </a:r>
            <a:r>
              <a:rPr lang="en-US" altLang="zh-CN" sz="1800"/>
              <a:t>=000</a:t>
            </a:r>
            <a:r>
              <a:rPr lang="zh-CN" altLang="en-US" sz="1800"/>
              <a:t>，无差错，</a:t>
            </a:r>
            <a:endParaRPr lang="en-US" altLang="zh-CN" sz="1800"/>
          </a:p>
          <a:p>
            <a:pPr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1800"/>
              <a:t>  若</a:t>
            </a:r>
            <a:r>
              <a:rPr lang="en-US" altLang="zh-CN" sz="1800" i="1"/>
              <a:t>Q</a:t>
            </a:r>
            <a:r>
              <a:rPr lang="en-US" altLang="zh-CN" sz="1800" baseline="-25000"/>
              <a:t>3</a:t>
            </a:r>
            <a:r>
              <a:rPr lang="en-US" altLang="zh-CN" sz="1800" i="1"/>
              <a:t>Q</a:t>
            </a:r>
            <a:r>
              <a:rPr lang="en-US" altLang="zh-CN" sz="1800" baseline="-25000"/>
              <a:t>2</a:t>
            </a:r>
            <a:r>
              <a:rPr lang="en-US" altLang="zh-CN" sz="1800" i="1"/>
              <a:t>Q</a:t>
            </a:r>
            <a:r>
              <a:rPr lang="en-US" altLang="zh-CN" sz="1800" baseline="-25000"/>
              <a:t>1</a:t>
            </a:r>
            <a:r>
              <a:rPr lang="zh-CN" altLang="en-US" sz="1800"/>
              <a:t>≠</a:t>
            </a:r>
            <a:r>
              <a:rPr lang="en-US" altLang="zh-CN" sz="1800"/>
              <a:t>000</a:t>
            </a:r>
            <a:r>
              <a:rPr lang="zh-CN" altLang="en-US" sz="1800"/>
              <a:t>，第</a:t>
            </a:r>
            <a:r>
              <a:rPr lang="en-US" altLang="zh-CN" sz="1800" i="1"/>
              <a:t>Q</a:t>
            </a:r>
            <a:r>
              <a:rPr lang="en-US" altLang="zh-CN" sz="1800" baseline="-25000"/>
              <a:t>3</a:t>
            </a:r>
            <a:r>
              <a:rPr lang="en-US" altLang="zh-CN" sz="1800" i="1"/>
              <a:t>Q</a:t>
            </a:r>
            <a:r>
              <a:rPr lang="en-US" altLang="zh-CN" sz="1800" baseline="-25000"/>
              <a:t>2</a:t>
            </a:r>
            <a:r>
              <a:rPr lang="en-US" altLang="zh-CN" sz="1800" i="1"/>
              <a:t>Q</a:t>
            </a:r>
            <a:r>
              <a:rPr lang="en-US" altLang="zh-CN" sz="1800" baseline="-25000"/>
              <a:t>1</a:t>
            </a:r>
            <a:r>
              <a:rPr lang="zh-CN" altLang="en-US" sz="1800"/>
              <a:t>位错</a:t>
            </a:r>
            <a:endParaRPr lang="zh-CN" altLang="en-US" sz="1800" baseline="30000"/>
          </a:p>
        </p:txBody>
      </p:sp>
      <p:sp>
        <p:nvSpPr>
          <p:cNvPr id="64519" name="文本框 18">
            <a:extLst>
              <a:ext uri="{FF2B5EF4-FFF2-40B4-BE49-F238E27FC236}">
                <a16:creationId xmlns:a16="http://schemas.microsoft.com/office/drawing/2014/main" id="{B169438B-233B-AA44-A20B-3C45118FA5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21425" y="5978525"/>
            <a:ext cx="23558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8000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FF3300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rgbClr val="006666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1800"/>
              <a:t>其中：信息位为</a:t>
            </a:r>
            <a:r>
              <a:rPr lang="en-US" altLang="zh-CN" sz="1800" i="1"/>
              <a:t>n</a:t>
            </a:r>
            <a:r>
              <a:rPr lang="zh-CN" altLang="en-US" sz="1800"/>
              <a:t>位，</a:t>
            </a:r>
            <a:endParaRPr lang="en-US" altLang="zh-CN" sz="1800"/>
          </a:p>
          <a:p>
            <a:pPr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/>
              <a:t>            </a:t>
            </a:r>
            <a:r>
              <a:rPr lang="zh-CN" altLang="en-US" sz="1800"/>
              <a:t>校验位为</a:t>
            </a:r>
            <a:r>
              <a:rPr lang="en-US" altLang="zh-CN" sz="1800" i="1"/>
              <a:t>k</a:t>
            </a:r>
            <a:r>
              <a:rPr lang="zh-CN" altLang="en-US" sz="1800"/>
              <a:t>位。</a:t>
            </a:r>
            <a:endParaRPr lang="en-US" altLang="zh-CN" sz="1800"/>
          </a:p>
        </p:txBody>
      </p:sp>
      <p:sp>
        <p:nvSpPr>
          <p:cNvPr id="64520" name="文本框 3">
            <a:extLst>
              <a:ext uri="{FF2B5EF4-FFF2-40B4-BE49-F238E27FC236}">
                <a16:creationId xmlns:a16="http://schemas.microsoft.com/office/drawing/2014/main" id="{40CCCBA9-261E-1249-B18C-B15CAF4093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21425" y="5532438"/>
            <a:ext cx="16716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8000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FF3300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rgbClr val="006666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000"/>
              <a:t>2</a:t>
            </a:r>
            <a:r>
              <a:rPr lang="en-US" altLang="zh-CN" sz="2000" i="1" baseline="30000"/>
              <a:t>k</a:t>
            </a:r>
            <a:r>
              <a:rPr lang="en-US" altLang="zh-CN" sz="2000" i="1"/>
              <a:t> </a:t>
            </a:r>
            <a:r>
              <a:rPr lang="en-US" altLang="zh-CN" sz="2000"/>
              <a:t>≥ </a:t>
            </a:r>
            <a:r>
              <a:rPr lang="en-US" altLang="zh-CN" sz="2000" i="1"/>
              <a:t>n</a:t>
            </a:r>
            <a:r>
              <a:rPr lang="en-US" altLang="zh-CN" sz="2000"/>
              <a:t> + </a:t>
            </a:r>
            <a:r>
              <a:rPr lang="en-US" altLang="zh-CN" sz="2000" i="1"/>
              <a:t>k</a:t>
            </a:r>
            <a:r>
              <a:rPr lang="en-US" altLang="zh-CN" sz="2000"/>
              <a:t> + 1</a:t>
            </a:r>
            <a:endParaRPr lang="zh-CN" altLang="en-US" sz="2000"/>
          </a:p>
        </p:txBody>
      </p:sp>
      <p:sp>
        <p:nvSpPr>
          <p:cNvPr id="64521" name="文本框 20">
            <a:extLst>
              <a:ext uri="{FF2B5EF4-FFF2-40B4-BE49-F238E27FC236}">
                <a16:creationId xmlns:a16="http://schemas.microsoft.com/office/drawing/2014/main" id="{0F4415C9-50A5-9A47-838F-A3144F9CEE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67338" y="5089525"/>
            <a:ext cx="2978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8000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FF3300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rgbClr val="006666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000">
                <a:latin typeface="Tahoma" panose="020B0604030504040204" pitchFamily="34" charset="0"/>
              </a:rPr>
              <a:t>校验位与最大信息位关系</a:t>
            </a:r>
            <a:endParaRPr lang="en-US" altLang="zh-CN" sz="2000">
              <a:latin typeface="Tahoma" panose="020B0604030504040204" pitchFamily="34" charset="0"/>
            </a:endParaRPr>
          </a:p>
        </p:txBody>
      </p:sp>
      <p:graphicFrame>
        <p:nvGraphicFramePr>
          <p:cNvPr id="233564" name="Group 3164">
            <a:extLst>
              <a:ext uri="{FF2B5EF4-FFF2-40B4-BE49-F238E27FC236}">
                <a16:creationId xmlns:a16="http://schemas.microsoft.com/office/drawing/2014/main" id="{219264DB-E6AC-7149-932D-2B78CB1D9E4D}"/>
              </a:ext>
            </a:extLst>
          </p:cNvPr>
          <p:cNvGraphicFramePr>
            <a:graphicFrameLocks noGrp="1"/>
          </p:cNvGraphicFramePr>
          <p:nvPr/>
        </p:nvGraphicFramePr>
        <p:xfrm>
          <a:off x="998538" y="2014538"/>
          <a:ext cx="4079875" cy="742950"/>
        </p:xfrm>
        <a:graphic>
          <a:graphicData uri="http://schemas.openxmlformats.org/drawingml/2006/table">
            <a:tbl>
              <a:tblPr/>
              <a:tblGrid>
                <a:gridCol w="5826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26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4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6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8261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8261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8261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1475"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7</a:t>
                      </a: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6</a:t>
                      </a: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5</a:t>
                      </a: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4</a:t>
                      </a: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</a:t>
                      </a: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</a:t>
                      </a: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I</a:t>
                      </a:r>
                      <a:r>
                        <a:rPr kumimoji="0" lang="en-US" altLang="zh-CN" sz="18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4</a:t>
                      </a:r>
                      <a:endParaRPr kumimoji="0" lang="zh-CN" altLang="en-US" sz="1800" b="0" i="0" u="none" strike="noStrike" cap="none" normalizeH="0" baseline="-250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I</a:t>
                      </a:r>
                      <a:r>
                        <a:rPr kumimoji="0" lang="en-US" altLang="zh-CN" sz="18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</a:t>
                      </a:r>
                      <a:endParaRPr kumimoji="0" lang="zh-CN" altLang="en-US" sz="1800" b="0" i="0" u="none" strike="noStrike" cap="none" normalizeH="0" baseline="-250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I</a:t>
                      </a:r>
                      <a:r>
                        <a:rPr kumimoji="0" lang="en-US" altLang="zh-CN" sz="18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</a:t>
                      </a:r>
                      <a:endParaRPr kumimoji="0" lang="zh-CN" altLang="en-US" sz="1800" b="0" i="0" u="none" strike="noStrike" cap="none" normalizeH="0" baseline="-250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1" u="none" strike="noStrike" cap="none" normalizeH="0" baseline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P</a:t>
                      </a:r>
                      <a:r>
                        <a:rPr kumimoji="0" lang="en-US" altLang="zh-CN" sz="18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</a:t>
                      </a:r>
                      <a:endParaRPr kumimoji="0" lang="zh-CN" altLang="en-US" sz="1800" b="0" i="0" u="none" strike="noStrike" cap="none" normalizeH="0" baseline="-25000">
                        <a:ln>
                          <a:noFill/>
                        </a:ln>
                        <a:solidFill>
                          <a:schemeClr val="hlink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I</a:t>
                      </a:r>
                      <a:r>
                        <a:rPr kumimoji="0" lang="en-US" altLang="zh-CN" sz="18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en-US" sz="1800" b="0" i="0" u="none" strike="noStrike" cap="none" normalizeH="0" baseline="-250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1" u="none" strike="noStrike" cap="none" normalizeH="0" baseline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P</a:t>
                      </a:r>
                      <a:r>
                        <a:rPr kumimoji="0" lang="en-US" altLang="zh-CN" sz="18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</a:t>
                      </a:r>
                      <a:endParaRPr kumimoji="0" lang="zh-CN" altLang="en-US" sz="1800" b="0" i="0" u="none" strike="noStrike" cap="none" normalizeH="0" baseline="-25000">
                        <a:ln>
                          <a:noFill/>
                        </a:ln>
                        <a:solidFill>
                          <a:schemeClr val="hlink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1" u="none" strike="noStrike" cap="none" normalizeH="0" baseline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P</a:t>
                      </a:r>
                      <a:r>
                        <a:rPr kumimoji="0" lang="en-US" altLang="zh-CN" sz="18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en-US" sz="1800" b="0" i="0" u="none" strike="noStrike" cap="none" normalizeH="0" baseline="-25000">
                        <a:ln>
                          <a:noFill/>
                        </a:ln>
                        <a:solidFill>
                          <a:schemeClr val="hlink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33590" name="Group 3190">
            <a:extLst>
              <a:ext uri="{FF2B5EF4-FFF2-40B4-BE49-F238E27FC236}">
                <a16:creationId xmlns:a16="http://schemas.microsoft.com/office/drawing/2014/main" id="{721ADA72-9C33-FB4D-8254-691186C2CD14}"/>
              </a:ext>
            </a:extLst>
          </p:cNvPr>
          <p:cNvGraphicFramePr>
            <a:graphicFrameLocks noGrp="1"/>
          </p:cNvGraphicFramePr>
          <p:nvPr/>
        </p:nvGraphicFramePr>
        <p:xfrm>
          <a:off x="698500" y="3863975"/>
          <a:ext cx="4473575" cy="1547813"/>
        </p:xfrm>
        <a:graphic>
          <a:graphicData uri="http://schemas.openxmlformats.org/drawingml/2006/table">
            <a:tbl>
              <a:tblPr/>
              <a:tblGrid>
                <a:gridCol w="558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8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03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58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58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58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58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6038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443004"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7</a:t>
                      </a: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6</a:t>
                      </a: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5</a:t>
                      </a: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4</a:t>
                      </a: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</a:t>
                      </a: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</a:t>
                      </a: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835"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S</a:t>
                      </a:r>
                      <a:r>
                        <a:rPr kumimoji="0" lang="en-US" altLang="zh-CN" sz="18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en-US" sz="1800" b="0" i="0" u="none" strike="noStrike" cap="none" normalizeH="0" baseline="-250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I</a:t>
                      </a:r>
                      <a:r>
                        <a:rPr kumimoji="0" lang="en-US" altLang="zh-CN" sz="18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4</a:t>
                      </a:r>
                      <a:endParaRPr kumimoji="0" lang="zh-CN" altLang="en-US" sz="1800" b="0" i="0" u="none" strike="noStrike" cap="none" normalizeH="0" baseline="-250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I</a:t>
                      </a:r>
                      <a:r>
                        <a:rPr kumimoji="0" lang="en-US" altLang="zh-CN" sz="18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</a:t>
                      </a:r>
                      <a:endParaRPr kumimoji="0" lang="zh-CN" altLang="en-US" sz="1800" b="0" i="0" u="none" strike="noStrike" cap="none" normalizeH="0" baseline="-250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I</a:t>
                      </a:r>
                      <a:r>
                        <a:rPr kumimoji="0" lang="en-US" altLang="zh-CN" sz="18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en-US" sz="1800" b="0" i="0" u="none" strike="noStrike" cap="none" normalizeH="0" baseline="-250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1" u="none" strike="noStrike" cap="none" normalizeH="0" baseline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P</a:t>
                      </a:r>
                      <a:r>
                        <a:rPr kumimoji="0" lang="en-US" altLang="zh-CN" sz="18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en-US" sz="1800" b="0" i="0" u="none" strike="noStrike" cap="none" normalizeH="0" baseline="-25000">
                        <a:ln>
                          <a:noFill/>
                        </a:ln>
                        <a:solidFill>
                          <a:schemeClr val="hlink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3139"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S</a:t>
                      </a:r>
                      <a:r>
                        <a:rPr kumimoji="0" lang="en-US" altLang="zh-CN" sz="18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</a:t>
                      </a:r>
                      <a:endParaRPr kumimoji="0" lang="zh-CN" altLang="en-US" sz="1800" b="0" i="0" u="none" strike="noStrike" cap="none" normalizeH="0" baseline="-250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I</a:t>
                      </a:r>
                      <a:r>
                        <a:rPr kumimoji="0" lang="en-US" altLang="zh-CN" sz="18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4</a:t>
                      </a:r>
                      <a:endParaRPr kumimoji="0" lang="zh-CN" altLang="en-US" sz="1800" b="0" i="0" u="none" strike="noStrike" cap="none" normalizeH="0" baseline="-250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I</a:t>
                      </a:r>
                      <a:r>
                        <a:rPr kumimoji="0" lang="en-US" altLang="zh-CN" sz="18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</a:t>
                      </a:r>
                      <a:endParaRPr kumimoji="0" lang="zh-CN" altLang="en-US" sz="1800" b="0" i="0" u="none" strike="noStrike" cap="none" normalizeH="0" baseline="-250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I</a:t>
                      </a:r>
                      <a:r>
                        <a:rPr kumimoji="0" lang="en-US" altLang="zh-CN" sz="18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en-US" sz="1800" b="0" i="0" u="none" strike="noStrike" cap="none" normalizeH="0" baseline="-250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1" u="none" strike="noStrike" cap="none" normalizeH="0" baseline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P</a:t>
                      </a:r>
                      <a:r>
                        <a:rPr kumimoji="0" lang="en-US" altLang="zh-CN" sz="18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</a:t>
                      </a:r>
                      <a:endParaRPr kumimoji="0" lang="zh-CN" altLang="en-US" sz="1800" b="0" i="0" u="none" strike="noStrike" cap="none" normalizeH="0" baseline="-25000">
                        <a:ln>
                          <a:noFill/>
                        </a:ln>
                        <a:solidFill>
                          <a:schemeClr val="hlink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835"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S</a:t>
                      </a:r>
                      <a:r>
                        <a:rPr kumimoji="0" lang="en-US" altLang="zh-CN" sz="18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</a:t>
                      </a:r>
                      <a:endParaRPr kumimoji="0" lang="zh-CN" altLang="en-US" sz="1800" b="0" i="0" u="none" strike="noStrike" cap="none" normalizeH="0" baseline="-250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I</a:t>
                      </a:r>
                      <a:r>
                        <a:rPr kumimoji="0" lang="en-US" altLang="zh-CN" sz="18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4</a:t>
                      </a:r>
                      <a:endParaRPr kumimoji="0" lang="zh-CN" altLang="en-US" sz="1800" b="0" i="0" u="none" strike="noStrike" cap="none" normalizeH="0" baseline="-250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I</a:t>
                      </a:r>
                      <a:r>
                        <a:rPr kumimoji="0" lang="en-US" altLang="zh-CN" sz="18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</a:t>
                      </a:r>
                      <a:endParaRPr kumimoji="0" lang="zh-CN" altLang="en-US" sz="1800" b="0" i="0" u="none" strike="noStrike" cap="none" normalizeH="0" baseline="-250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I</a:t>
                      </a:r>
                      <a:r>
                        <a:rPr kumimoji="0" lang="en-US" altLang="zh-CN" sz="18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</a:t>
                      </a:r>
                      <a:endParaRPr kumimoji="0" lang="zh-CN" altLang="en-US" sz="1800" b="0" i="0" u="none" strike="noStrike" cap="none" normalizeH="0" baseline="-250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1" u="none" strike="noStrike" cap="none" normalizeH="0" baseline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P</a:t>
                      </a:r>
                      <a:r>
                        <a:rPr kumimoji="0" lang="en-US" altLang="zh-CN" sz="18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</a:t>
                      </a:r>
                      <a:endParaRPr kumimoji="0" lang="zh-CN" altLang="en-US" sz="1800" b="0" i="0" u="none" strike="noStrike" cap="none" normalizeH="0" baseline="-25000">
                        <a:ln>
                          <a:noFill/>
                        </a:ln>
                        <a:solidFill>
                          <a:schemeClr val="hlink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4593" name="文本框 2">
            <a:extLst>
              <a:ext uri="{FF2B5EF4-FFF2-40B4-BE49-F238E27FC236}">
                <a16:creationId xmlns:a16="http://schemas.microsoft.com/office/drawing/2014/main" id="{D7FB545E-A85B-2046-9091-3AF03758D5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73275" y="3502025"/>
            <a:ext cx="15557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8000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FF3300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rgbClr val="006666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1800">
                <a:latin typeface="Tahoma" panose="020B0604030504040204" pitchFamily="34" charset="0"/>
              </a:rPr>
              <a:t>汉明码分组表</a:t>
            </a:r>
          </a:p>
        </p:txBody>
      </p:sp>
      <p:sp>
        <p:nvSpPr>
          <p:cNvPr id="64594" name="文本框 10">
            <a:extLst>
              <a:ext uri="{FF2B5EF4-FFF2-40B4-BE49-F238E27FC236}">
                <a16:creationId xmlns:a16="http://schemas.microsoft.com/office/drawing/2014/main" id="{332EAE3F-CFEB-2C4A-A819-45CB08FC03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3074988"/>
            <a:ext cx="2978150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8000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FF3300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rgbClr val="006666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200">
                <a:ea typeface="隶书" panose="02010509060101010101" pitchFamily="49" charset="-122"/>
              </a:rPr>
              <a:t>三位校验位的编码方法</a:t>
            </a:r>
          </a:p>
        </p:txBody>
      </p:sp>
      <p:graphicFrame>
        <p:nvGraphicFramePr>
          <p:cNvPr id="64595" name="Object 3237">
            <a:extLst>
              <a:ext uri="{FF2B5EF4-FFF2-40B4-BE49-F238E27FC236}">
                <a16:creationId xmlns:a16="http://schemas.microsoft.com/office/drawing/2014/main" id="{53CE0E2F-56DA-E647-B970-0DED0444ED9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057400" y="5562600"/>
          <a:ext cx="1676400" cy="1119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608" name="公式" r:id="rId3" imgW="23698200" imgH="15798800" progId="Equation.3">
                  <p:embed/>
                </p:oleObj>
              </mc:Choice>
              <mc:Fallback>
                <p:oleObj name="公式" r:id="rId3" imgW="23698200" imgH="15798800" progId="Equation.3">
                  <p:embed/>
                  <p:pic>
                    <p:nvPicPr>
                      <p:cNvPr id="0" name="Object 323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7400" y="5562600"/>
                        <a:ext cx="1676400" cy="1119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4596" name="文本框 4">
            <a:extLst>
              <a:ext uri="{FF2B5EF4-FFF2-40B4-BE49-F238E27FC236}">
                <a16:creationId xmlns:a16="http://schemas.microsoft.com/office/drawing/2014/main" id="{62C0F3FA-D220-7647-B6F1-AF9BC4A5F9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2300" y="1524000"/>
            <a:ext cx="3759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8000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FF3300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rgbClr val="006666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000" b="1"/>
              <a:t>汉明码的编码（以</a:t>
            </a:r>
            <a:r>
              <a:rPr lang="en-US" altLang="zh-CN" sz="2000" b="1"/>
              <a:t>8421</a:t>
            </a:r>
            <a:r>
              <a:rPr lang="zh-CN" altLang="en-US" sz="2000" b="1"/>
              <a:t>码为例）</a:t>
            </a:r>
          </a:p>
        </p:txBody>
      </p:sp>
      <p:graphicFrame>
        <p:nvGraphicFramePr>
          <p:cNvPr id="64597" name="Object 3239">
            <a:extLst>
              <a:ext uri="{FF2B5EF4-FFF2-40B4-BE49-F238E27FC236}">
                <a16:creationId xmlns:a16="http://schemas.microsoft.com/office/drawing/2014/main" id="{774721C6-3AED-5D47-9D95-96D310CDE9B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019800" y="2362200"/>
          <a:ext cx="2286000" cy="1155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609" name="公式" r:id="rId5" imgW="31305500" imgH="15798800" progId="Equation.3">
                  <p:embed/>
                </p:oleObj>
              </mc:Choice>
              <mc:Fallback>
                <p:oleObj name="公式" r:id="rId5" imgW="31305500" imgH="15798800" progId="Equation.3">
                  <p:embed/>
                  <p:pic>
                    <p:nvPicPr>
                      <p:cNvPr id="0" name="Object 323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19800" y="2362200"/>
                        <a:ext cx="2286000" cy="1155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>
            <a:extLst>
              <a:ext uri="{FF2B5EF4-FFF2-40B4-BE49-F238E27FC236}">
                <a16:creationId xmlns:a16="http://schemas.microsoft.com/office/drawing/2014/main" id="{5E3520C0-88F1-3C46-A627-DBE8ED3868BE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algn="ctr" eaLnBrk="1" hangingPunct="1"/>
            <a:r>
              <a:rPr lang="zh-CN" altLang="en-US" sz="4800"/>
              <a:t>数字电路与逻辑设计</a:t>
            </a:r>
            <a:br>
              <a:rPr lang="zh-CN" altLang="en-US" sz="4800"/>
            </a:br>
            <a:r>
              <a:rPr lang="zh-CN" altLang="en-US" sz="2000">
                <a:solidFill>
                  <a:schemeClr val="tx1"/>
                </a:solidFill>
                <a:ea typeface="楷体_GB2312" pitchFamily="49" charset="-122"/>
              </a:rPr>
              <a:t>北京邮电大学 信息与通信工程学院 </a:t>
            </a:r>
            <a:r>
              <a:rPr lang="zh-CN" altLang="en-US" sz="2000">
                <a:solidFill>
                  <a:srgbClr val="EAEAEA"/>
                </a:solidFill>
                <a:ea typeface="楷体_GB2312" pitchFamily="49" charset="-122"/>
              </a:rPr>
              <a:t>孙文生</a:t>
            </a:r>
          </a:p>
        </p:txBody>
      </p:sp>
      <p:sp>
        <p:nvSpPr>
          <p:cNvPr id="65539" name="Rectangle 3">
            <a:extLst>
              <a:ext uri="{FF2B5EF4-FFF2-40B4-BE49-F238E27FC236}">
                <a16:creationId xmlns:a16="http://schemas.microsoft.com/office/drawing/2014/main" id="{4602B7B0-5DDD-154A-9FC9-299098C4E28A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1371600" y="3733800"/>
            <a:ext cx="6400800" cy="1752600"/>
          </a:xfrm>
        </p:spPr>
        <p:txBody>
          <a:bodyPr/>
          <a:lstStyle/>
          <a:p>
            <a:pPr algn="r" eaLnBrk="1" hangingPunct="1"/>
            <a:r>
              <a:rPr lang="en-US" altLang="zh-CN" sz="2800" b="1"/>
              <a:t>1</a:t>
            </a:r>
            <a:r>
              <a:rPr lang="en-US" altLang="zh-CN" sz="2800" b="1">
                <a:ea typeface="黑体" panose="02010609060101010101" pitchFamily="49" charset="-122"/>
              </a:rPr>
              <a:t>.2 </a:t>
            </a:r>
            <a:r>
              <a:rPr lang="zh-CN" altLang="en-US" sz="2800" b="1">
                <a:ea typeface="黑体" panose="02010609060101010101" pitchFamily="49" charset="-122"/>
              </a:rPr>
              <a:t>逻辑代数基础</a:t>
            </a:r>
          </a:p>
          <a:p>
            <a:pPr algn="r" eaLnBrk="1" hangingPunct="1"/>
            <a:endParaRPr lang="en-US" altLang="zh-CN" sz="2000" b="1"/>
          </a:p>
        </p:txBody>
      </p:sp>
      <p:pic>
        <p:nvPicPr>
          <p:cNvPr id="65540" name="Picture 4">
            <a:extLst>
              <a:ext uri="{FF2B5EF4-FFF2-40B4-BE49-F238E27FC236}">
                <a16:creationId xmlns:a16="http://schemas.microsoft.com/office/drawing/2014/main" id="{251AE12B-8027-A940-B93D-34961AA425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113" y="4114800"/>
            <a:ext cx="3697287" cy="2497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>
            <a:extLst>
              <a:ext uri="{FF2B5EF4-FFF2-40B4-BE49-F238E27FC236}">
                <a16:creationId xmlns:a16="http://schemas.microsoft.com/office/drawing/2014/main" id="{E31F5F78-0621-6A48-88FF-613DA5A65A4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4000" b="1"/>
              <a:t>1.2 </a:t>
            </a:r>
            <a:r>
              <a:rPr lang="zh-CN" altLang="en-US" sz="4000" b="1"/>
              <a:t>逻辑代数基础</a:t>
            </a:r>
          </a:p>
        </p:txBody>
      </p:sp>
      <p:grpSp>
        <p:nvGrpSpPr>
          <p:cNvPr id="2" name="Group 3">
            <a:extLst>
              <a:ext uri="{FF2B5EF4-FFF2-40B4-BE49-F238E27FC236}">
                <a16:creationId xmlns:a16="http://schemas.microsoft.com/office/drawing/2014/main" id="{34A2D409-F6A6-D541-8839-6224A45AF818}"/>
              </a:ext>
            </a:extLst>
          </p:cNvPr>
          <p:cNvGrpSpPr>
            <a:grpSpLocks/>
          </p:cNvGrpSpPr>
          <p:nvPr/>
        </p:nvGrpSpPr>
        <p:grpSpPr bwMode="auto">
          <a:xfrm>
            <a:off x="2438400" y="3276600"/>
            <a:ext cx="5181600" cy="3124200"/>
            <a:chOff x="96" y="1632"/>
            <a:chExt cx="3360" cy="2064"/>
          </a:xfrm>
        </p:grpSpPr>
        <p:sp>
          <p:nvSpPr>
            <p:cNvPr id="66565" name="Oval 4">
              <a:extLst>
                <a:ext uri="{FF2B5EF4-FFF2-40B4-BE49-F238E27FC236}">
                  <a16:creationId xmlns:a16="http://schemas.microsoft.com/office/drawing/2014/main" id="{4ED04333-98D7-2F41-989E-76816874C7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" y="1632"/>
              <a:ext cx="3360" cy="2064"/>
            </a:xfrm>
            <a:prstGeom prst="ellipse">
              <a:avLst/>
            </a:prstGeom>
            <a:solidFill>
              <a:srgbClr val="CC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8000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FF3300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rgbClr val="006666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endParaRPr lang="en-US" altLang="zh-CN" sz="2400">
                <a:latin typeface="Tahoma" panose="020B0604030504040204" pitchFamily="34" charset="0"/>
              </a:endParaRPr>
            </a:p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endParaRPr lang="en-US" altLang="zh-CN" sz="2400">
                <a:latin typeface="Tahoma" panose="020B0604030504040204" pitchFamily="34" charset="0"/>
              </a:endParaRPr>
            </a:p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endParaRPr lang="en-US" altLang="zh-CN" sz="2400">
                <a:latin typeface="Tahoma" panose="020B0604030504040204" pitchFamily="34" charset="0"/>
              </a:endParaRPr>
            </a:p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endParaRPr lang="en-US" altLang="zh-CN" sz="2400">
                <a:latin typeface="Tahoma" panose="020B0604030504040204" pitchFamily="34" charset="0"/>
              </a:endParaRPr>
            </a:p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endParaRPr lang="en-US" altLang="zh-CN" sz="2400">
                <a:latin typeface="Tahoma" panose="020B0604030504040204" pitchFamily="34" charset="0"/>
              </a:endParaRPr>
            </a:p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endParaRPr lang="en-US" altLang="zh-CN" sz="2400">
                <a:latin typeface="Tahoma" panose="020B0604030504040204" pitchFamily="34" charset="0"/>
              </a:endParaRPr>
            </a:p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endParaRPr lang="en-US" altLang="zh-CN" sz="2400">
                <a:latin typeface="Tahoma" panose="020B0604030504040204" pitchFamily="34" charset="0"/>
              </a:endParaRPr>
            </a:p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zh-CN" altLang="en-US" sz="2400" b="1">
                  <a:solidFill>
                    <a:schemeClr val="hlink"/>
                  </a:solidFill>
                </a:rPr>
                <a:t>逻辑代数体系</a:t>
              </a:r>
            </a:p>
          </p:txBody>
        </p:sp>
        <p:sp>
          <p:nvSpPr>
            <p:cNvPr id="66566" name="AutoShape 5">
              <a:extLst>
                <a:ext uri="{FF2B5EF4-FFF2-40B4-BE49-F238E27FC236}">
                  <a16:creationId xmlns:a16="http://schemas.microsoft.com/office/drawing/2014/main" id="{611C7456-B886-6F44-8D5B-6D6A9B3422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44" y="1824"/>
              <a:ext cx="768" cy="480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8000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FF3300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rgbClr val="006666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zh-CN" altLang="en-US" sz="2000" b="1"/>
                <a:t>逻辑常量</a:t>
              </a:r>
            </a:p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000" b="1"/>
                <a:t>0, 1</a:t>
              </a:r>
            </a:p>
          </p:txBody>
        </p:sp>
        <p:sp>
          <p:nvSpPr>
            <p:cNvPr id="66567" name="Oval 6">
              <a:extLst>
                <a:ext uri="{FF2B5EF4-FFF2-40B4-BE49-F238E27FC236}">
                  <a16:creationId xmlns:a16="http://schemas.microsoft.com/office/drawing/2014/main" id="{34016E74-B303-4E42-8E71-5764F66CE0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" y="2256"/>
              <a:ext cx="1152" cy="768"/>
            </a:xfrm>
            <a:prstGeom prst="ellipse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8000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FF3300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rgbClr val="006666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zh-CN" altLang="en-US" sz="2000" b="1"/>
                <a:t>逻辑变量</a:t>
              </a:r>
            </a:p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000"/>
                <a:t>A, B, C, x, y</a:t>
              </a:r>
            </a:p>
          </p:txBody>
        </p:sp>
        <p:sp>
          <p:nvSpPr>
            <p:cNvPr id="66568" name="Oval 7">
              <a:extLst>
                <a:ext uri="{FF2B5EF4-FFF2-40B4-BE49-F238E27FC236}">
                  <a16:creationId xmlns:a16="http://schemas.microsoft.com/office/drawing/2014/main" id="{F8EEB020-7899-7845-9BAD-CB940A7491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60" y="2064"/>
              <a:ext cx="1200" cy="115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8000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FF3300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rgbClr val="006666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endParaRPr lang="en-US" altLang="zh-CN" sz="2400">
                <a:latin typeface="Tahoma" panose="020B0604030504040204" pitchFamily="34" charset="0"/>
              </a:endParaRPr>
            </a:p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endParaRPr lang="en-US" altLang="zh-CN" sz="2400">
                <a:latin typeface="Tahoma" panose="020B0604030504040204" pitchFamily="34" charset="0"/>
              </a:endParaRPr>
            </a:p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zh-CN" altLang="en-US" sz="2000" b="1">
                  <a:latin typeface="Tahoma" panose="020B0604030504040204" pitchFamily="34" charset="0"/>
                </a:rPr>
                <a:t>定律、定理</a:t>
              </a:r>
            </a:p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zh-CN" altLang="en-US" sz="2000" b="1">
                  <a:latin typeface="Tahoma" panose="020B0604030504040204" pitchFamily="34" charset="0"/>
                </a:rPr>
                <a:t>规则</a:t>
              </a:r>
            </a:p>
          </p:txBody>
        </p:sp>
        <p:sp>
          <p:nvSpPr>
            <p:cNvPr id="66569" name="Oval 8">
              <a:extLst>
                <a:ext uri="{FF2B5EF4-FFF2-40B4-BE49-F238E27FC236}">
                  <a16:creationId xmlns:a16="http://schemas.microsoft.com/office/drawing/2014/main" id="{FB4AF973-2ACC-1E46-B788-968E931249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2592"/>
              <a:ext cx="672" cy="57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8000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FF3300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rgbClr val="006666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zh-CN" altLang="en-US" sz="2000" b="1">
                  <a:latin typeface="Tahoma" panose="020B0604030504040204" pitchFamily="34" charset="0"/>
                </a:rPr>
                <a:t>逻辑运算</a:t>
              </a:r>
            </a:p>
          </p:txBody>
        </p:sp>
        <p:sp>
          <p:nvSpPr>
            <p:cNvPr id="66570" name="Oval 9">
              <a:extLst>
                <a:ext uri="{FF2B5EF4-FFF2-40B4-BE49-F238E27FC236}">
                  <a16:creationId xmlns:a16="http://schemas.microsoft.com/office/drawing/2014/main" id="{8A5F8F5C-0D05-354F-BC25-5C0EA27908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96" y="2208"/>
              <a:ext cx="528" cy="33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8000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FF3300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rgbClr val="006666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zh-CN" altLang="en-US" sz="2000" b="1">
                  <a:latin typeface="Tahoma" panose="020B0604030504040204" pitchFamily="34" charset="0"/>
                </a:rPr>
                <a:t>公理</a:t>
              </a:r>
            </a:p>
          </p:txBody>
        </p:sp>
      </p:grpSp>
      <p:sp>
        <p:nvSpPr>
          <p:cNvPr id="66564" name="Text Box 10">
            <a:extLst>
              <a:ext uri="{FF2B5EF4-FFF2-40B4-BE49-F238E27FC236}">
                <a16:creationId xmlns:a16="http://schemas.microsoft.com/office/drawing/2014/main" id="{0E7BE7EC-519C-5B46-B297-2D67381D60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400" y="1330325"/>
            <a:ext cx="7772400" cy="171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8000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FF3300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rgbClr val="006666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Aft>
                <a:spcPct val="30000"/>
              </a:spcAft>
              <a:buFont typeface="Wingdings" pitchFamily="2" charset="2"/>
              <a:buNone/>
            </a:pPr>
            <a:r>
              <a:rPr lang="en-US" altLang="zh-CN" sz="2400" b="1">
                <a:solidFill>
                  <a:schemeClr val="hlink"/>
                </a:solidFill>
              </a:rPr>
              <a:t>       </a:t>
            </a:r>
            <a:r>
              <a:rPr lang="zh-CN" altLang="en-US" sz="2000" b="1">
                <a:solidFill>
                  <a:schemeClr val="hlink"/>
                </a:solidFill>
              </a:rPr>
              <a:t>逻辑代数</a:t>
            </a:r>
            <a:r>
              <a:rPr lang="en-US" altLang="zh-CN" sz="2000" b="1"/>
              <a:t>(Logic Algebra )</a:t>
            </a:r>
            <a:r>
              <a:rPr lang="zh-CN" altLang="en-US" sz="2000" b="1"/>
              <a:t>是</a:t>
            </a:r>
            <a:r>
              <a:rPr lang="en-US" altLang="zh-CN" sz="2000" b="1"/>
              <a:t>1847</a:t>
            </a:r>
            <a:r>
              <a:rPr lang="zh-CN" altLang="en-US" sz="2000" b="1"/>
              <a:t>年由英国数学家</a:t>
            </a:r>
            <a:r>
              <a:rPr lang="zh-CN" altLang="en-US" sz="2000" b="1">
                <a:solidFill>
                  <a:schemeClr val="folHlink"/>
                </a:solidFill>
              </a:rPr>
              <a:t>乔治</a:t>
            </a:r>
            <a:r>
              <a:rPr lang="en-US" altLang="zh-CN" sz="2000" b="1">
                <a:solidFill>
                  <a:schemeClr val="folHlink"/>
                </a:solidFill>
              </a:rPr>
              <a:t>·</a:t>
            </a:r>
            <a:r>
              <a:rPr lang="zh-CN" altLang="en-US" sz="2000" b="1">
                <a:solidFill>
                  <a:schemeClr val="folHlink"/>
                </a:solidFill>
              </a:rPr>
              <a:t>布尔</a:t>
            </a:r>
            <a:r>
              <a:rPr lang="zh-CN" altLang="en-US" sz="2000" b="1"/>
              <a:t>首先创立的，是逻辑设计的数学基础</a:t>
            </a:r>
            <a:r>
              <a:rPr lang="en-US" altLang="zh-CN" sz="2000" b="1"/>
              <a:t>, </a:t>
            </a:r>
            <a:r>
              <a:rPr lang="zh-CN" altLang="en-US" sz="2000" b="1"/>
              <a:t>又称</a:t>
            </a:r>
            <a:r>
              <a:rPr lang="zh-CN" altLang="en-US" sz="2000" b="1">
                <a:solidFill>
                  <a:schemeClr val="hlink"/>
                </a:solidFill>
              </a:rPr>
              <a:t>布尔代数</a:t>
            </a:r>
            <a:r>
              <a:rPr lang="en-US" altLang="zh-CN" sz="2000" b="1"/>
              <a:t>, </a:t>
            </a:r>
            <a:r>
              <a:rPr lang="zh-CN" altLang="en-US" sz="2000" b="1">
                <a:solidFill>
                  <a:schemeClr val="hlink"/>
                </a:solidFill>
              </a:rPr>
              <a:t>开关代数</a:t>
            </a:r>
            <a:r>
              <a:rPr lang="zh-CN" altLang="en-US" sz="2000" b="1"/>
              <a:t>。</a:t>
            </a:r>
          </a:p>
          <a:p>
            <a:pPr eaLnBrk="1" hangingPunct="1">
              <a:spcAft>
                <a:spcPct val="30000"/>
              </a:spcAft>
              <a:buFont typeface="Wingdings" pitchFamily="2" charset="2"/>
              <a:buNone/>
            </a:pPr>
            <a:r>
              <a:rPr lang="zh-CN" altLang="en-US" sz="2000" b="1"/>
              <a:t>        逻辑代数与普通代数有着不同概念，逻辑代数表示的不是数的大小之间的关系，而是逻辑的关系，如</a:t>
            </a:r>
            <a:r>
              <a:rPr lang="zh-CN" altLang="en-US" sz="2000" b="1">
                <a:solidFill>
                  <a:schemeClr val="folHlink"/>
                </a:solidFill>
              </a:rPr>
              <a:t>真、假</a:t>
            </a:r>
            <a:r>
              <a:rPr lang="zh-CN" altLang="en-US" sz="2000" b="1"/>
              <a:t>，</a:t>
            </a:r>
            <a:r>
              <a:rPr lang="zh-CN" altLang="en-US" sz="2000" b="1">
                <a:solidFill>
                  <a:srgbClr val="006600"/>
                </a:solidFill>
              </a:rPr>
              <a:t>是、非</a:t>
            </a:r>
            <a:r>
              <a:rPr lang="zh-CN" altLang="en-US" sz="2000" b="1"/>
              <a:t> 等。</a:t>
            </a:r>
          </a:p>
        </p:txBody>
      </p:sp>
    </p:spTree>
  </p:cSld>
  <p:clrMapOvr>
    <a:masterClrMapping/>
  </p:clrMapOvr>
  <p:transition>
    <p:pull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30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>
            <a:extLst>
              <a:ext uri="{FF2B5EF4-FFF2-40B4-BE49-F238E27FC236}">
                <a16:creationId xmlns:a16="http://schemas.microsoft.com/office/drawing/2014/main" id="{71F70E3D-59AC-614E-BF78-BA92FE736B4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 b="1">
                <a:solidFill>
                  <a:schemeClr val="tx1"/>
                </a:solidFill>
              </a:rPr>
              <a:t>1.2.1 </a:t>
            </a:r>
            <a:r>
              <a:rPr lang="zh-CN" altLang="en-US" sz="3600" b="1">
                <a:solidFill>
                  <a:schemeClr val="tx1"/>
                </a:solidFill>
              </a:rPr>
              <a:t>逻辑变量与逻辑运算</a:t>
            </a:r>
            <a:r>
              <a:rPr lang="zh-CN" altLang="en-US" sz="4000"/>
              <a:t> </a:t>
            </a:r>
          </a:p>
        </p:txBody>
      </p:sp>
      <p:sp>
        <p:nvSpPr>
          <p:cNvPr id="67587" name="Rectangle 6">
            <a:extLst>
              <a:ext uri="{FF2B5EF4-FFF2-40B4-BE49-F238E27FC236}">
                <a16:creationId xmlns:a16="http://schemas.microsoft.com/office/drawing/2014/main" id="{CA189032-373D-1A4E-AC76-5B1196C9A01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411288" y="1447800"/>
            <a:ext cx="7580312" cy="1600200"/>
          </a:xfrm>
          <a:noFill/>
        </p:spPr>
        <p:txBody>
          <a:bodyPr/>
          <a:lstStyle/>
          <a:p>
            <a:pPr eaLnBrk="1" hangingPunct="1"/>
            <a:r>
              <a:rPr lang="zh-CN" altLang="en-US" sz="2800" b="1">
                <a:latin typeface="幼圆" pitchFamily="49" charset="-122"/>
                <a:ea typeface="幼圆" pitchFamily="49" charset="-122"/>
              </a:rPr>
              <a:t>逻辑常量</a:t>
            </a:r>
            <a:r>
              <a:rPr lang="en-US" altLang="zh-CN" sz="2800" b="1">
                <a:latin typeface="幼圆" pitchFamily="49" charset="-122"/>
                <a:ea typeface="幼圆" pitchFamily="49" charset="-122"/>
              </a:rPr>
              <a:t>: 0, 1</a:t>
            </a:r>
          </a:p>
          <a:p>
            <a:pPr lvl="1" eaLnBrk="1" hangingPunct="1"/>
            <a:r>
              <a:rPr lang="zh-CN" altLang="en-US" sz="2200" b="1"/>
              <a:t>仅表示</a:t>
            </a:r>
            <a:r>
              <a:rPr lang="zh-CN" altLang="en-US" sz="2200" b="1">
                <a:solidFill>
                  <a:schemeClr val="hlink"/>
                </a:solidFill>
              </a:rPr>
              <a:t>两种不同状态</a:t>
            </a:r>
            <a:r>
              <a:rPr lang="zh-CN" altLang="en-US" sz="2200" b="1"/>
              <a:t>，如命题的真假，信号的有无等</a:t>
            </a:r>
            <a:r>
              <a:rPr lang="en-US" altLang="zh-CN" sz="2200" b="1"/>
              <a:t>.</a:t>
            </a:r>
          </a:p>
          <a:p>
            <a:pPr lvl="1" eaLnBrk="1" hangingPunct="1"/>
            <a:r>
              <a:rPr lang="zh-CN" altLang="en-US" sz="2200" b="1"/>
              <a:t>可参与逻辑运算，逻辑运算按位进行，没有进位</a:t>
            </a:r>
            <a:r>
              <a:rPr lang="en-US" altLang="zh-CN" sz="2200" b="1"/>
              <a:t>.</a:t>
            </a:r>
            <a:endParaRPr lang="en-US" altLang="zh-CN" sz="2000" b="1"/>
          </a:p>
        </p:txBody>
      </p:sp>
      <p:sp>
        <p:nvSpPr>
          <p:cNvPr id="131076" name="Rectangle 6">
            <a:extLst>
              <a:ext uri="{FF2B5EF4-FFF2-40B4-BE49-F238E27FC236}">
                <a16:creationId xmlns:a16="http://schemas.microsoft.com/office/drawing/2014/main" id="{B6461261-8B20-E04B-A492-3507BDFE60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11288" y="3429000"/>
            <a:ext cx="6589712" cy="213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8000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FF3300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rgbClr val="006666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800" b="1">
                <a:ea typeface="幼圆" pitchFamily="49" charset="-122"/>
              </a:rPr>
              <a:t>逻辑变量</a:t>
            </a:r>
          </a:p>
          <a:p>
            <a:pPr lvl="1" eaLnBrk="1" hangingPunct="1"/>
            <a:r>
              <a:rPr lang="zh-CN" altLang="en-US" sz="2200" b="1"/>
              <a:t>符号</a:t>
            </a:r>
            <a:r>
              <a:rPr lang="en-US" altLang="zh-CN" sz="2200" b="1"/>
              <a:t>— </a:t>
            </a:r>
            <a:r>
              <a:rPr lang="en-US" altLang="zh-CN" sz="2200" b="1" i="1"/>
              <a:t>A</a:t>
            </a:r>
            <a:r>
              <a:rPr lang="en-US" altLang="zh-CN" sz="2200" b="1"/>
              <a:t>, </a:t>
            </a:r>
            <a:r>
              <a:rPr lang="en-US" altLang="zh-CN" sz="2200" b="1" i="1"/>
              <a:t>B</a:t>
            </a:r>
            <a:r>
              <a:rPr lang="en-US" altLang="zh-CN" sz="2200" b="1"/>
              <a:t>, </a:t>
            </a:r>
            <a:r>
              <a:rPr lang="en-US" altLang="zh-CN" sz="2200" b="1" i="1"/>
              <a:t>C</a:t>
            </a:r>
            <a:r>
              <a:rPr lang="en-US" altLang="zh-CN" sz="2200" b="1"/>
              <a:t>, </a:t>
            </a:r>
            <a:r>
              <a:rPr lang="en-US" altLang="zh-CN" sz="2200" b="1" i="1"/>
              <a:t>x</a:t>
            </a:r>
            <a:r>
              <a:rPr lang="en-US" altLang="zh-CN" sz="2200" b="1"/>
              <a:t>, </a:t>
            </a:r>
            <a:r>
              <a:rPr lang="en-US" altLang="zh-CN" sz="2200" b="1" i="1"/>
              <a:t>y</a:t>
            </a:r>
            <a:r>
              <a:rPr lang="en-US" altLang="zh-CN" sz="2200" b="1"/>
              <a:t> </a:t>
            </a:r>
          </a:p>
          <a:p>
            <a:pPr lvl="1" eaLnBrk="1" hangingPunct="1"/>
            <a:r>
              <a:rPr lang="zh-CN" altLang="en-US" sz="2200" b="1"/>
              <a:t>含义</a:t>
            </a:r>
            <a:r>
              <a:rPr lang="en-US" altLang="zh-CN" sz="2200" b="1">
                <a:sym typeface="Symbol" pitchFamily="2" charset="2"/>
              </a:rPr>
              <a:t>— </a:t>
            </a:r>
            <a:r>
              <a:rPr lang="zh-CN" altLang="en-US" sz="2200" b="1">
                <a:sym typeface="Symbol" pitchFamily="2" charset="2"/>
              </a:rPr>
              <a:t>条件存在与否；结果为真还是假</a:t>
            </a:r>
            <a:r>
              <a:rPr lang="en-US" altLang="zh-CN" sz="2200" b="1">
                <a:sym typeface="Symbol" pitchFamily="2" charset="2"/>
              </a:rPr>
              <a:t>.</a:t>
            </a:r>
          </a:p>
          <a:p>
            <a:pPr lvl="1" eaLnBrk="1" hangingPunct="1"/>
            <a:r>
              <a:rPr lang="zh-CN" altLang="en-US" sz="2200" b="1"/>
              <a:t>取值</a:t>
            </a:r>
            <a:r>
              <a:rPr lang="en-US" altLang="zh-CN" sz="2200" b="1"/>
              <a:t>— 0, 1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31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1076" grpId="0" autoUpdateAnimBg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>
            <a:extLst>
              <a:ext uri="{FF2B5EF4-FFF2-40B4-BE49-F238E27FC236}">
                <a16:creationId xmlns:a16="http://schemas.microsoft.com/office/drawing/2014/main" id="{AA2DF436-B744-7348-8089-97236BBFB00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 b="1">
                <a:solidFill>
                  <a:schemeClr val="tx1"/>
                </a:solidFill>
              </a:rPr>
              <a:t>1.2.1 </a:t>
            </a:r>
            <a:r>
              <a:rPr lang="zh-CN" altLang="en-US" sz="3600" b="1">
                <a:solidFill>
                  <a:schemeClr val="tx1"/>
                </a:solidFill>
              </a:rPr>
              <a:t>逻辑变量与逻辑运算</a:t>
            </a:r>
            <a:r>
              <a:rPr lang="zh-CN" altLang="en-US" sz="4000"/>
              <a:t> </a:t>
            </a:r>
          </a:p>
        </p:txBody>
      </p:sp>
      <p:sp>
        <p:nvSpPr>
          <p:cNvPr id="69635" name="Rectangle 3">
            <a:extLst>
              <a:ext uri="{FF2B5EF4-FFF2-40B4-BE49-F238E27FC236}">
                <a16:creationId xmlns:a16="http://schemas.microsoft.com/office/drawing/2014/main" id="{7FEE5668-A5F7-2E49-85CA-62FD2961B52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295400"/>
            <a:ext cx="7808912" cy="2133600"/>
          </a:xfrm>
        </p:spPr>
        <p:txBody>
          <a:bodyPr/>
          <a:lstStyle/>
          <a:p>
            <a:pPr eaLnBrk="1" hangingPunct="1">
              <a:lnSpc>
                <a:spcPct val="115000"/>
              </a:lnSpc>
              <a:spcAft>
                <a:spcPct val="10000"/>
              </a:spcAft>
            </a:pPr>
            <a:r>
              <a:rPr lang="zh-CN" altLang="en-US" sz="2400" b="1"/>
              <a:t>基本逻辑运算：</a:t>
            </a:r>
            <a:r>
              <a:rPr lang="zh-CN" altLang="en-US" sz="2000" b="1">
                <a:solidFill>
                  <a:schemeClr val="hlink"/>
                </a:solidFill>
              </a:rPr>
              <a:t>与逻辑</a:t>
            </a:r>
            <a:r>
              <a:rPr lang="zh-CN" altLang="en-US" sz="2000" b="1"/>
              <a:t>运算，又叫逻辑乘。</a:t>
            </a:r>
            <a:r>
              <a:rPr lang="zh-CN" altLang="en-US" sz="2400" b="1"/>
              <a:t> </a:t>
            </a:r>
          </a:p>
          <a:p>
            <a:pPr lvl="1" eaLnBrk="1" hangingPunct="1">
              <a:lnSpc>
                <a:spcPct val="115000"/>
              </a:lnSpc>
              <a:spcAft>
                <a:spcPct val="10000"/>
              </a:spcAft>
            </a:pPr>
            <a:r>
              <a:rPr lang="zh-CN" altLang="en-US" sz="2000" b="1"/>
              <a:t>表达式   </a:t>
            </a:r>
            <a:r>
              <a:rPr lang="en-US" altLang="zh-CN" sz="2000" b="1" i="1">
                <a:solidFill>
                  <a:schemeClr val="hlink"/>
                </a:solidFill>
              </a:rPr>
              <a:t>F</a:t>
            </a:r>
            <a:r>
              <a:rPr lang="en-US" altLang="zh-CN" sz="2000" b="1">
                <a:solidFill>
                  <a:schemeClr val="hlink"/>
                </a:solidFill>
              </a:rPr>
              <a:t>(</a:t>
            </a:r>
            <a:r>
              <a:rPr lang="en-US" altLang="zh-CN" sz="2000" b="1" i="1">
                <a:solidFill>
                  <a:schemeClr val="hlink"/>
                </a:solidFill>
              </a:rPr>
              <a:t>A</a:t>
            </a:r>
            <a:r>
              <a:rPr lang="en-US" altLang="zh-CN" sz="2000" b="1">
                <a:solidFill>
                  <a:schemeClr val="hlink"/>
                </a:solidFill>
              </a:rPr>
              <a:t>,</a:t>
            </a:r>
            <a:r>
              <a:rPr lang="en-US" altLang="zh-CN" sz="2000" b="1" i="1">
                <a:solidFill>
                  <a:schemeClr val="hlink"/>
                </a:solidFill>
              </a:rPr>
              <a:t>B</a:t>
            </a:r>
            <a:r>
              <a:rPr lang="en-US" altLang="zh-CN" sz="2000" b="1">
                <a:solidFill>
                  <a:schemeClr val="hlink"/>
                </a:solidFill>
              </a:rPr>
              <a:t>)</a:t>
            </a:r>
            <a:r>
              <a:rPr lang="zh-CN" altLang="en-US" sz="2000" b="1">
                <a:solidFill>
                  <a:schemeClr val="hlink"/>
                </a:solidFill>
                <a:latin typeface="宋体" panose="02010600030101010101" pitchFamily="2" charset="-122"/>
              </a:rPr>
              <a:t>＝</a:t>
            </a:r>
            <a:r>
              <a:rPr lang="en-US" altLang="zh-CN" sz="2000" b="1" i="1">
                <a:solidFill>
                  <a:schemeClr val="hlink"/>
                </a:solidFill>
              </a:rPr>
              <a:t>AB</a:t>
            </a:r>
            <a:r>
              <a:rPr lang="en-US" altLang="zh-CN" sz="2000" b="1">
                <a:solidFill>
                  <a:schemeClr val="hlink"/>
                </a:solidFill>
              </a:rPr>
              <a:t> </a:t>
            </a:r>
            <a:r>
              <a:rPr lang="en-US" altLang="zh-CN" sz="2000" b="1"/>
              <a:t>= </a:t>
            </a:r>
            <a:r>
              <a:rPr lang="en-US" altLang="zh-CN" sz="2000" b="1" i="1"/>
              <a:t>A</a:t>
            </a:r>
            <a:r>
              <a:rPr lang="en-US" altLang="zh-CN" sz="2000" b="1"/>
              <a:t>∩</a:t>
            </a:r>
            <a:r>
              <a:rPr lang="en-US" altLang="zh-CN" sz="2000" b="1" i="1"/>
              <a:t>B</a:t>
            </a:r>
            <a:r>
              <a:rPr lang="en-US" altLang="zh-CN" sz="2000" b="1"/>
              <a:t> = </a:t>
            </a:r>
            <a:r>
              <a:rPr lang="en-US" altLang="zh-CN" sz="2000" b="1" i="1"/>
              <a:t>A</a:t>
            </a:r>
            <a:r>
              <a:rPr lang="en-US" altLang="zh-CN" sz="2000" b="1">
                <a:latin typeface="宋体" panose="02010600030101010101" pitchFamily="2" charset="-122"/>
                <a:sym typeface="Symbol" pitchFamily="2" charset="2"/>
              </a:rPr>
              <a:t></a:t>
            </a:r>
            <a:r>
              <a:rPr lang="en-US" altLang="zh-CN" sz="2000" b="1" i="1"/>
              <a:t>B</a:t>
            </a:r>
          </a:p>
          <a:p>
            <a:pPr lvl="1" eaLnBrk="1" hangingPunct="1">
              <a:lnSpc>
                <a:spcPct val="115000"/>
              </a:lnSpc>
              <a:spcAft>
                <a:spcPct val="10000"/>
              </a:spcAft>
            </a:pPr>
            <a:r>
              <a:rPr lang="zh-CN" altLang="en-US" sz="2000" b="1"/>
              <a:t>数学意义</a:t>
            </a:r>
          </a:p>
          <a:p>
            <a:pPr lvl="2" eaLnBrk="1" hangingPunct="1">
              <a:lnSpc>
                <a:spcPct val="115000"/>
              </a:lnSpc>
              <a:spcAft>
                <a:spcPct val="10000"/>
              </a:spcAft>
              <a:buFont typeface="Wingdings" pitchFamily="2" charset="2"/>
              <a:buNone/>
            </a:pPr>
            <a:r>
              <a:rPr lang="zh-CN" altLang="en-US" sz="2000" b="1"/>
              <a:t>仅当决定事件</a:t>
            </a:r>
            <a:r>
              <a:rPr lang="zh-CN" altLang="en-US" sz="2000" b="1" i="1"/>
              <a:t> </a:t>
            </a:r>
            <a:r>
              <a:rPr lang="en-US" altLang="zh-CN" sz="2000" b="1" i="1"/>
              <a:t>F </a:t>
            </a:r>
            <a:r>
              <a:rPr lang="zh-CN" altLang="en-US" sz="2000" b="1"/>
              <a:t>发生的所有条件均具备时，事件 </a:t>
            </a:r>
            <a:r>
              <a:rPr lang="en-US" altLang="zh-CN" sz="2000" b="1" i="1"/>
              <a:t>F</a:t>
            </a:r>
            <a:r>
              <a:rPr lang="en-US" altLang="zh-CN" sz="2000" b="1"/>
              <a:t> </a:t>
            </a:r>
            <a:r>
              <a:rPr lang="zh-CN" altLang="en-US" sz="2000" b="1"/>
              <a:t>才发生。</a:t>
            </a:r>
          </a:p>
          <a:p>
            <a:pPr lvl="1" eaLnBrk="1" hangingPunct="1">
              <a:lnSpc>
                <a:spcPct val="115000"/>
              </a:lnSpc>
              <a:spcAft>
                <a:spcPct val="10000"/>
              </a:spcAft>
            </a:pPr>
            <a:r>
              <a:rPr lang="zh-CN" altLang="en-US" sz="2000" b="1"/>
              <a:t>逻辑与门：实现</a:t>
            </a:r>
            <a:r>
              <a:rPr lang="zh-CN" altLang="en-US" sz="2000" b="1">
                <a:solidFill>
                  <a:schemeClr val="hlink"/>
                </a:solidFill>
              </a:rPr>
              <a:t>与逻辑</a:t>
            </a:r>
            <a:r>
              <a:rPr lang="zh-CN" altLang="en-US" sz="2000" b="1"/>
              <a:t>运算的电路。</a:t>
            </a:r>
          </a:p>
        </p:txBody>
      </p:sp>
      <p:grpSp>
        <p:nvGrpSpPr>
          <p:cNvPr id="69636" name="Group 4">
            <a:extLst>
              <a:ext uri="{FF2B5EF4-FFF2-40B4-BE49-F238E27FC236}">
                <a16:creationId xmlns:a16="http://schemas.microsoft.com/office/drawing/2014/main" id="{47A12283-D9FD-C64C-B654-833DF5EB226B}"/>
              </a:ext>
            </a:extLst>
          </p:cNvPr>
          <p:cNvGrpSpPr>
            <a:grpSpLocks/>
          </p:cNvGrpSpPr>
          <p:nvPr/>
        </p:nvGrpSpPr>
        <p:grpSpPr bwMode="auto">
          <a:xfrm>
            <a:off x="6858000" y="304800"/>
            <a:ext cx="2133600" cy="2209800"/>
            <a:chOff x="4320" y="192"/>
            <a:chExt cx="1344" cy="1392"/>
          </a:xfrm>
        </p:grpSpPr>
        <p:grpSp>
          <p:nvGrpSpPr>
            <p:cNvPr id="69642" name="Group 5">
              <a:extLst>
                <a:ext uri="{FF2B5EF4-FFF2-40B4-BE49-F238E27FC236}">
                  <a16:creationId xmlns:a16="http://schemas.microsoft.com/office/drawing/2014/main" id="{1AA84D00-9A7D-4A4A-B606-4A5EF48C9A4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20" y="192"/>
              <a:ext cx="1344" cy="1152"/>
              <a:chOff x="528" y="912"/>
              <a:chExt cx="1344" cy="1152"/>
            </a:xfrm>
          </p:grpSpPr>
          <p:sp>
            <p:nvSpPr>
              <p:cNvPr id="69645" name="Text Box 6">
                <a:extLst>
                  <a:ext uri="{FF2B5EF4-FFF2-40B4-BE49-F238E27FC236}">
                    <a16:creationId xmlns:a16="http://schemas.microsoft.com/office/drawing/2014/main" id="{99595B98-7FB4-3B43-8A26-CBD943FC1DA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12" y="1536"/>
                <a:ext cx="599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120000"/>
                  </a:lnSpc>
                  <a:spcAft>
                    <a:spcPct val="20000"/>
                  </a:spcAft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Aft>
                    <a:spcPct val="20000"/>
                  </a:spcAft>
                  <a:buClr>
                    <a:srgbClr val="008000"/>
                  </a:buClr>
                  <a:buSzPct val="55000"/>
                  <a:buFont typeface="Wingdings" pitchFamily="2" charset="2"/>
                  <a:buChar char="n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FF3300"/>
                  </a:buClr>
                  <a:buSzPct val="50000"/>
                  <a:buFont typeface="Wingdings" pitchFamily="2" charset="2"/>
                  <a:buChar char="n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006666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zh-CN" altLang="en-US" sz="2000" b="1"/>
                  <a:t>与逻辑</a:t>
                </a:r>
              </a:p>
            </p:txBody>
          </p:sp>
          <p:graphicFrame>
            <p:nvGraphicFramePr>
              <p:cNvPr id="69646" name="Object 7">
                <a:extLst>
                  <a:ext uri="{FF2B5EF4-FFF2-40B4-BE49-F238E27FC236}">
                    <a16:creationId xmlns:a16="http://schemas.microsoft.com/office/drawing/2014/main" id="{F2451EF6-8588-2E4E-9FDE-1893EE830836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131" y="912"/>
              <a:ext cx="221" cy="39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69669" name="剪辑" r:id="rId3" imgW="14274800" imgH="25692100" progId="MS_ClipArt_Gallery.2">
                      <p:embed/>
                    </p:oleObj>
                  </mc:Choice>
                  <mc:Fallback>
                    <p:oleObj name="剪辑" r:id="rId3" imgW="14274800" imgH="25692100" progId="MS_ClipArt_Gallery.2">
                      <p:embed/>
                      <p:pic>
                        <p:nvPicPr>
                          <p:cNvPr id="0" name="Object 7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131" y="912"/>
                            <a:ext cx="221" cy="39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69647" name="Line 8">
                <a:extLst>
                  <a:ext uri="{FF2B5EF4-FFF2-40B4-BE49-F238E27FC236}">
                    <a16:creationId xmlns:a16="http://schemas.microsoft.com/office/drawing/2014/main" id="{FA3C132B-1E84-B54F-830F-CE53F215606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624" y="1200"/>
                <a:ext cx="528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9648" name="Line 9">
                <a:extLst>
                  <a:ext uri="{FF2B5EF4-FFF2-40B4-BE49-F238E27FC236}">
                    <a16:creationId xmlns:a16="http://schemas.microsoft.com/office/drawing/2014/main" id="{B5038A8D-3B2E-5E4B-8EF7-496DD0C3FCA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24" y="1200"/>
                <a:ext cx="0" cy="48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9649" name="Line 10">
                <a:extLst>
                  <a:ext uri="{FF2B5EF4-FFF2-40B4-BE49-F238E27FC236}">
                    <a16:creationId xmlns:a16="http://schemas.microsoft.com/office/drawing/2014/main" id="{0BA1571C-000F-374A-86D3-99C3D69FACB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28" y="1680"/>
                <a:ext cx="19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9650" name="Line 11">
                <a:extLst>
                  <a:ext uri="{FF2B5EF4-FFF2-40B4-BE49-F238E27FC236}">
                    <a16:creationId xmlns:a16="http://schemas.microsoft.com/office/drawing/2014/main" id="{08E1F8AE-4418-BD4F-936D-DF7FD37C9DF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6" y="1728"/>
                <a:ext cx="96" cy="0"/>
              </a:xfrm>
              <a:prstGeom prst="line">
                <a:avLst/>
              </a:prstGeom>
              <a:noFill/>
              <a:ln w="381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9651" name="Line 12">
                <a:extLst>
                  <a:ext uri="{FF2B5EF4-FFF2-40B4-BE49-F238E27FC236}">
                    <a16:creationId xmlns:a16="http://schemas.microsoft.com/office/drawing/2014/main" id="{6F510A5E-D440-DD4D-A984-542B8A4A8AD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24" y="1728"/>
                <a:ext cx="0" cy="33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9652" name="Line 13">
                <a:extLst>
                  <a:ext uri="{FF2B5EF4-FFF2-40B4-BE49-F238E27FC236}">
                    <a16:creationId xmlns:a16="http://schemas.microsoft.com/office/drawing/2014/main" id="{E9B2F3F7-ABB9-1240-9A16-AB1BA59A277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24" y="2064"/>
                <a:ext cx="336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9653" name="Line 14">
                <a:extLst>
                  <a:ext uri="{FF2B5EF4-FFF2-40B4-BE49-F238E27FC236}">
                    <a16:creationId xmlns:a16="http://schemas.microsoft.com/office/drawing/2014/main" id="{CF41425C-353B-BD44-A8A0-CFCDF4FCAB2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960" y="1968"/>
                <a:ext cx="144" cy="96"/>
              </a:xfrm>
              <a:prstGeom prst="line">
                <a:avLst/>
              </a:prstGeom>
              <a:noFill/>
              <a:ln w="28575" cap="sq">
                <a:solidFill>
                  <a:srgbClr val="FF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9654" name="Line 15">
                <a:extLst>
                  <a:ext uri="{FF2B5EF4-FFF2-40B4-BE49-F238E27FC236}">
                    <a16:creationId xmlns:a16="http://schemas.microsoft.com/office/drawing/2014/main" id="{F4D80B87-6011-234B-B3A2-63DD0067CCB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04" y="2064"/>
                <a:ext cx="240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9655" name="Line 16">
                <a:extLst>
                  <a:ext uri="{FF2B5EF4-FFF2-40B4-BE49-F238E27FC236}">
                    <a16:creationId xmlns:a16="http://schemas.microsoft.com/office/drawing/2014/main" id="{DBEACA57-AE71-2947-853F-91E9B1BE12C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344" y="1968"/>
                <a:ext cx="96" cy="96"/>
              </a:xfrm>
              <a:prstGeom prst="line">
                <a:avLst/>
              </a:prstGeom>
              <a:noFill/>
              <a:ln w="28575" cap="sq">
                <a:solidFill>
                  <a:srgbClr val="FF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9656" name="Line 17">
                <a:extLst>
                  <a:ext uri="{FF2B5EF4-FFF2-40B4-BE49-F238E27FC236}">
                    <a16:creationId xmlns:a16="http://schemas.microsoft.com/office/drawing/2014/main" id="{D765C1D5-61F4-7348-8039-A63C1B18C6F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40" y="2064"/>
                <a:ext cx="43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9657" name="Line 18">
                <a:extLst>
                  <a:ext uri="{FF2B5EF4-FFF2-40B4-BE49-F238E27FC236}">
                    <a16:creationId xmlns:a16="http://schemas.microsoft.com/office/drawing/2014/main" id="{249392B2-E096-3E4A-87EC-447E1776852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872" y="1296"/>
                <a:ext cx="0" cy="768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9658" name="Line 19">
                <a:extLst>
                  <a:ext uri="{FF2B5EF4-FFF2-40B4-BE49-F238E27FC236}">
                    <a16:creationId xmlns:a16="http://schemas.microsoft.com/office/drawing/2014/main" id="{50D2C5A5-4830-2746-9C6E-F4326E45103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48" y="1296"/>
                <a:ext cx="624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69643" name="Text Box 20">
              <a:extLst>
                <a:ext uri="{FF2B5EF4-FFF2-40B4-BE49-F238E27FC236}">
                  <a16:creationId xmlns:a16="http://schemas.microsoft.com/office/drawing/2014/main" id="{B8713580-74F3-BA4A-8EF2-C261973CD5D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89" y="1334"/>
              <a:ext cx="53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8000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FF3300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rgbClr val="006666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000"/>
                <a:t>A     B</a:t>
              </a:r>
            </a:p>
          </p:txBody>
        </p:sp>
        <p:sp>
          <p:nvSpPr>
            <p:cNvPr id="69644" name="Text Box 21">
              <a:extLst>
                <a:ext uri="{FF2B5EF4-FFF2-40B4-BE49-F238E27FC236}">
                  <a16:creationId xmlns:a16="http://schemas.microsoft.com/office/drawing/2014/main" id="{96567072-7D27-A64F-8A1F-971E175F790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74" y="297"/>
              <a:ext cx="205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8000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FF3300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rgbClr val="006666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000"/>
                <a:t>F</a:t>
              </a:r>
            </a:p>
          </p:txBody>
        </p:sp>
      </p:grpSp>
      <p:pic>
        <p:nvPicPr>
          <p:cNvPr id="497686" name="Picture 22">
            <a:extLst>
              <a:ext uri="{FF2B5EF4-FFF2-40B4-BE49-F238E27FC236}">
                <a16:creationId xmlns:a16="http://schemas.microsoft.com/office/drawing/2014/main" id="{A987D026-6F93-824D-9116-E2B4A0DF5A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3488" y="3352800"/>
            <a:ext cx="6640512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51904" name="Object 1024">
            <a:extLst>
              <a:ext uri="{FF2B5EF4-FFF2-40B4-BE49-F238E27FC236}">
                <a16:creationId xmlns:a16="http://schemas.microsoft.com/office/drawing/2014/main" id="{B5A4FD48-4FD6-9C40-85CD-CEB795BCF33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2400" y="4891088"/>
          <a:ext cx="1676400" cy="1509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670" name="Visio" r:id="rId6" imgW="8623300" imgH="7759700" progId="Visio.Drawing.11">
                  <p:embed/>
                </p:oleObj>
              </mc:Choice>
              <mc:Fallback>
                <p:oleObj name="Visio" r:id="rId6" imgW="8623300" imgH="7759700" progId="Visio.Drawing.11">
                  <p:embed/>
                  <p:pic>
                    <p:nvPicPr>
                      <p:cNvPr id="0" name="Object 10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" y="4891088"/>
                        <a:ext cx="1676400" cy="15097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" name="Group 23">
            <a:extLst>
              <a:ext uri="{FF2B5EF4-FFF2-40B4-BE49-F238E27FC236}">
                <a16:creationId xmlns:a16="http://schemas.microsoft.com/office/drawing/2014/main" id="{F245F035-FD05-6944-A2E5-D9A590BD48BC}"/>
              </a:ext>
            </a:extLst>
          </p:cNvPr>
          <p:cNvGrpSpPr>
            <a:grpSpLocks/>
          </p:cNvGrpSpPr>
          <p:nvPr/>
        </p:nvGrpSpPr>
        <p:grpSpPr bwMode="auto">
          <a:xfrm>
            <a:off x="1905000" y="4397375"/>
            <a:ext cx="7010400" cy="2384425"/>
            <a:chOff x="1104" y="2770"/>
            <a:chExt cx="4416" cy="1502"/>
          </a:xfrm>
        </p:grpSpPr>
        <p:pic>
          <p:nvPicPr>
            <p:cNvPr id="69640" name="Picture 24">
              <a:extLst>
                <a:ext uri="{FF2B5EF4-FFF2-40B4-BE49-F238E27FC236}">
                  <a16:creationId xmlns:a16="http://schemas.microsoft.com/office/drawing/2014/main" id="{99F1B36B-4A31-7C46-8488-E7CD4166AA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4" y="2770"/>
              <a:ext cx="1584" cy="15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9641" name="Picture 25">
              <a:extLst>
                <a:ext uri="{FF2B5EF4-FFF2-40B4-BE49-F238E27FC236}">
                  <a16:creationId xmlns:a16="http://schemas.microsoft.com/office/drawing/2014/main" id="{9E1293D1-81F4-4F41-951E-2216328908E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04" y="3150"/>
              <a:ext cx="2016" cy="10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7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1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>
            <a:extLst>
              <a:ext uri="{FF2B5EF4-FFF2-40B4-BE49-F238E27FC236}">
                <a16:creationId xmlns:a16="http://schemas.microsoft.com/office/drawing/2014/main" id="{6C309196-63E9-9A4D-B061-6876072C320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3600" b="1">
                <a:solidFill>
                  <a:schemeClr val="tx1"/>
                </a:solidFill>
              </a:rPr>
              <a:t>真值表</a:t>
            </a:r>
          </a:p>
        </p:txBody>
      </p:sp>
      <p:sp>
        <p:nvSpPr>
          <p:cNvPr id="70659" name="Rectangle 3">
            <a:extLst>
              <a:ext uri="{FF2B5EF4-FFF2-40B4-BE49-F238E27FC236}">
                <a16:creationId xmlns:a16="http://schemas.microsoft.com/office/drawing/2014/main" id="{7E37BAF5-D3D8-4A4E-80EC-6712406F6B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95400" y="1447800"/>
            <a:ext cx="7659688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8000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FF3300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rgbClr val="006666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10000"/>
              </a:spcBef>
              <a:spcAft>
                <a:spcPct val="10000"/>
              </a:spcAft>
            </a:pPr>
            <a:r>
              <a:rPr lang="zh-CN" altLang="en-US" sz="2000" b="1" u="sng"/>
              <a:t>真值表</a:t>
            </a:r>
            <a:r>
              <a:rPr lang="zh-CN" altLang="en-US" sz="2000" b="1">
                <a:solidFill>
                  <a:srgbClr val="000000"/>
                </a:solidFill>
              </a:rPr>
              <a:t>是由输入变量的</a:t>
            </a:r>
            <a:r>
              <a:rPr lang="zh-CN" altLang="en-US" sz="2000" b="1">
                <a:solidFill>
                  <a:schemeClr val="hlink"/>
                </a:solidFill>
              </a:rPr>
              <a:t>所有可能</a:t>
            </a:r>
            <a:r>
              <a:rPr lang="zh-CN" altLang="en-US" sz="2000" b="1">
                <a:solidFill>
                  <a:srgbClr val="000000"/>
                </a:solidFill>
              </a:rPr>
              <a:t>取值组合及对应的输出值所构成的表格</a:t>
            </a:r>
            <a:r>
              <a:rPr lang="zh-CN" altLang="en-US" sz="2000" b="1"/>
              <a:t>。</a:t>
            </a:r>
          </a:p>
          <a:p>
            <a:pPr eaLnBrk="1" hangingPunct="1">
              <a:spcBef>
                <a:spcPct val="10000"/>
              </a:spcBef>
              <a:spcAft>
                <a:spcPct val="10000"/>
              </a:spcAft>
            </a:pPr>
            <a:r>
              <a:rPr lang="zh-CN" altLang="en-US" sz="2000" b="1"/>
              <a:t>真值表直观地反映了变量取值和函数值的关系， 便于把一个实际的逻辑问题抽象为一个数学问题。 </a:t>
            </a:r>
          </a:p>
          <a:p>
            <a:pPr algn="just" eaLnBrk="1" hangingPunct="1">
              <a:spcBef>
                <a:spcPct val="10000"/>
              </a:spcBef>
              <a:spcAft>
                <a:spcPct val="10000"/>
              </a:spcAft>
            </a:pPr>
            <a:r>
              <a:rPr lang="zh-CN" altLang="en-US" sz="2000" b="1"/>
              <a:t>在列真值表时，变量取值按二进制数递增规律排列。	</a:t>
            </a:r>
          </a:p>
        </p:txBody>
      </p:sp>
      <p:sp>
        <p:nvSpPr>
          <p:cNvPr id="70660" name="Text Box 4">
            <a:extLst>
              <a:ext uri="{FF2B5EF4-FFF2-40B4-BE49-F238E27FC236}">
                <a16:creationId xmlns:a16="http://schemas.microsoft.com/office/drawing/2014/main" id="{C1CA1CFC-AA90-5F46-87AE-E0CC17B32E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400" y="3733800"/>
            <a:ext cx="4191000" cy="493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8000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FF3300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rgbClr val="006666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Font typeface="Wingdings" pitchFamily="2" charset="2"/>
              <a:buNone/>
            </a:pPr>
            <a:r>
              <a:rPr lang="zh-CN" altLang="en-US" sz="2400" b="1">
                <a:ea typeface="黑体" panose="02010609060101010101" pitchFamily="49" charset="-122"/>
              </a:rPr>
              <a:t>例</a:t>
            </a:r>
            <a:r>
              <a:rPr lang="en-US" altLang="zh-CN" sz="2400" b="1">
                <a:ea typeface="隶书" panose="02010509060101010101" pitchFamily="49" charset="-122"/>
              </a:rPr>
              <a:t>: </a:t>
            </a:r>
            <a:r>
              <a:rPr lang="zh-CN" altLang="en-US" sz="2400" b="1"/>
              <a:t>设计一个多数表决电路</a:t>
            </a:r>
          </a:p>
        </p:txBody>
      </p:sp>
      <p:sp>
        <p:nvSpPr>
          <p:cNvPr id="498693" name="Text Box 5">
            <a:extLst>
              <a:ext uri="{FF2B5EF4-FFF2-40B4-BE49-F238E27FC236}">
                <a16:creationId xmlns:a16="http://schemas.microsoft.com/office/drawing/2014/main" id="{080F9AD7-0B32-2647-84AA-960092FD06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12913" y="4241800"/>
            <a:ext cx="4611687" cy="237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8000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FF3300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rgbClr val="006666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5000"/>
              </a:lnSpc>
              <a:spcAft>
                <a:spcPct val="10000"/>
              </a:spcAft>
              <a:buFont typeface="Wingdings" pitchFamily="2" charset="2"/>
              <a:buNone/>
            </a:pPr>
            <a:r>
              <a:rPr lang="en-US" altLang="zh-CN" sz="2000" b="1"/>
              <a:t>        </a:t>
            </a:r>
            <a:r>
              <a:rPr lang="zh-CN" altLang="en-US" sz="2000" b="1"/>
              <a:t>三人</a:t>
            </a:r>
            <a:r>
              <a:rPr lang="en-US" altLang="zh-CN" sz="2000" b="1"/>
              <a:t>(</a:t>
            </a:r>
            <a:r>
              <a:rPr lang="zh-CN" altLang="en-US" sz="2000" b="1"/>
              <a:t>用</a:t>
            </a:r>
            <a:r>
              <a:rPr lang="en-US" altLang="zh-CN" sz="2000" b="1" i="1"/>
              <a:t>A</a:t>
            </a:r>
            <a:r>
              <a:rPr lang="en-US" altLang="zh-CN" sz="2000" b="1"/>
              <a:t>, </a:t>
            </a:r>
            <a:r>
              <a:rPr lang="en-US" altLang="zh-CN" sz="2000" b="1" i="1"/>
              <a:t>B</a:t>
            </a:r>
            <a:r>
              <a:rPr lang="en-US" altLang="zh-CN" sz="2000" b="1"/>
              <a:t>, </a:t>
            </a:r>
            <a:r>
              <a:rPr lang="en-US" altLang="zh-CN" sz="2000" b="1" i="1"/>
              <a:t>C</a:t>
            </a:r>
            <a:r>
              <a:rPr lang="en-US" altLang="zh-CN" sz="2000" b="1"/>
              <a:t> </a:t>
            </a:r>
            <a:r>
              <a:rPr lang="zh-CN" altLang="en-US" sz="2000" b="1"/>
              <a:t>表示</a:t>
            </a:r>
            <a:r>
              <a:rPr lang="en-US" altLang="zh-CN" sz="2000" b="1"/>
              <a:t>)</a:t>
            </a:r>
            <a:r>
              <a:rPr lang="zh-CN" altLang="en-US" sz="2000" b="1"/>
              <a:t>对某一提案进行表决</a:t>
            </a:r>
            <a:r>
              <a:rPr lang="en-US" altLang="zh-CN" sz="2000" b="1"/>
              <a:t>, </a:t>
            </a:r>
            <a:r>
              <a:rPr lang="zh-CN" altLang="en-US" sz="2000" b="1"/>
              <a:t>对提案赞成则按下电键</a:t>
            </a:r>
            <a:r>
              <a:rPr lang="en-US" altLang="zh-CN" sz="2000" b="1"/>
              <a:t>, </a:t>
            </a:r>
            <a:r>
              <a:rPr lang="zh-CN" altLang="en-US" sz="2000" b="1"/>
              <a:t>用逻辑</a:t>
            </a:r>
            <a:r>
              <a:rPr lang="en-US" altLang="zh-CN" sz="2000" b="1"/>
              <a:t>1</a:t>
            </a:r>
            <a:r>
              <a:rPr lang="zh-CN" altLang="en-US" sz="2000" b="1"/>
              <a:t>表示</a:t>
            </a:r>
            <a:r>
              <a:rPr lang="en-US" altLang="zh-CN" sz="2000" b="1"/>
              <a:t>; </a:t>
            </a:r>
            <a:r>
              <a:rPr lang="zh-CN" altLang="en-US" sz="2000" b="1"/>
              <a:t>否则不按电键</a:t>
            </a:r>
            <a:r>
              <a:rPr lang="en-US" altLang="zh-CN" sz="2000" b="1"/>
              <a:t>, </a:t>
            </a:r>
            <a:r>
              <a:rPr lang="zh-CN" altLang="en-US" sz="2000" b="1"/>
              <a:t>用逻辑</a:t>
            </a:r>
            <a:r>
              <a:rPr lang="en-US" altLang="zh-CN" sz="2000" b="1"/>
              <a:t>0</a:t>
            </a:r>
            <a:r>
              <a:rPr lang="zh-CN" altLang="en-US" sz="2000" b="1"/>
              <a:t>表示</a:t>
            </a:r>
            <a:r>
              <a:rPr lang="en-US" altLang="zh-CN" sz="2000" b="1"/>
              <a:t>; </a:t>
            </a:r>
            <a:r>
              <a:rPr lang="zh-CN" altLang="en-US" sz="2000" b="1"/>
              <a:t>表决结果用指示灯显示</a:t>
            </a:r>
            <a:r>
              <a:rPr lang="en-US" altLang="zh-CN" sz="2000" b="1"/>
              <a:t>,</a:t>
            </a:r>
            <a:r>
              <a:rPr lang="zh-CN" altLang="en-US" sz="2000" b="1"/>
              <a:t>多数赞成时指示等亮</a:t>
            </a:r>
            <a:r>
              <a:rPr lang="en-US" altLang="zh-CN" sz="2000" b="1"/>
              <a:t>, </a:t>
            </a:r>
            <a:r>
              <a:rPr lang="zh-CN" altLang="en-US" sz="2000" b="1"/>
              <a:t>用逻辑</a:t>
            </a:r>
            <a:r>
              <a:rPr lang="en-US" altLang="zh-CN" sz="2000" b="1"/>
              <a:t>1</a:t>
            </a:r>
            <a:r>
              <a:rPr lang="zh-CN" altLang="en-US" sz="2000" b="1"/>
              <a:t>表示</a:t>
            </a:r>
            <a:r>
              <a:rPr lang="en-US" altLang="zh-CN" sz="2000" b="1"/>
              <a:t>, </a:t>
            </a:r>
            <a:r>
              <a:rPr lang="zh-CN" altLang="en-US" sz="2000" b="1"/>
              <a:t>反之则不亮</a:t>
            </a:r>
            <a:r>
              <a:rPr lang="en-US" altLang="zh-CN" sz="2000" b="1"/>
              <a:t>,</a:t>
            </a:r>
            <a:r>
              <a:rPr lang="zh-CN" altLang="en-US" sz="2000" b="1"/>
              <a:t>用逻辑</a:t>
            </a:r>
            <a:r>
              <a:rPr lang="en-US" altLang="zh-CN" sz="2000" b="1"/>
              <a:t>0</a:t>
            </a:r>
            <a:r>
              <a:rPr lang="zh-CN" altLang="en-US" sz="2000" b="1"/>
              <a:t>表示，根据文字叙述建立真值表。</a:t>
            </a:r>
          </a:p>
        </p:txBody>
      </p:sp>
      <p:pic>
        <p:nvPicPr>
          <p:cNvPr id="498694" name="Picture 6">
            <a:extLst>
              <a:ext uri="{FF2B5EF4-FFF2-40B4-BE49-F238E27FC236}">
                <a16:creationId xmlns:a16="http://schemas.microsoft.com/office/drawing/2014/main" id="{89DF2CF2-7BD1-5848-8F9A-11F65D21A7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0975" y="3886200"/>
            <a:ext cx="2166938" cy="289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8695" name="Text Box 7">
            <a:extLst>
              <a:ext uri="{FF2B5EF4-FFF2-40B4-BE49-F238E27FC236}">
                <a16:creationId xmlns:a16="http://schemas.microsoft.com/office/drawing/2014/main" id="{04C744F9-02C7-0149-82E7-3285AB4248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7000" y="3549650"/>
            <a:ext cx="22161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8000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FF3300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rgbClr val="006666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1600"/>
              <a:t>多数表决电路的真值表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8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8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8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8693" grpId="0" autoUpdateAnimBg="0"/>
      <p:bldP spid="498695" grpId="0" autoUpdateAnimBg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1026">
            <a:extLst>
              <a:ext uri="{FF2B5EF4-FFF2-40B4-BE49-F238E27FC236}">
                <a16:creationId xmlns:a16="http://schemas.microsoft.com/office/drawing/2014/main" id="{A7C0F410-25CD-D54D-8F91-8B5393F6CD2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 b="1">
                <a:solidFill>
                  <a:schemeClr val="tx1"/>
                </a:solidFill>
              </a:rPr>
              <a:t>1.2.1 </a:t>
            </a:r>
            <a:r>
              <a:rPr lang="zh-CN" altLang="en-US" sz="3600" b="1">
                <a:solidFill>
                  <a:schemeClr val="tx1"/>
                </a:solidFill>
              </a:rPr>
              <a:t>逻辑变量与逻辑运算</a:t>
            </a:r>
          </a:p>
        </p:txBody>
      </p:sp>
      <p:sp>
        <p:nvSpPr>
          <p:cNvPr id="71683" name="Rectangle 1027">
            <a:extLst>
              <a:ext uri="{FF2B5EF4-FFF2-40B4-BE49-F238E27FC236}">
                <a16:creationId xmlns:a16="http://schemas.microsoft.com/office/drawing/2014/main" id="{7E870698-92B2-6E48-A42D-4D67CD6B6A8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447800"/>
            <a:ext cx="7772400" cy="2514600"/>
          </a:xfrm>
        </p:spPr>
        <p:txBody>
          <a:bodyPr/>
          <a:lstStyle/>
          <a:p>
            <a:pPr eaLnBrk="1" hangingPunct="1">
              <a:lnSpc>
                <a:spcPct val="110000"/>
              </a:lnSpc>
            </a:pPr>
            <a:r>
              <a:rPr lang="zh-CN" altLang="en-US" sz="2400" b="1"/>
              <a:t>基本逻辑运算</a:t>
            </a:r>
            <a:r>
              <a:rPr lang="zh-CN" altLang="en-US" sz="2000" b="1"/>
              <a:t>：</a:t>
            </a:r>
            <a:r>
              <a:rPr lang="zh-CN" altLang="en-US" sz="2000" b="1">
                <a:solidFill>
                  <a:schemeClr val="hlink"/>
                </a:solidFill>
              </a:rPr>
              <a:t>或逻辑</a:t>
            </a:r>
            <a:r>
              <a:rPr lang="zh-CN" altLang="en-US" sz="2000" b="1"/>
              <a:t>运算，又叫逻辑加。</a:t>
            </a:r>
          </a:p>
          <a:p>
            <a:pPr lvl="1" eaLnBrk="1" hangingPunct="1">
              <a:lnSpc>
                <a:spcPct val="110000"/>
              </a:lnSpc>
            </a:pPr>
            <a:r>
              <a:rPr lang="zh-CN" altLang="en-US" sz="2000" b="1"/>
              <a:t>表达式</a:t>
            </a:r>
            <a:r>
              <a:rPr lang="zh-CN" altLang="en-US" sz="2000" b="1">
                <a:solidFill>
                  <a:srgbClr val="FFFF00"/>
                </a:solidFill>
                <a:latin typeface="宋体" panose="02010600030101010101" pitchFamily="2" charset="-122"/>
              </a:rPr>
              <a:t> </a:t>
            </a:r>
            <a:r>
              <a:rPr lang="en-US" altLang="zh-CN" sz="2000" b="1" i="1">
                <a:solidFill>
                  <a:schemeClr val="hlink"/>
                </a:solidFill>
              </a:rPr>
              <a:t>F</a:t>
            </a:r>
            <a:r>
              <a:rPr lang="en-US" altLang="zh-CN" sz="2000" b="1">
                <a:solidFill>
                  <a:schemeClr val="hlink"/>
                </a:solidFill>
              </a:rPr>
              <a:t>(</a:t>
            </a:r>
            <a:r>
              <a:rPr lang="en-US" altLang="zh-CN" sz="2000" b="1" i="1">
                <a:solidFill>
                  <a:schemeClr val="hlink"/>
                </a:solidFill>
              </a:rPr>
              <a:t>A</a:t>
            </a:r>
            <a:r>
              <a:rPr lang="en-US" altLang="zh-CN" sz="2000" b="1">
                <a:solidFill>
                  <a:schemeClr val="hlink"/>
                </a:solidFill>
              </a:rPr>
              <a:t>,</a:t>
            </a:r>
            <a:r>
              <a:rPr lang="en-US" altLang="zh-CN" sz="2000" b="1" i="1">
                <a:solidFill>
                  <a:schemeClr val="hlink"/>
                </a:solidFill>
              </a:rPr>
              <a:t>B</a:t>
            </a:r>
            <a:r>
              <a:rPr lang="en-US" altLang="zh-CN" sz="2000" b="1">
                <a:solidFill>
                  <a:schemeClr val="hlink"/>
                </a:solidFill>
              </a:rPr>
              <a:t>)</a:t>
            </a:r>
            <a:r>
              <a:rPr lang="zh-CN" altLang="en-US" sz="2000" b="1">
                <a:solidFill>
                  <a:schemeClr val="hlink"/>
                </a:solidFill>
                <a:latin typeface="宋体" panose="02010600030101010101" pitchFamily="2" charset="-122"/>
              </a:rPr>
              <a:t>＝</a:t>
            </a:r>
            <a:r>
              <a:rPr lang="en-US" altLang="zh-CN" sz="2000" b="1" i="1">
                <a:solidFill>
                  <a:schemeClr val="hlink"/>
                </a:solidFill>
              </a:rPr>
              <a:t>A</a:t>
            </a:r>
            <a:r>
              <a:rPr lang="en-US" altLang="zh-CN" sz="2000" b="1">
                <a:solidFill>
                  <a:schemeClr val="hlink"/>
                </a:solidFill>
                <a:latin typeface="宋体" panose="02010600030101010101" pitchFamily="2" charset="-122"/>
                <a:sym typeface="Symbol" pitchFamily="2" charset="2"/>
              </a:rPr>
              <a:t>+</a:t>
            </a:r>
            <a:r>
              <a:rPr lang="en-US" altLang="zh-CN" sz="2000" b="1" i="1">
                <a:solidFill>
                  <a:schemeClr val="hlink"/>
                </a:solidFill>
              </a:rPr>
              <a:t>B</a:t>
            </a:r>
            <a:r>
              <a:rPr lang="zh-CN" altLang="en-US" sz="2000" b="1"/>
              <a:t>＝</a:t>
            </a:r>
            <a:r>
              <a:rPr lang="en-US" altLang="zh-CN" sz="2000" b="1" i="1"/>
              <a:t>A</a:t>
            </a:r>
            <a:r>
              <a:rPr lang="en-US" altLang="zh-CN" sz="2000" b="1"/>
              <a:t>∪</a:t>
            </a:r>
            <a:r>
              <a:rPr lang="en-US" altLang="zh-CN" sz="2000" b="1" i="1"/>
              <a:t>B</a:t>
            </a:r>
            <a:r>
              <a:rPr lang="en-US" altLang="zh-CN" sz="2000" b="1"/>
              <a:t> </a:t>
            </a:r>
          </a:p>
          <a:p>
            <a:pPr lvl="1" eaLnBrk="1" hangingPunct="1">
              <a:lnSpc>
                <a:spcPct val="110000"/>
              </a:lnSpc>
            </a:pPr>
            <a:r>
              <a:rPr lang="zh-CN" altLang="en-US" sz="2000" b="1"/>
              <a:t>数学意义</a:t>
            </a:r>
          </a:p>
          <a:p>
            <a:pPr lvl="1" eaLnBrk="1" hangingPunct="1">
              <a:lnSpc>
                <a:spcPct val="110000"/>
              </a:lnSpc>
              <a:buFont typeface="Wingdings" pitchFamily="2" charset="2"/>
              <a:buNone/>
            </a:pPr>
            <a:r>
              <a:rPr lang="zh-CN" altLang="en-US" sz="2000" b="1"/>
              <a:t>            决定事件</a:t>
            </a:r>
            <a:r>
              <a:rPr lang="en-US" altLang="zh-CN" sz="2000" b="1" i="1"/>
              <a:t>F</a:t>
            </a:r>
            <a:r>
              <a:rPr lang="zh-CN" altLang="en-US" sz="2000" b="1"/>
              <a:t>发生的各种条件中，只要有一个或以上条件具备时，事件</a:t>
            </a:r>
            <a:r>
              <a:rPr lang="en-US" altLang="zh-CN" sz="2000" b="1" i="1"/>
              <a:t>F</a:t>
            </a:r>
            <a:r>
              <a:rPr lang="zh-CN" altLang="en-US" sz="2000" b="1"/>
              <a:t>就发生。 </a:t>
            </a:r>
          </a:p>
          <a:p>
            <a:pPr lvl="1" eaLnBrk="1" hangingPunct="1">
              <a:lnSpc>
                <a:spcPct val="110000"/>
              </a:lnSpc>
            </a:pPr>
            <a:r>
              <a:rPr lang="zh-CN" altLang="en-US" sz="2000" b="1"/>
              <a:t>逻辑或门</a:t>
            </a:r>
          </a:p>
        </p:txBody>
      </p:sp>
      <p:grpSp>
        <p:nvGrpSpPr>
          <p:cNvPr id="71684" name="Group 1028">
            <a:extLst>
              <a:ext uri="{FF2B5EF4-FFF2-40B4-BE49-F238E27FC236}">
                <a16:creationId xmlns:a16="http://schemas.microsoft.com/office/drawing/2014/main" id="{5E80F3C6-6E2E-DD4D-806E-653D700F274A}"/>
              </a:ext>
            </a:extLst>
          </p:cNvPr>
          <p:cNvGrpSpPr>
            <a:grpSpLocks/>
          </p:cNvGrpSpPr>
          <p:nvPr/>
        </p:nvGrpSpPr>
        <p:grpSpPr bwMode="auto">
          <a:xfrm>
            <a:off x="6858000" y="304800"/>
            <a:ext cx="2133600" cy="1981200"/>
            <a:chOff x="2208" y="912"/>
            <a:chExt cx="1344" cy="1248"/>
          </a:xfrm>
        </p:grpSpPr>
        <p:graphicFrame>
          <p:nvGraphicFramePr>
            <p:cNvPr id="71693" name="Object 1029">
              <a:extLst>
                <a:ext uri="{FF2B5EF4-FFF2-40B4-BE49-F238E27FC236}">
                  <a16:creationId xmlns:a16="http://schemas.microsoft.com/office/drawing/2014/main" id="{CC26CF9A-5A79-364D-81D8-D0C2724669CC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789" y="912"/>
            <a:ext cx="221" cy="39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1722" name="剪辑" r:id="rId3" imgW="14274800" imgH="25692100" progId="MS_ClipArt_Gallery.2">
                    <p:embed/>
                  </p:oleObj>
                </mc:Choice>
                <mc:Fallback>
                  <p:oleObj name="剪辑" r:id="rId3" imgW="14274800" imgH="25692100" progId="MS_ClipArt_Gallery.2">
                    <p:embed/>
                    <p:pic>
                      <p:nvPicPr>
                        <p:cNvPr id="0" name="Object 102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789" y="912"/>
                          <a:ext cx="221" cy="39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1694" name="Line 1030">
              <a:extLst>
                <a:ext uri="{FF2B5EF4-FFF2-40B4-BE49-F238E27FC236}">
                  <a16:creationId xmlns:a16="http://schemas.microsoft.com/office/drawing/2014/main" id="{E8FB1D16-7163-9142-BBFE-F73B594C057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304" y="1200"/>
              <a:ext cx="528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1695" name="Line 1031">
              <a:extLst>
                <a:ext uri="{FF2B5EF4-FFF2-40B4-BE49-F238E27FC236}">
                  <a16:creationId xmlns:a16="http://schemas.microsoft.com/office/drawing/2014/main" id="{DFC643D8-624A-B948-982E-B007CAFA491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04" y="1200"/>
              <a:ext cx="0" cy="48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1696" name="Line 1032">
              <a:extLst>
                <a:ext uri="{FF2B5EF4-FFF2-40B4-BE49-F238E27FC236}">
                  <a16:creationId xmlns:a16="http://schemas.microsoft.com/office/drawing/2014/main" id="{940FCD2E-9DEA-D144-B86B-1DA2197BD13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08" y="1680"/>
              <a:ext cx="19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1697" name="Line 1033">
              <a:extLst>
                <a:ext uri="{FF2B5EF4-FFF2-40B4-BE49-F238E27FC236}">
                  <a16:creationId xmlns:a16="http://schemas.microsoft.com/office/drawing/2014/main" id="{A0CCA325-3D30-3343-B076-92312D084F8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56" y="1728"/>
              <a:ext cx="96" cy="0"/>
            </a:xfrm>
            <a:prstGeom prst="line">
              <a:avLst/>
            </a:prstGeom>
            <a:noFill/>
            <a:ln w="381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1698" name="Line 1034">
              <a:extLst>
                <a:ext uri="{FF2B5EF4-FFF2-40B4-BE49-F238E27FC236}">
                  <a16:creationId xmlns:a16="http://schemas.microsoft.com/office/drawing/2014/main" id="{AACF1D53-2BCF-2247-8377-BBC67EF15D7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04" y="1728"/>
              <a:ext cx="0" cy="33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1699" name="Line 1035">
              <a:extLst>
                <a:ext uri="{FF2B5EF4-FFF2-40B4-BE49-F238E27FC236}">
                  <a16:creationId xmlns:a16="http://schemas.microsoft.com/office/drawing/2014/main" id="{905802C6-6A93-4847-ADA2-AADF57061D9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04" y="2064"/>
              <a:ext cx="288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1700" name="Line 1036">
              <a:extLst>
                <a:ext uri="{FF2B5EF4-FFF2-40B4-BE49-F238E27FC236}">
                  <a16:creationId xmlns:a16="http://schemas.microsoft.com/office/drawing/2014/main" id="{4E495345-101F-9446-AEB1-8E3B81746D7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16" y="2064"/>
              <a:ext cx="336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1701" name="Line 1037">
              <a:extLst>
                <a:ext uri="{FF2B5EF4-FFF2-40B4-BE49-F238E27FC236}">
                  <a16:creationId xmlns:a16="http://schemas.microsoft.com/office/drawing/2014/main" id="{D9FCAD09-E61F-7041-AC07-A0F0EDD480B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552" y="1296"/>
              <a:ext cx="0" cy="768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1702" name="Line 1038">
              <a:extLst>
                <a:ext uri="{FF2B5EF4-FFF2-40B4-BE49-F238E27FC236}">
                  <a16:creationId xmlns:a16="http://schemas.microsoft.com/office/drawing/2014/main" id="{7696F4A6-88B6-A548-AD4B-A4064DFCB93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28" y="1296"/>
              <a:ext cx="624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1703" name="Line 1039">
              <a:extLst>
                <a:ext uri="{FF2B5EF4-FFF2-40B4-BE49-F238E27FC236}">
                  <a16:creationId xmlns:a16="http://schemas.microsoft.com/office/drawing/2014/main" id="{97167A20-3DAB-9C4E-B872-CE4A61CE8D3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592" y="1968"/>
              <a:ext cx="0" cy="192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1704" name="Line 1040">
              <a:extLst>
                <a:ext uri="{FF2B5EF4-FFF2-40B4-BE49-F238E27FC236}">
                  <a16:creationId xmlns:a16="http://schemas.microsoft.com/office/drawing/2014/main" id="{6A1BAFC3-618E-B24C-A5E2-50B4A07B95D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92" y="1968"/>
              <a:ext cx="240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1705" name="Line 1041">
              <a:extLst>
                <a:ext uri="{FF2B5EF4-FFF2-40B4-BE49-F238E27FC236}">
                  <a16:creationId xmlns:a16="http://schemas.microsoft.com/office/drawing/2014/main" id="{A1362E59-188B-E440-98F6-A310E246204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832" y="1872"/>
              <a:ext cx="144" cy="96"/>
            </a:xfrm>
            <a:prstGeom prst="line">
              <a:avLst/>
            </a:prstGeom>
            <a:noFill/>
            <a:ln w="28575" cap="sq">
              <a:solidFill>
                <a:srgbClr val="FF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1706" name="Line 1042">
              <a:extLst>
                <a:ext uri="{FF2B5EF4-FFF2-40B4-BE49-F238E27FC236}">
                  <a16:creationId xmlns:a16="http://schemas.microsoft.com/office/drawing/2014/main" id="{8DE01BDE-6941-7845-97CA-0E869F84959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76" y="1968"/>
              <a:ext cx="240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1707" name="Line 1043">
              <a:extLst>
                <a:ext uri="{FF2B5EF4-FFF2-40B4-BE49-F238E27FC236}">
                  <a16:creationId xmlns:a16="http://schemas.microsoft.com/office/drawing/2014/main" id="{CC50C00B-FE07-B948-AA49-04E6F45FF00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16" y="1968"/>
              <a:ext cx="0" cy="192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1708" name="Line 1044">
              <a:extLst>
                <a:ext uri="{FF2B5EF4-FFF2-40B4-BE49-F238E27FC236}">
                  <a16:creationId xmlns:a16="http://schemas.microsoft.com/office/drawing/2014/main" id="{B002D13C-8E3A-D64F-94AD-43981EB5BB9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92" y="2160"/>
              <a:ext cx="240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1709" name="Line 1045">
              <a:extLst>
                <a:ext uri="{FF2B5EF4-FFF2-40B4-BE49-F238E27FC236}">
                  <a16:creationId xmlns:a16="http://schemas.microsoft.com/office/drawing/2014/main" id="{87EF0F57-46F9-3545-B6D7-5693298145F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832" y="2064"/>
              <a:ext cx="144" cy="96"/>
            </a:xfrm>
            <a:prstGeom prst="line">
              <a:avLst/>
            </a:prstGeom>
            <a:noFill/>
            <a:ln w="28575" cap="sq">
              <a:solidFill>
                <a:srgbClr val="FF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1710" name="Line 1046">
              <a:extLst>
                <a:ext uri="{FF2B5EF4-FFF2-40B4-BE49-F238E27FC236}">
                  <a16:creationId xmlns:a16="http://schemas.microsoft.com/office/drawing/2014/main" id="{A6249161-63F3-6C49-B57D-079B2C59DDD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76" y="2160"/>
              <a:ext cx="240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1711" name="Text Box 1047">
              <a:extLst>
                <a:ext uri="{FF2B5EF4-FFF2-40B4-BE49-F238E27FC236}">
                  <a16:creationId xmlns:a16="http://schemas.microsoft.com/office/drawing/2014/main" id="{D4988207-47F3-9C41-9B0C-24D0BDE579A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88" y="1536"/>
              <a:ext cx="593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8000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FF3300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rgbClr val="006666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zh-CN" altLang="en-US" sz="2000"/>
                <a:t>或逻辑</a:t>
              </a:r>
            </a:p>
          </p:txBody>
        </p:sp>
      </p:grpSp>
      <p:pic>
        <p:nvPicPr>
          <p:cNvPr id="499739" name="Picture 1051">
            <a:extLst>
              <a:ext uri="{FF2B5EF4-FFF2-40B4-BE49-F238E27FC236}">
                <a16:creationId xmlns:a16="http://schemas.microsoft.com/office/drawing/2014/main" id="{5FE408B7-9536-FC48-8D6F-9B6F8AAD3B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3429000"/>
            <a:ext cx="5105400" cy="1211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687" name="Text Box 1052">
            <a:extLst>
              <a:ext uri="{FF2B5EF4-FFF2-40B4-BE49-F238E27FC236}">
                <a16:creationId xmlns:a16="http://schemas.microsoft.com/office/drawing/2014/main" id="{0C1A9A38-BB0F-FA4C-9ADF-5F5311A464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04125" y="1631950"/>
            <a:ext cx="32067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8000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FF3300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rgbClr val="006666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>
                <a:latin typeface="Tahoma" panose="020B0604030504040204" pitchFamily="34" charset="0"/>
              </a:rPr>
              <a:t>A</a:t>
            </a:r>
          </a:p>
        </p:txBody>
      </p:sp>
      <p:sp>
        <p:nvSpPr>
          <p:cNvPr id="71688" name="Text Box 1053">
            <a:extLst>
              <a:ext uri="{FF2B5EF4-FFF2-40B4-BE49-F238E27FC236}">
                <a16:creationId xmlns:a16="http://schemas.microsoft.com/office/drawing/2014/main" id="{CD0A10C0-C304-AA4D-8DA4-9C41BF9519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0" y="2286000"/>
            <a:ext cx="32067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8000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FF3300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rgbClr val="006666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>
                <a:latin typeface="Tahoma" panose="020B0604030504040204" pitchFamily="34" charset="0"/>
              </a:rPr>
              <a:t>B</a:t>
            </a:r>
          </a:p>
        </p:txBody>
      </p:sp>
      <p:sp>
        <p:nvSpPr>
          <p:cNvPr id="71689" name="Text Box 1054">
            <a:extLst>
              <a:ext uri="{FF2B5EF4-FFF2-40B4-BE49-F238E27FC236}">
                <a16:creationId xmlns:a16="http://schemas.microsoft.com/office/drawing/2014/main" id="{A8CB84CB-4E5F-934F-A8BF-50B623AD35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37525" y="381000"/>
            <a:ext cx="303213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8000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FF3300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rgbClr val="006666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>
                <a:latin typeface="Tahoma" panose="020B0604030504040204" pitchFamily="34" charset="0"/>
              </a:rPr>
              <a:t>F</a:t>
            </a:r>
          </a:p>
        </p:txBody>
      </p:sp>
      <p:graphicFrame>
        <p:nvGraphicFramePr>
          <p:cNvPr id="7199" name="Object 31">
            <a:extLst>
              <a:ext uri="{FF2B5EF4-FFF2-40B4-BE49-F238E27FC236}">
                <a16:creationId xmlns:a16="http://schemas.microsoft.com/office/drawing/2014/main" id="{EB97DCB4-2978-FA4A-9D36-68F4FD7CBFF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2400" y="4876800"/>
          <a:ext cx="1676400" cy="1493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23" name="Visio" r:id="rId6" imgW="8470900" imgH="7556500" progId="Visio.Drawing.11">
                  <p:embed/>
                </p:oleObj>
              </mc:Choice>
              <mc:Fallback>
                <p:oleObj name="Visio" r:id="rId6" imgW="8470900" imgH="7556500" progId="Visio.Drawing.11">
                  <p:embed/>
                  <p:pic>
                    <p:nvPicPr>
                      <p:cNvPr id="0" name="Object 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" y="4876800"/>
                        <a:ext cx="1676400" cy="1493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" name="Group 1048">
            <a:extLst>
              <a:ext uri="{FF2B5EF4-FFF2-40B4-BE49-F238E27FC236}">
                <a16:creationId xmlns:a16="http://schemas.microsoft.com/office/drawing/2014/main" id="{F796CA8C-E444-D84C-AC21-21641D72131B}"/>
              </a:ext>
            </a:extLst>
          </p:cNvPr>
          <p:cNvGrpSpPr>
            <a:grpSpLocks/>
          </p:cNvGrpSpPr>
          <p:nvPr/>
        </p:nvGrpSpPr>
        <p:grpSpPr bwMode="auto">
          <a:xfrm>
            <a:off x="2286000" y="4540250"/>
            <a:ext cx="6019800" cy="2165350"/>
            <a:chOff x="1152" y="2860"/>
            <a:chExt cx="3792" cy="1364"/>
          </a:xfrm>
        </p:grpSpPr>
        <p:pic>
          <p:nvPicPr>
            <p:cNvPr id="71691" name="Picture 1049">
              <a:extLst>
                <a:ext uri="{FF2B5EF4-FFF2-40B4-BE49-F238E27FC236}">
                  <a16:creationId xmlns:a16="http://schemas.microsoft.com/office/drawing/2014/main" id="{A0532AC9-C5A8-7646-B410-4DD9709DC9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2" y="2860"/>
              <a:ext cx="1392" cy="13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1692" name="Picture 1050">
              <a:extLst>
                <a:ext uri="{FF2B5EF4-FFF2-40B4-BE49-F238E27FC236}">
                  <a16:creationId xmlns:a16="http://schemas.microsoft.com/office/drawing/2014/main" id="{B8DF6D4B-492E-3A42-B47F-EE13D180CC2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64" y="3117"/>
              <a:ext cx="1680" cy="10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9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>
            <a:extLst>
              <a:ext uri="{FF2B5EF4-FFF2-40B4-BE49-F238E27FC236}">
                <a16:creationId xmlns:a16="http://schemas.microsoft.com/office/drawing/2014/main" id="{F77259B1-314C-244C-947F-187FE3BEE0D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zh-CN" sz="3600" b="1">
                <a:solidFill>
                  <a:schemeClr val="tx1"/>
                </a:solidFill>
              </a:rPr>
              <a:t>1.2.1 </a:t>
            </a:r>
            <a:r>
              <a:rPr lang="zh-CN" altLang="en-US" sz="3600" b="1">
                <a:solidFill>
                  <a:schemeClr val="tx1"/>
                </a:solidFill>
              </a:rPr>
              <a:t>逻辑变量与逻辑运算</a:t>
            </a:r>
          </a:p>
        </p:txBody>
      </p:sp>
      <p:sp>
        <p:nvSpPr>
          <p:cNvPr id="72707" name="Rectangle 3">
            <a:extLst>
              <a:ext uri="{FF2B5EF4-FFF2-40B4-BE49-F238E27FC236}">
                <a16:creationId xmlns:a16="http://schemas.microsoft.com/office/drawing/2014/main" id="{9A239C80-BE6D-1447-BD5A-1672BE0D3F46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1182688" y="1447800"/>
            <a:ext cx="7772400" cy="1828800"/>
          </a:xfrm>
        </p:spPr>
        <p:txBody>
          <a:bodyPr/>
          <a:lstStyle/>
          <a:p>
            <a:pPr eaLnBrk="1" hangingPunct="1">
              <a:spcBef>
                <a:spcPct val="10000"/>
              </a:spcBef>
              <a:spcAft>
                <a:spcPct val="10000"/>
              </a:spcAft>
            </a:pPr>
            <a:r>
              <a:rPr lang="zh-CN" altLang="en-US" sz="2400" b="1"/>
              <a:t>基本逻辑运算：</a:t>
            </a:r>
            <a:r>
              <a:rPr lang="zh-CN" altLang="en-US" sz="2000" b="1">
                <a:solidFill>
                  <a:schemeClr val="hlink"/>
                </a:solidFill>
              </a:rPr>
              <a:t>非逻辑</a:t>
            </a:r>
            <a:r>
              <a:rPr lang="zh-CN" altLang="en-US" sz="2000" b="1"/>
              <a:t>运算，又称求补运算。 </a:t>
            </a:r>
          </a:p>
          <a:p>
            <a:pPr lvl="1" eaLnBrk="1" hangingPunct="1">
              <a:spcBef>
                <a:spcPct val="10000"/>
              </a:spcBef>
              <a:spcAft>
                <a:spcPct val="10000"/>
              </a:spcAft>
            </a:pPr>
            <a:r>
              <a:rPr lang="zh-CN" altLang="en-US" sz="2000" b="1"/>
              <a:t>表达式</a:t>
            </a:r>
            <a:r>
              <a:rPr lang="zh-CN" altLang="en-US" sz="2000" b="1">
                <a:solidFill>
                  <a:srgbClr val="FFFF00"/>
                </a:solidFill>
                <a:latin typeface="宋体" panose="02010600030101010101" pitchFamily="2" charset="-122"/>
              </a:rPr>
              <a:t> </a:t>
            </a:r>
            <a:r>
              <a:rPr lang="zh-CN" altLang="en-US" sz="2000" b="1"/>
              <a:t> </a:t>
            </a:r>
            <a:r>
              <a:rPr lang="en-US" altLang="zh-CN" sz="2000" b="1" i="1"/>
              <a:t>F</a:t>
            </a:r>
            <a:r>
              <a:rPr lang="zh-CN" altLang="en-US" sz="2000" b="1">
                <a:latin typeface="宋体" panose="02010600030101010101" pitchFamily="2" charset="-122"/>
              </a:rPr>
              <a:t>＝</a:t>
            </a:r>
            <a:r>
              <a:rPr lang="en-US" altLang="zh-CN" sz="2000" b="1" i="1"/>
              <a:t>A</a:t>
            </a:r>
            <a:endParaRPr lang="en-US" altLang="zh-CN" sz="2000" b="1" i="1">
              <a:solidFill>
                <a:srgbClr val="FFFF00"/>
              </a:solidFill>
              <a:latin typeface="宋体" panose="02010600030101010101" pitchFamily="2" charset="-122"/>
            </a:endParaRPr>
          </a:p>
          <a:p>
            <a:pPr lvl="1" eaLnBrk="1" hangingPunct="1">
              <a:spcBef>
                <a:spcPct val="10000"/>
              </a:spcBef>
              <a:spcAft>
                <a:spcPct val="10000"/>
              </a:spcAft>
            </a:pPr>
            <a:r>
              <a:rPr lang="zh-CN" altLang="en-US" sz="2000" b="1"/>
              <a:t>数学意义: 结果同条件相反。 </a:t>
            </a:r>
          </a:p>
          <a:p>
            <a:pPr lvl="1" eaLnBrk="1" hangingPunct="1">
              <a:spcBef>
                <a:spcPct val="10000"/>
              </a:spcBef>
              <a:spcAft>
                <a:spcPct val="10000"/>
              </a:spcAft>
            </a:pPr>
            <a:r>
              <a:rPr lang="zh-CN" altLang="en-US" sz="2000" b="1">
                <a:sym typeface="Symbol" pitchFamily="2" charset="2"/>
              </a:rPr>
              <a:t>逻辑非门</a:t>
            </a:r>
          </a:p>
        </p:txBody>
      </p:sp>
      <p:sp>
        <p:nvSpPr>
          <p:cNvPr id="72708" name="Line 4">
            <a:extLst>
              <a:ext uri="{FF2B5EF4-FFF2-40B4-BE49-F238E27FC236}">
                <a16:creationId xmlns:a16="http://schemas.microsoft.com/office/drawing/2014/main" id="{0EBDF154-85EC-9D40-9E13-CC2FBC425674}"/>
              </a:ext>
            </a:extLst>
          </p:cNvPr>
          <p:cNvSpPr>
            <a:spLocks noChangeShapeType="1"/>
          </p:cNvSpPr>
          <p:nvPr/>
        </p:nvSpPr>
        <p:spPr bwMode="auto">
          <a:xfrm>
            <a:off x="3429000" y="2057400"/>
            <a:ext cx="228600" cy="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72709" name="Group 5">
            <a:extLst>
              <a:ext uri="{FF2B5EF4-FFF2-40B4-BE49-F238E27FC236}">
                <a16:creationId xmlns:a16="http://schemas.microsoft.com/office/drawing/2014/main" id="{0A284263-68B7-AE44-8F58-36A33CB18A7E}"/>
              </a:ext>
            </a:extLst>
          </p:cNvPr>
          <p:cNvGrpSpPr>
            <a:grpSpLocks/>
          </p:cNvGrpSpPr>
          <p:nvPr/>
        </p:nvGrpSpPr>
        <p:grpSpPr bwMode="auto">
          <a:xfrm>
            <a:off x="7010400" y="228600"/>
            <a:ext cx="1981200" cy="1828800"/>
            <a:chOff x="3936" y="912"/>
            <a:chExt cx="1248" cy="1152"/>
          </a:xfrm>
        </p:grpSpPr>
        <p:graphicFrame>
          <p:nvGraphicFramePr>
            <p:cNvPr id="72719" name="Object 6">
              <a:extLst>
                <a:ext uri="{FF2B5EF4-FFF2-40B4-BE49-F238E27FC236}">
                  <a16:creationId xmlns:a16="http://schemas.microsoft.com/office/drawing/2014/main" id="{5FB5E7C3-0767-A94E-BBF3-2D4DECE2BD21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421" y="912"/>
            <a:ext cx="221" cy="39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2746" name="剪辑" r:id="rId3" imgW="14274800" imgH="25692100" progId="MS_ClipArt_Gallery.2">
                    <p:embed/>
                  </p:oleObj>
                </mc:Choice>
                <mc:Fallback>
                  <p:oleObj name="剪辑" r:id="rId3" imgW="14274800" imgH="25692100" progId="MS_ClipArt_Gallery.2">
                    <p:embed/>
                    <p:pic>
                      <p:nvPicPr>
                        <p:cNvPr id="0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421" y="912"/>
                          <a:ext cx="221" cy="39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2720" name="Line 7">
              <a:extLst>
                <a:ext uri="{FF2B5EF4-FFF2-40B4-BE49-F238E27FC236}">
                  <a16:creationId xmlns:a16="http://schemas.microsoft.com/office/drawing/2014/main" id="{A7F2B45A-EDC8-A84A-BCE4-34415DB51D0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936" y="1200"/>
              <a:ext cx="528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2721" name="Line 8">
              <a:extLst>
                <a:ext uri="{FF2B5EF4-FFF2-40B4-BE49-F238E27FC236}">
                  <a16:creationId xmlns:a16="http://schemas.microsoft.com/office/drawing/2014/main" id="{1E03D688-82DB-544F-8587-ED28495089B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36" y="1200"/>
              <a:ext cx="0" cy="432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2722" name="Line 9">
              <a:extLst>
                <a:ext uri="{FF2B5EF4-FFF2-40B4-BE49-F238E27FC236}">
                  <a16:creationId xmlns:a16="http://schemas.microsoft.com/office/drawing/2014/main" id="{4EA1CA1D-57CA-4446-9392-276FD838308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36" y="1632"/>
              <a:ext cx="0" cy="432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2723" name="Line 10">
              <a:extLst>
                <a:ext uri="{FF2B5EF4-FFF2-40B4-BE49-F238E27FC236}">
                  <a16:creationId xmlns:a16="http://schemas.microsoft.com/office/drawing/2014/main" id="{6F8430A4-39A1-2147-9A6B-F270E50F422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36" y="2064"/>
              <a:ext cx="528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2724" name="Line 11">
              <a:extLst>
                <a:ext uri="{FF2B5EF4-FFF2-40B4-BE49-F238E27FC236}">
                  <a16:creationId xmlns:a16="http://schemas.microsoft.com/office/drawing/2014/main" id="{2B1DA5CD-8660-F141-B7B7-6FCB0D4C97B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464" y="1968"/>
              <a:ext cx="144" cy="96"/>
            </a:xfrm>
            <a:prstGeom prst="line">
              <a:avLst/>
            </a:prstGeom>
            <a:noFill/>
            <a:ln w="28575" cap="sq">
              <a:solidFill>
                <a:srgbClr val="FF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2725" name="Line 12">
              <a:extLst>
                <a:ext uri="{FF2B5EF4-FFF2-40B4-BE49-F238E27FC236}">
                  <a16:creationId xmlns:a16="http://schemas.microsoft.com/office/drawing/2014/main" id="{D3F75AF9-7A89-FD49-A7B2-00CFD3290A5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08" y="2064"/>
              <a:ext cx="576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2726" name="Line 13">
              <a:extLst>
                <a:ext uri="{FF2B5EF4-FFF2-40B4-BE49-F238E27FC236}">
                  <a16:creationId xmlns:a16="http://schemas.microsoft.com/office/drawing/2014/main" id="{3708998A-BE7A-5E41-8D30-8816FF5C4E9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184" y="1296"/>
              <a:ext cx="0" cy="432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2727" name="Line 14">
              <a:extLst>
                <a:ext uri="{FF2B5EF4-FFF2-40B4-BE49-F238E27FC236}">
                  <a16:creationId xmlns:a16="http://schemas.microsoft.com/office/drawing/2014/main" id="{B8B06A31-B1FE-D94F-AD42-2AFC3C6F5A2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60" y="1296"/>
              <a:ext cx="624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2728" name="Line 15">
              <a:extLst>
                <a:ext uri="{FF2B5EF4-FFF2-40B4-BE49-F238E27FC236}">
                  <a16:creationId xmlns:a16="http://schemas.microsoft.com/office/drawing/2014/main" id="{2250B8BF-84FE-DB45-A3DE-F572E8F9EF2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36" y="1632"/>
              <a:ext cx="384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2729" name="Line 16">
              <a:extLst>
                <a:ext uri="{FF2B5EF4-FFF2-40B4-BE49-F238E27FC236}">
                  <a16:creationId xmlns:a16="http://schemas.microsoft.com/office/drawing/2014/main" id="{8C3ECA47-544D-B948-AFDB-BF37D3E72CB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20" y="1536"/>
              <a:ext cx="0" cy="192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2730" name="Line 17">
              <a:extLst>
                <a:ext uri="{FF2B5EF4-FFF2-40B4-BE49-F238E27FC236}">
                  <a16:creationId xmlns:a16="http://schemas.microsoft.com/office/drawing/2014/main" id="{2E309679-9B27-C640-962F-1ACB00ED990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68" y="1584"/>
              <a:ext cx="0" cy="96"/>
            </a:xfrm>
            <a:prstGeom prst="line">
              <a:avLst/>
            </a:prstGeom>
            <a:noFill/>
            <a:ln w="381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2731" name="Line 18">
              <a:extLst>
                <a:ext uri="{FF2B5EF4-FFF2-40B4-BE49-F238E27FC236}">
                  <a16:creationId xmlns:a16="http://schemas.microsoft.com/office/drawing/2014/main" id="{A230395C-88B1-DD4E-800A-346CAF0CB4D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68" y="1632"/>
              <a:ext cx="240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2732" name="Rectangle 19">
              <a:extLst>
                <a:ext uri="{FF2B5EF4-FFF2-40B4-BE49-F238E27FC236}">
                  <a16:creationId xmlns:a16="http://schemas.microsoft.com/office/drawing/2014/main" id="{76EC4945-E3FE-E042-ADAD-8B320AB4BE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8" y="1584"/>
              <a:ext cx="192" cy="96"/>
            </a:xfrm>
            <a:prstGeom prst="rect">
              <a:avLst/>
            </a:prstGeom>
            <a:noFill/>
            <a:ln w="28575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8000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FF3300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rgbClr val="006666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endParaRPr lang="zh-CN" altLang="en-US" sz="2400">
                <a:latin typeface="Tahoma" panose="020B0604030504040204" pitchFamily="34" charset="0"/>
              </a:endParaRPr>
            </a:p>
          </p:txBody>
        </p:sp>
        <p:sp>
          <p:nvSpPr>
            <p:cNvPr id="72733" name="Line 20">
              <a:extLst>
                <a:ext uri="{FF2B5EF4-FFF2-40B4-BE49-F238E27FC236}">
                  <a16:creationId xmlns:a16="http://schemas.microsoft.com/office/drawing/2014/main" id="{43590738-3F41-EB43-BAFD-1E38A24B837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5184" y="1728"/>
              <a:ext cx="0" cy="33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2734" name="Line 21">
              <a:extLst>
                <a:ext uri="{FF2B5EF4-FFF2-40B4-BE49-F238E27FC236}">
                  <a16:creationId xmlns:a16="http://schemas.microsoft.com/office/drawing/2014/main" id="{0B6295DB-6A16-3E46-B05C-360D0140915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00" y="1632"/>
              <a:ext cx="384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735" name="Text Box 22">
              <a:extLst>
                <a:ext uri="{FF2B5EF4-FFF2-40B4-BE49-F238E27FC236}">
                  <a16:creationId xmlns:a16="http://schemas.microsoft.com/office/drawing/2014/main" id="{CEE6C992-A662-4249-AAA0-AE22060D2DA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72" y="1728"/>
              <a:ext cx="59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8000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FF3300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rgbClr val="006666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zh-CN" altLang="en-US" sz="2000"/>
                <a:t>非逻辑</a:t>
              </a:r>
            </a:p>
          </p:txBody>
        </p:sp>
      </p:grpSp>
      <p:pic>
        <p:nvPicPr>
          <p:cNvPr id="500759" name="Picture 23">
            <a:extLst>
              <a:ext uri="{FF2B5EF4-FFF2-40B4-BE49-F238E27FC236}">
                <a16:creationId xmlns:a16="http://schemas.microsoft.com/office/drawing/2014/main" id="{DAF96CD1-6F7A-EB47-8C51-6A0C4F4652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4672013"/>
            <a:ext cx="2819400" cy="185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0760" name="Picture 24">
            <a:extLst>
              <a:ext uri="{FF2B5EF4-FFF2-40B4-BE49-F238E27FC236}">
                <a16:creationId xmlns:a16="http://schemas.microsoft.com/office/drawing/2014/main" id="{D09C6958-2894-2E45-BFB4-F5B8A9535A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3200400"/>
            <a:ext cx="5638800" cy="1173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Group 25">
            <a:extLst>
              <a:ext uri="{FF2B5EF4-FFF2-40B4-BE49-F238E27FC236}">
                <a16:creationId xmlns:a16="http://schemas.microsoft.com/office/drawing/2014/main" id="{B22E6BEE-13BE-9F48-A641-C7CDE373A50E}"/>
              </a:ext>
            </a:extLst>
          </p:cNvPr>
          <p:cNvGrpSpPr>
            <a:grpSpLocks/>
          </p:cNvGrpSpPr>
          <p:nvPr/>
        </p:nvGrpSpPr>
        <p:grpSpPr bwMode="auto">
          <a:xfrm>
            <a:off x="5224463" y="4648200"/>
            <a:ext cx="3767137" cy="1960563"/>
            <a:chOff x="3303" y="2988"/>
            <a:chExt cx="2373" cy="1235"/>
          </a:xfrm>
        </p:grpSpPr>
        <p:sp>
          <p:nvSpPr>
            <p:cNvPr id="72716" name="Text Box 26">
              <a:extLst>
                <a:ext uri="{FF2B5EF4-FFF2-40B4-BE49-F238E27FC236}">
                  <a16:creationId xmlns:a16="http://schemas.microsoft.com/office/drawing/2014/main" id="{C333B580-0D29-244D-9538-23B8AFC6B3A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03" y="2988"/>
              <a:ext cx="2373" cy="1235"/>
            </a:xfrm>
            <a:prstGeom prst="rect">
              <a:avLst/>
            </a:prstGeom>
            <a:solidFill>
              <a:srgbClr val="CC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>
                <a:lnSpc>
                  <a:spcPct val="120000"/>
                </a:lnSpc>
                <a:spcAft>
                  <a:spcPct val="20000"/>
                </a:spcAft>
                <a:buClr>
                  <a:srgbClr val="008000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FF3300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rgbClr val="006666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10000"/>
                </a:lnSpc>
                <a:spcAft>
                  <a:spcPct val="10000"/>
                </a:spcAft>
                <a:buFont typeface="Wingdings" pitchFamily="2" charset="2"/>
                <a:buNone/>
              </a:pPr>
              <a:r>
                <a:rPr lang="zh-CN" altLang="en-US" sz="2400" b="1"/>
                <a:t>逻辑运算次序</a:t>
              </a:r>
            </a:p>
            <a:p>
              <a:pPr lvl="1" eaLnBrk="1" hangingPunct="1">
                <a:lnSpc>
                  <a:spcPct val="110000"/>
                </a:lnSpc>
                <a:spcAft>
                  <a:spcPct val="10000"/>
                </a:spcAft>
                <a:buClr>
                  <a:schemeClr val="hlink"/>
                </a:buClr>
              </a:pPr>
              <a:r>
                <a:rPr lang="zh-CN" altLang="en-US" sz="2000" b="1"/>
                <a:t>优先次序</a:t>
              </a:r>
              <a:r>
                <a:rPr lang="en-US" altLang="zh-CN" sz="2000" b="1"/>
                <a:t>:  </a:t>
              </a:r>
              <a:r>
                <a:rPr lang="zh-CN" altLang="en-US" sz="2000" b="1">
                  <a:solidFill>
                    <a:schemeClr val="hlink"/>
                  </a:solidFill>
                </a:rPr>
                <a:t>非</a:t>
              </a:r>
              <a:r>
                <a:rPr lang="en-US" altLang="zh-CN" sz="2000" b="1">
                  <a:solidFill>
                    <a:schemeClr val="hlink"/>
                  </a:solidFill>
                </a:rPr>
                <a:t>,  </a:t>
              </a:r>
              <a:r>
                <a:rPr lang="zh-CN" altLang="en-US" sz="2000" b="1">
                  <a:solidFill>
                    <a:schemeClr val="hlink"/>
                  </a:solidFill>
                </a:rPr>
                <a:t>与</a:t>
              </a:r>
              <a:r>
                <a:rPr lang="en-US" altLang="zh-CN" sz="2000" b="1">
                  <a:solidFill>
                    <a:schemeClr val="hlink"/>
                  </a:solidFill>
                </a:rPr>
                <a:t>,  </a:t>
              </a:r>
              <a:r>
                <a:rPr lang="zh-CN" altLang="en-US" sz="2000" b="1">
                  <a:solidFill>
                    <a:schemeClr val="hlink"/>
                  </a:solidFill>
                </a:rPr>
                <a:t>或</a:t>
              </a:r>
            </a:p>
            <a:p>
              <a:pPr lvl="1" eaLnBrk="1" hangingPunct="1">
                <a:lnSpc>
                  <a:spcPct val="110000"/>
                </a:lnSpc>
                <a:spcAft>
                  <a:spcPct val="10000"/>
                </a:spcAft>
                <a:buClr>
                  <a:schemeClr val="hlink"/>
                </a:buClr>
              </a:pPr>
              <a:r>
                <a:rPr lang="zh-CN" altLang="en-US" sz="2000" b="1"/>
                <a:t>可以用括号改变次序</a:t>
              </a:r>
            </a:p>
            <a:p>
              <a:pPr eaLnBrk="1" hangingPunct="1">
                <a:lnSpc>
                  <a:spcPct val="110000"/>
                </a:lnSpc>
                <a:spcAft>
                  <a:spcPct val="10000"/>
                </a:spcAft>
                <a:buFont typeface="Wingdings" pitchFamily="2" charset="2"/>
                <a:buNone/>
              </a:pPr>
              <a:r>
                <a:rPr lang="zh-CN" altLang="en-US" sz="2000" b="1"/>
                <a:t>             例</a:t>
              </a:r>
              <a:r>
                <a:rPr lang="en-US" altLang="zh-CN" sz="2000" b="1"/>
                <a:t>:   </a:t>
              </a:r>
              <a:r>
                <a:rPr lang="en-US" altLang="zh-CN" sz="2000" b="1" i="1"/>
                <a:t>F </a:t>
              </a:r>
              <a:r>
                <a:rPr lang="en-US" altLang="zh-CN" sz="2000" b="1"/>
                <a:t>= </a:t>
              </a:r>
              <a:r>
                <a:rPr lang="en-US" altLang="zh-CN" sz="2000" b="1" i="1"/>
                <a:t>A </a:t>
              </a:r>
              <a:r>
                <a:rPr lang="en-US" altLang="zh-CN" sz="2000" b="1"/>
                <a:t>+ </a:t>
              </a:r>
              <a:r>
                <a:rPr lang="en-US" altLang="zh-CN" sz="2000" b="1" i="1"/>
                <a:t>BC</a:t>
              </a:r>
              <a:r>
                <a:rPr lang="en-US" altLang="zh-CN" sz="2000" b="1"/>
                <a:t> + </a:t>
              </a:r>
              <a:r>
                <a:rPr lang="en-US" altLang="zh-CN" sz="2000" b="1" i="1"/>
                <a:t>ADE</a:t>
              </a:r>
            </a:p>
            <a:p>
              <a:pPr eaLnBrk="1" hangingPunct="1">
                <a:lnSpc>
                  <a:spcPct val="110000"/>
                </a:lnSpc>
                <a:spcAft>
                  <a:spcPct val="10000"/>
                </a:spcAft>
                <a:buFont typeface="Wingdings" pitchFamily="2" charset="2"/>
                <a:buNone/>
              </a:pPr>
              <a:r>
                <a:rPr lang="en-US" altLang="zh-CN" sz="2000" b="1"/>
                <a:t>                     </a:t>
              </a:r>
              <a:r>
                <a:rPr lang="en-US" altLang="zh-CN" sz="2000" b="1" i="1"/>
                <a:t>F</a:t>
              </a:r>
              <a:r>
                <a:rPr lang="en-US" altLang="zh-CN" sz="2000" b="1"/>
                <a:t> = (</a:t>
              </a:r>
              <a:r>
                <a:rPr lang="en-US" altLang="zh-CN" sz="2000" b="1" i="1"/>
                <a:t>A</a:t>
              </a:r>
              <a:r>
                <a:rPr lang="en-US" altLang="zh-CN" sz="2000" b="1"/>
                <a:t> + </a:t>
              </a:r>
              <a:r>
                <a:rPr lang="en-US" altLang="zh-CN" sz="2000" b="1" i="1"/>
                <a:t>B</a:t>
              </a:r>
              <a:r>
                <a:rPr lang="en-US" altLang="zh-CN" sz="2000" b="1"/>
                <a:t>) </a:t>
              </a:r>
              <a:r>
                <a:rPr lang="en-US" altLang="zh-CN" sz="2000" b="1" i="1"/>
                <a:t>C</a:t>
              </a:r>
              <a:r>
                <a:rPr lang="en-US" altLang="zh-CN" sz="2000" b="1"/>
                <a:t> + </a:t>
              </a:r>
              <a:r>
                <a:rPr lang="en-US" altLang="zh-CN" sz="2000" b="1" i="1"/>
                <a:t>ADE</a:t>
              </a:r>
            </a:p>
          </p:txBody>
        </p:sp>
        <p:sp>
          <p:nvSpPr>
            <p:cNvPr id="72717" name="Line 27">
              <a:extLst>
                <a:ext uri="{FF2B5EF4-FFF2-40B4-BE49-F238E27FC236}">
                  <a16:creationId xmlns:a16="http://schemas.microsoft.com/office/drawing/2014/main" id="{7E768275-EF9E-014D-A2DE-ECDCF3E808F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96" y="3792"/>
              <a:ext cx="144" cy="0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2718" name="Line 28">
              <a:extLst>
                <a:ext uri="{FF2B5EF4-FFF2-40B4-BE49-F238E27FC236}">
                  <a16:creationId xmlns:a16="http://schemas.microsoft.com/office/drawing/2014/main" id="{D57962D2-FEF6-8A44-9E6D-ECF8F044A1A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92" y="3984"/>
              <a:ext cx="144" cy="0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72713" name="Text Box 29">
            <a:extLst>
              <a:ext uri="{FF2B5EF4-FFF2-40B4-BE49-F238E27FC236}">
                <a16:creationId xmlns:a16="http://schemas.microsoft.com/office/drawing/2014/main" id="{4121EEAD-0C5F-9140-8016-19B8951C1E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56525" y="2133600"/>
            <a:ext cx="3238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8000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FF3300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rgbClr val="006666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 i="1"/>
              <a:t>A</a:t>
            </a:r>
          </a:p>
        </p:txBody>
      </p:sp>
      <p:sp>
        <p:nvSpPr>
          <p:cNvPr id="72714" name="Text Box 30">
            <a:extLst>
              <a:ext uri="{FF2B5EF4-FFF2-40B4-BE49-F238E27FC236}">
                <a16:creationId xmlns:a16="http://schemas.microsoft.com/office/drawing/2014/main" id="{FE379AD7-94DD-FD45-9C0D-62E9B882BB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61325" y="304800"/>
            <a:ext cx="303213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8000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FF3300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rgbClr val="006666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>
                <a:latin typeface="Tahoma" panose="020B0604030504040204" pitchFamily="34" charset="0"/>
              </a:rPr>
              <a:t>F</a:t>
            </a:r>
          </a:p>
        </p:txBody>
      </p:sp>
      <p:graphicFrame>
        <p:nvGraphicFramePr>
          <p:cNvPr id="246815" name="Object 31">
            <a:extLst>
              <a:ext uri="{FF2B5EF4-FFF2-40B4-BE49-F238E27FC236}">
                <a16:creationId xmlns:a16="http://schemas.microsoft.com/office/drawing/2014/main" id="{00C0ED00-7593-CE49-99B5-CEE75E519ED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2400" y="4724400"/>
          <a:ext cx="1476375" cy="167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747" name="Visio" r:id="rId7" imgW="7556500" imgH="8585200" progId="Visio.Drawing.11">
                  <p:embed/>
                </p:oleObj>
              </mc:Choice>
              <mc:Fallback>
                <p:oleObj name="Visio" r:id="rId7" imgW="7556500" imgH="8585200" progId="Visio.Drawing.11">
                  <p:embed/>
                  <p:pic>
                    <p:nvPicPr>
                      <p:cNvPr id="0" name="Object 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" y="4724400"/>
                        <a:ext cx="1476375" cy="167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0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0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6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>
            <a:extLst>
              <a:ext uri="{FF2B5EF4-FFF2-40B4-BE49-F238E27FC236}">
                <a16:creationId xmlns:a16="http://schemas.microsoft.com/office/drawing/2014/main" id="{582BCD89-5C33-6E4D-A7CE-0ADED08D06C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 b="1">
                <a:solidFill>
                  <a:schemeClr val="tx1"/>
                </a:solidFill>
              </a:rPr>
              <a:t>1.2.2 </a:t>
            </a:r>
            <a:r>
              <a:rPr lang="zh-CN" altLang="en-US" sz="3600" b="1">
                <a:solidFill>
                  <a:schemeClr val="tx1"/>
                </a:solidFill>
              </a:rPr>
              <a:t>复合逻辑运算</a:t>
            </a:r>
          </a:p>
        </p:txBody>
      </p:sp>
      <p:graphicFrame>
        <p:nvGraphicFramePr>
          <p:cNvPr id="73731" name="Object 3">
            <a:extLst>
              <a:ext uri="{FF2B5EF4-FFF2-40B4-BE49-F238E27FC236}">
                <a16:creationId xmlns:a16="http://schemas.microsoft.com/office/drawing/2014/main" id="{9CEF6F7D-D68E-4A46-B7EA-7AFAC3E34E5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219200" y="5097463"/>
          <a:ext cx="2286000" cy="1044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767" name="BMP 图象" r:id="rId3" imgW="1003300" imgH="520700" progId="Paint.Picture">
                  <p:embed/>
                </p:oleObj>
              </mc:Choice>
              <mc:Fallback>
                <p:oleObj name="BMP 图象" r:id="rId3" imgW="1003300" imgH="520700" progId="Paint.Picture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9200" y="5097463"/>
                        <a:ext cx="2286000" cy="1044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3732" name="Text Box 4">
            <a:extLst>
              <a:ext uri="{FF2B5EF4-FFF2-40B4-BE49-F238E27FC236}">
                <a16:creationId xmlns:a16="http://schemas.microsoft.com/office/drawing/2014/main" id="{870732C0-E190-FB44-8ADB-5C3DE5E0FA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03375" y="1905000"/>
            <a:ext cx="1708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8000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FF3300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rgbClr val="006666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000" b="1">
                <a:solidFill>
                  <a:schemeClr val="hlink"/>
                </a:solidFill>
                <a:latin typeface="宋体" panose="02010600030101010101" pitchFamily="2" charset="-122"/>
              </a:rPr>
              <a:t>与非</a:t>
            </a:r>
            <a:r>
              <a:rPr lang="zh-CN" altLang="en-US" sz="2000" b="1">
                <a:latin typeface="宋体" panose="02010600030101010101" pitchFamily="2" charset="-122"/>
              </a:rPr>
              <a:t>逻辑运算</a:t>
            </a:r>
            <a:endParaRPr lang="zh-CN" altLang="en-US" sz="2000" b="1">
              <a:solidFill>
                <a:srgbClr val="FFFF00"/>
              </a:solidFill>
              <a:latin typeface="宋体" panose="02010600030101010101" pitchFamily="2" charset="-122"/>
            </a:endParaRPr>
          </a:p>
        </p:txBody>
      </p:sp>
      <p:grpSp>
        <p:nvGrpSpPr>
          <p:cNvPr id="73733" name="Group 5">
            <a:extLst>
              <a:ext uri="{FF2B5EF4-FFF2-40B4-BE49-F238E27FC236}">
                <a16:creationId xmlns:a16="http://schemas.microsoft.com/office/drawing/2014/main" id="{2577F743-0592-0E45-8E9A-6C75EB176924}"/>
              </a:ext>
            </a:extLst>
          </p:cNvPr>
          <p:cNvGrpSpPr>
            <a:grpSpLocks/>
          </p:cNvGrpSpPr>
          <p:nvPr/>
        </p:nvGrpSpPr>
        <p:grpSpPr bwMode="auto">
          <a:xfrm>
            <a:off x="2020888" y="6172200"/>
            <a:ext cx="1014412" cy="457200"/>
            <a:chOff x="889" y="2524"/>
            <a:chExt cx="639" cy="288"/>
          </a:xfrm>
        </p:grpSpPr>
        <p:sp>
          <p:nvSpPr>
            <p:cNvPr id="73750" name="Text Box 6">
              <a:extLst>
                <a:ext uri="{FF2B5EF4-FFF2-40B4-BE49-F238E27FC236}">
                  <a16:creationId xmlns:a16="http://schemas.microsoft.com/office/drawing/2014/main" id="{B46FED6F-539C-174F-AF96-E4797D44EC6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89" y="2524"/>
              <a:ext cx="639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8000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FF3300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rgbClr val="006666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400" i="1">
                  <a:solidFill>
                    <a:schemeClr val="tx2"/>
                  </a:solidFill>
                </a:rPr>
                <a:t>F</a:t>
              </a:r>
              <a:r>
                <a:rPr lang="en-US" altLang="zh-CN" sz="2400" baseline="-25000">
                  <a:solidFill>
                    <a:schemeClr val="tx2"/>
                  </a:solidFill>
                </a:rPr>
                <a:t>1</a:t>
              </a:r>
              <a:r>
                <a:rPr lang="en-US" altLang="zh-CN" sz="2400">
                  <a:solidFill>
                    <a:schemeClr val="tx2"/>
                  </a:solidFill>
                </a:rPr>
                <a:t>=</a:t>
              </a:r>
              <a:r>
                <a:rPr lang="en-US" altLang="zh-CN" sz="2400" i="1">
                  <a:solidFill>
                    <a:schemeClr val="tx2"/>
                  </a:solidFill>
                </a:rPr>
                <a:t>AB</a:t>
              </a:r>
            </a:p>
          </p:txBody>
        </p:sp>
        <p:sp>
          <p:nvSpPr>
            <p:cNvPr id="73751" name="Line 7">
              <a:extLst>
                <a:ext uri="{FF2B5EF4-FFF2-40B4-BE49-F238E27FC236}">
                  <a16:creationId xmlns:a16="http://schemas.microsoft.com/office/drawing/2014/main" id="{4AC1D510-3A8D-7446-8387-F2A490F33B3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00" y="2553"/>
              <a:ext cx="24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pic>
        <p:nvPicPr>
          <p:cNvPr id="73734" name="Picture 8">
            <a:extLst>
              <a:ext uri="{FF2B5EF4-FFF2-40B4-BE49-F238E27FC236}">
                <a16:creationId xmlns:a16="http://schemas.microsoft.com/office/drawing/2014/main" id="{390ADF35-7724-6148-82E7-992ECA9C24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2413000"/>
            <a:ext cx="2209800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Group 9">
            <a:extLst>
              <a:ext uri="{FF2B5EF4-FFF2-40B4-BE49-F238E27FC236}">
                <a16:creationId xmlns:a16="http://schemas.microsoft.com/office/drawing/2014/main" id="{875520F8-E6A4-8443-A36A-69B6ED19F465}"/>
              </a:ext>
            </a:extLst>
          </p:cNvPr>
          <p:cNvGrpSpPr>
            <a:grpSpLocks/>
          </p:cNvGrpSpPr>
          <p:nvPr/>
        </p:nvGrpSpPr>
        <p:grpSpPr bwMode="auto">
          <a:xfrm>
            <a:off x="4010025" y="1905000"/>
            <a:ext cx="2314575" cy="4679950"/>
            <a:chOff x="2526" y="1200"/>
            <a:chExt cx="1458" cy="2948"/>
          </a:xfrm>
        </p:grpSpPr>
        <p:sp>
          <p:nvSpPr>
            <p:cNvPr id="73744" name="Text Box 10">
              <a:extLst>
                <a:ext uri="{FF2B5EF4-FFF2-40B4-BE49-F238E27FC236}">
                  <a16:creationId xmlns:a16="http://schemas.microsoft.com/office/drawing/2014/main" id="{1E13A43E-3D09-6D4D-95B3-BF8AF7ED74C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22" y="1200"/>
              <a:ext cx="107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8000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FF3300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rgbClr val="006666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zh-CN" altLang="en-US" sz="2000" b="1">
                  <a:solidFill>
                    <a:schemeClr val="hlink"/>
                  </a:solidFill>
                  <a:latin typeface="宋体" panose="02010600030101010101" pitchFamily="2" charset="-122"/>
                </a:rPr>
                <a:t>或非</a:t>
              </a:r>
              <a:r>
                <a:rPr lang="zh-CN" altLang="en-US" sz="2000" b="1">
                  <a:latin typeface="宋体" panose="02010600030101010101" pitchFamily="2" charset="-122"/>
                </a:rPr>
                <a:t>逻辑运算</a:t>
              </a:r>
              <a:endParaRPr lang="zh-CN" altLang="en-US" sz="2000" b="1">
                <a:solidFill>
                  <a:srgbClr val="FFFF00"/>
                </a:solidFill>
                <a:latin typeface="宋体" panose="02010600030101010101" pitchFamily="2" charset="-122"/>
              </a:endParaRPr>
            </a:p>
          </p:txBody>
        </p:sp>
        <p:graphicFrame>
          <p:nvGraphicFramePr>
            <p:cNvPr id="73745" name="Object 11">
              <a:extLst>
                <a:ext uri="{FF2B5EF4-FFF2-40B4-BE49-F238E27FC236}">
                  <a16:creationId xmlns:a16="http://schemas.microsoft.com/office/drawing/2014/main" id="{8F5AC250-DC94-E047-9011-94C9196C3C67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688" y="3152"/>
            <a:ext cx="1248" cy="70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3768" name="BMP 图象" r:id="rId6" imgW="920750" imgH="520700" progId="Paint.Picture">
                    <p:embed/>
                  </p:oleObj>
                </mc:Choice>
                <mc:Fallback>
                  <p:oleObj name="BMP 图象" r:id="rId6" imgW="920750" imgH="520700" progId="Paint.Picture">
                    <p:embed/>
                    <p:pic>
                      <p:nvPicPr>
                        <p:cNvPr id="0" name="Object 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88" y="3152"/>
                          <a:ext cx="1248" cy="70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73746" name="Group 12">
              <a:extLst>
                <a:ext uri="{FF2B5EF4-FFF2-40B4-BE49-F238E27FC236}">
                  <a16:creationId xmlns:a16="http://schemas.microsoft.com/office/drawing/2014/main" id="{046D6DAD-EAB2-274C-8843-C8B14156638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43" y="3860"/>
              <a:ext cx="769" cy="288"/>
              <a:chOff x="2751" y="2581"/>
              <a:chExt cx="769" cy="288"/>
            </a:xfrm>
          </p:grpSpPr>
          <p:sp>
            <p:nvSpPr>
              <p:cNvPr id="73748" name="Text Box 13">
                <a:extLst>
                  <a:ext uri="{FF2B5EF4-FFF2-40B4-BE49-F238E27FC236}">
                    <a16:creationId xmlns:a16="http://schemas.microsoft.com/office/drawing/2014/main" id="{FF948F29-5542-E04C-B6A7-27550A0AFBF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751" y="2581"/>
                <a:ext cx="769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lnSpc>
                    <a:spcPct val="120000"/>
                  </a:lnSpc>
                  <a:spcAft>
                    <a:spcPct val="20000"/>
                  </a:spcAft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Aft>
                    <a:spcPct val="20000"/>
                  </a:spcAft>
                  <a:buClr>
                    <a:srgbClr val="008000"/>
                  </a:buClr>
                  <a:buSzPct val="55000"/>
                  <a:buFont typeface="Wingdings" pitchFamily="2" charset="2"/>
                  <a:buChar char="n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FF3300"/>
                  </a:buClr>
                  <a:buSzPct val="50000"/>
                  <a:buFont typeface="Wingdings" pitchFamily="2" charset="2"/>
                  <a:buChar char="n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006666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zh-CN" sz="2400" i="1">
                    <a:solidFill>
                      <a:schemeClr val="tx2"/>
                    </a:solidFill>
                  </a:rPr>
                  <a:t>F</a:t>
                </a:r>
                <a:r>
                  <a:rPr lang="en-US" altLang="zh-CN" sz="2400" baseline="-25000">
                    <a:solidFill>
                      <a:schemeClr val="tx2"/>
                    </a:solidFill>
                  </a:rPr>
                  <a:t>2</a:t>
                </a:r>
                <a:r>
                  <a:rPr lang="en-US" altLang="zh-CN" sz="2400">
                    <a:solidFill>
                      <a:schemeClr val="tx2"/>
                    </a:solidFill>
                  </a:rPr>
                  <a:t>=</a:t>
                </a:r>
                <a:r>
                  <a:rPr lang="en-US" altLang="zh-CN" sz="2400" i="1">
                    <a:solidFill>
                      <a:schemeClr val="tx2"/>
                    </a:solidFill>
                  </a:rPr>
                  <a:t>A+B</a:t>
                </a:r>
              </a:p>
            </p:txBody>
          </p:sp>
          <p:sp>
            <p:nvSpPr>
              <p:cNvPr id="73749" name="Line 14">
                <a:extLst>
                  <a:ext uri="{FF2B5EF4-FFF2-40B4-BE49-F238E27FC236}">
                    <a16:creationId xmlns:a16="http://schemas.microsoft.com/office/drawing/2014/main" id="{8F700BD1-EA09-1641-A2FF-C19F1ECB03C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72" y="2601"/>
                <a:ext cx="38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pic>
          <p:nvPicPr>
            <p:cNvPr id="73747" name="Picture 15">
              <a:extLst>
                <a:ext uri="{FF2B5EF4-FFF2-40B4-BE49-F238E27FC236}">
                  <a16:creationId xmlns:a16="http://schemas.microsoft.com/office/drawing/2014/main" id="{CD283240-3E1C-4044-87C4-D674B9E566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26" y="1472"/>
              <a:ext cx="1458" cy="14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5" name="Group 16">
            <a:extLst>
              <a:ext uri="{FF2B5EF4-FFF2-40B4-BE49-F238E27FC236}">
                <a16:creationId xmlns:a16="http://schemas.microsoft.com/office/drawing/2014/main" id="{F44D66FA-FA3F-7D4E-B219-C8869A853394}"/>
              </a:ext>
            </a:extLst>
          </p:cNvPr>
          <p:cNvGrpSpPr>
            <a:grpSpLocks/>
          </p:cNvGrpSpPr>
          <p:nvPr/>
        </p:nvGrpSpPr>
        <p:grpSpPr bwMode="auto">
          <a:xfrm>
            <a:off x="6705600" y="1858963"/>
            <a:ext cx="2127250" cy="4746625"/>
            <a:chOff x="4224" y="1171"/>
            <a:chExt cx="1340" cy="2990"/>
          </a:xfrm>
        </p:grpSpPr>
        <p:sp>
          <p:nvSpPr>
            <p:cNvPr id="73738" name="Text Box 17">
              <a:extLst>
                <a:ext uri="{FF2B5EF4-FFF2-40B4-BE49-F238E27FC236}">
                  <a16:creationId xmlns:a16="http://schemas.microsoft.com/office/drawing/2014/main" id="{52C20D4D-1701-B742-95DF-175B8C68DE5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26" y="1171"/>
              <a:ext cx="123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8000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FF3300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rgbClr val="006666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zh-CN" altLang="en-US" sz="2000" b="1">
                  <a:solidFill>
                    <a:schemeClr val="hlink"/>
                  </a:solidFill>
                  <a:latin typeface="宋体" panose="02010600030101010101" pitchFamily="2" charset="-122"/>
                </a:rPr>
                <a:t>与或非</a:t>
              </a:r>
              <a:r>
                <a:rPr lang="zh-CN" altLang="en-US" sz="2000" b="1">
                  <a:latin typeface="宋体" panose="02010600030101010101" pitchFamily="2" charset="-122"/>
                </a:rPr>
                <a:t>逻辑运算</a:t>
              </a:r>
              <a:endParaRPr lang="zh-CN" altLang="en-US" sz="2000" b="1">
                <a:solidFill>
                  <a:srgbClr val="FFFF00"/>
                </a:solidFill>
                <a:latin typeface="宋体" panose="02010600030101010101" pitchFamily="2" charset="-122"/>
              </a:endParaRPr>
            </a:p>
          </p:txBody>
        </p:sp>
        <p:graphicFrame>
          <p:nvGraphicFramePr>
            <p:cNvPr id="73739" name="Object 18">
              <a:extLst>
                <a:ext uri="{FF2B5EF4-FFF2-40B4-BE49-F238E27FC236}">
                  <a16:creationId xmlns:a16="http://schemas.microsoft.com/office/drawing/2014/main" id="{8D13EEC5-1737-4D45-833B-0FDD346F87B6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224" y="3120"/>
            <a:ext cx="1296" cy="68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3769" name="BMP 图象" r:id="rId9" imgW="1200150" imgH="635000" progId="Paint.Picture">
                    <p:embed/>
                  </p:oleObj>
                </mc:Choice>
                <mc:Fallback>
                  <p:oleObj name="BMP 图象" r:id="rId9" imgW="1200150" imgH="635000" progId="Paint.Picture">
                    <p:embed/>
                    <p:pic>
                      <p:nvPicPr>
                        <p:cNvPr id="0" name="Object 1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24" y="3120"/>
                          <a:ext cx="1296" cy="68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73740" name="Group 19">
              <a:extLst>
                <a:ext uri="{FF2B5EF4-FFF2-40B4-BE49-F238E27FC236}">
                  <a16:creationId xmlns:a16="http://schemas.microsoft.com/office/drawing/2014/main" id="{FCB350AA-CC5C-DE49-A8FB-0C463DB46EF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56" y="3873"/>
              <a:ext cx="1016" cy="288"/>
              <a:chOff x="4312" y="2620"/>
              <a:chExt cx="1016" cy="288"/>
            </a:xfrm>
          </p:grpSpPr>
          <p:sp>
            <p:nvSpPr>
              <p:cNvPr id="73742" name="Text Box 20">
                <a:extLst>
                  <a:ext uri="{FF2B5EF4-FFF2-40B4-BE49-F238E27FC236}">
                    <a16:creationId xmlns:a16="http://schemas.microsoft.com/office/drawing/2014/main" id="{E084D155-BCE5-AA49-AB93-C9C522E58EF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312" y="2620"/>
                <a:ext cx="1014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lnSpc>
                    <a:spcPct val="120000"/>
                  </a:lnSpc>
                  <a:spcAft>
                    <a:spcPct val="20000"/>
                  </a:spcAft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Aft>
                    <a:spcPct val="20000"/>
                  </a:spcAft>
                  <a:buClr>
                    <a:srgbClr val="008000"/>
                  </a:buClr>
                  <a:buSzPct val="55000"/>
                  <a:buFont typeface="Wingdings" pitchFamily="2" charset="2"/>
                  <a:buChar char="n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FF3300"/>
                  </a:buClr>
                  <a:buSzPct val="50000"/>
                  <a:buFont typeface="Wingdings" pitchFamily="2" charset="2"/>
                  <a:buChar char="n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006666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zh-CN" sz="2400" i="1">
                    <a:solidFill>
                      <a:schemeClr val="tx2"/>
                    </a:solidFill>
                  </a:rPr>
                  <a:t>F</a:t>
                </a:r>
                <a:r>
                  <a:rPr lang="en-US" altLang="zh-CN" sz="2400" baseline="-25000">
                    <a:solidFill>
                      <a:schemeClr val="tx2"/>
                    </a:solidFill>
                  </a:rPr>
                  <a:t>3</a:t>
                </a:r>
                <a:r>
                  <a:rPr lang="en-US" altLang="zh-CN" sz="2400">
                    <a:solidFill>
                      <a:schemeClr val="tx2"/>
                    </a:solidFill>
                  </a:rPr>
                  <a:t>=</a:t>
                </a:r>
                <a:r>
                  <a:rPr lang="en-US" altLang="zh-CN" sz="2400" i="1">
                    <a:solidFill>
                      <a:schemeClr val="tx2"/>
                    </a:solidFill>
                  </a:rPr>
                  <a:t>AB</a:t>
                </a:r>
                <a:r>
                  <a:rPr lang="en-US" altLang="zh-CN" sz="2400">
                    <a:solidFill>
                      <a:schemeClr val="tx2"/>
                    </a:solidFill>
                  </a:rPr>
                  <a:t>+</a:t>
                </a:r>
                <a:r>
                  <a:rPr lang="en-US" altLang="zh-CN" sz="2400" i="1">
                    <a:solidFill>
                      <a:schemeClr val="tx2"/>
                    </a:solidFill>
                  </a:rPr>
                  <a:t>CD</a:t>
                </a:r>
              </a:p>
            </p:txBody>
          </p:sp>
          <p:sp>
            <p:nvSpPr>
              <p:cNvPr id="73743" name="Line 21">
                <a:extLst>
                  <a:ext uri="{FF2B5EF4-FFF2-40B4-BE49-F238E27FC236}">
                    <a16:creationId xmlns:a16="http://schemas.microsoft.com/office/drawing/2014/main" id="{7670F6E4-67F4-A643-8395-95C73CFB034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56" y="2649"/>
                <a:ext cx="67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pic>
          <p:nvPicPr>
            <p:cNvPr id="73741" name="Picture 22">
              <a:extLst>
                <a:ext uri="{FF2B5EF4-FFF2-40B4-BE49-F238E27FC236}">
                  <a16:creationId xmlns:a16="http://schemas.microsoft.com/office/drawing/2014/main" id="{928156D2-1761-6B4D-9DA5-0F3984B2682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24" y="1392"/>
              <a:ext cx="1340" cy="16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73737" name="Rectangle 23">
            <a:extLst>
              <a:ext uri="{FF2B5EF4-FFF2-40B4-BE49-F238E27FC236}">
                <a16:creationId xmlns:a16="http://schemas.microsoft.com/office/drawing/2014/main" id="{622BDDF4-1AC5-3747-A836-CC10055041D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219200" y="1371600"/>
            <a:ext cx="4038600" cy="533400"/>
          </a:xfrm>
          <a:noFill/>
        </p:spPr>
        <p:txBody>
          <a:bodyPr/>
          <a:lstStyle/>
          <a:p>
            <a:pPr eaLnBrk="1" hangingPunct="1">
              <a:spcBef>
                <a:spcPct val="10000"/>
              </a:spcBef>
              <a:spcAft>
                <a:spcPct val="10000"/>
              </a:spcAft>
            </a:pPr>
            <a:r>
              <a:rPr lang="zh-CN" altLang="en-US" sz="2400" b="1"/>
              <a:t>导出逻辑：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1026">
            <a:extLst>
              <a:ext uri="{FF2B5EF4-FFF2-40B4-BE49-F238E27FC236}">
                <a16:creationId xmlns:a16="http://schemas.microsoft.com/office/drawing/2014/main" id="{542B65E8-42FC-6248-8134-17F26163292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 b="1"/>
              <a:t>相关资源</a:t>
            </a:r>
          </a:p>
        </p:txBody>
      </p:sp>
      <p:sp>
        <p:nvSpPr>
          <p:cNvPr id="24578" name="Rectangle 1027">
            <a:extLst>
              <a:ext uri="{FF2B5EF4-FFF2-40B4-BE49-F238E27FC236}">
                <a16:creationId xmlns:a16="http://schemas.microsoft.com/office/drawing/2014/main" id="{DD46050D-EEEE-6446-8D83-BD2B5B76A3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5105400"/>
          </a:xfrm>
        </p:spPr>
        <p:txBody>
          <a:bodyPr/>
          <a:lstStyle/>
          <a:p>
            <a:r>
              <a:rPr lang="en-US" altLang="zh-CN" sz="2800" b="1" dirty="0">
                <a:latin typeface="幼圆" pitchFamily="49" charset="-122"/>
                <a:ea typeface="幼圆" pitchFamily="49" charset="-122"/>
              </a:rPr>
              <a:t>FPGA</a:t>
            </a:r>
            <a:r>
              <a:rPr lang="zh-CN" altLang="en-US" sz="2800" b="1" dirty="0">
                <a:latin typeface="幼圆" pitchFamily="49" charset="-122"/>
                <a:ea typeface="幼圆" pitchFamily="49" charset="-122"/>
              </a:rPr>
              <a:t>开发板网址</a:t>
            </a:r>
          </a:p>
          <a:p>
            <a:pPr lvl="1"/>
            <a:r>
              <a:rPr lang="en-US" altLang="zh-CN" sz="2000" dirty="0">
                <a:hlinkClick r:id="rId2"/>
              </a:rPr>
              <a:t>http://www.stepfpga.com/</a:t>
            </a:r>
            <a:r>
              <a:rPr lang="en-US" altLang="zh-CN" dirty="0"/>
              <a:t> </a:t>
            </a:r>
            <a:endParaRPr lang="zh-CN" altLang="en-US" sz="2400" b="1" dirty="0">
              <a:latin typeface="幼圆" pitchFamily="49" charset="-122"/>
              <a:ea typeface="幼圆" pitchFamily="49" charset="-122"/>
            </a:endParaRPr>
          </a:p>
          <a:p>
            <a:r>
              <a:rPr lang="zh-CN" altLang="en-US" sz="2800" b="1" dirty="0">
                <a:latin typeface="幼圆" pitchFamily="49" charset="-122"/>
                <a:ea typeface="幼圆" pitchFamily="49" charset="-122"/>
              </a:rPr>
              <a:t>国际知名开源网站</a:t>
            </a:r>
          </a:p>
          <a:p>
            <a:pPr lvl="1"/>
            <a:r>
              <a:rPr lang="en-US" altLang="zh-CN" sz="2000" dirty="0">
                <a:latin typeface="幼圆" pitchFamily="49" charset="-122"/>
                <a:ea typeface="幼圆" pitchFamily="49" charset="-122"/>
                <a:hlinkClick r:id="rId3"/>
              </a:rPr>
              <a:t>http://www.opencores.org/</a:t>
            </a:r>
            <a:r>
              <a:rPr lang="en-US" altLang="zh-CN" sz="2400" dirty="0">
                <a:latin typeface="幼圆" pitchFamily="49" charset="-122"/>
                <a:ea typeface="幼圆" pitchFamily="49" charset="-122"/>
              </a:rPr>
              <a:t> </a:t>
            </a:r>
          </a:p>
          <a:p>
            <a:r>
              <a:rPr lang="en-US" altLang="zh-CN" sz="2800" b="1" dirty="0">
                <a:latin typeface="幼圆" pitchFamily="49" charset="-122"/>
                <a:ea typeface="幼圆" pitchFamily="49" charset="-122"/>
              </a:rPr>
              <a:t>Quartus</a:t>
            </a:r>
            <a:r>
              <a:rPr lang="zh-CN" altLang="en-US" sz="2800" b="1" dirty="0">
                <a:latin typeface="幼圆" pitchFamily="49" charset="-122"/>
                <a:ea typeface="幼圆" pitchFamily="49" charset="-122"/>
              </a:rPr>
              <a:t> </a:t>
            </a:r>
            <a:r>
              <a:rPr lang="en-US" altLang="zh-CN" sz="2800" b="1" dirty="0">
                <a:latin typeface="幼圆" pitchFamily="49" charset="-122"/>
                <a:ea typeface="幼圆" pitchFamily="49" charset="-122"/>
              </a:rPr>
              <a:t>Prime</a:t>
            </a:r>
            <a:r>
              <a:rPr lang="zh-CN" altLang="en-US" sz="2800" b="1" dirty="0">
                <a:latin typeface="幼圆" pitchFamily="49" charset="-122"/>
                <a:ea typeface="幼圆" pitchFamily="49" charset="-122"/>
              </a:rPr>
              <a:t>软件下载</a:t>
            </a:r>
            <a:endParaRPr lang="en-US" altLang="zh-CN" sz="2000" dirty="0"/>
          </a:p>
          <a:p>
            <a:pPr lvl="1"/>
            <a:r>
              <a:rPr lang="en-US" altLang="zh-CN" sz="2000" dirty="0">
                <a:hlinkClick r:id="rId4"/>
              </a:rPr>
              <a:t>https://www.intel.cn/content/www/cn/zh/software/programmable/quartus-prime/download.html</a:t>
            </a:r>
            <a:endParaRPr lang="zh-CN" altLang="en-US" dirty="0"/>
          </a:p>
          <a:p>
            <a:r>
              <a:rPr lang="en-US" altLang="zh-CN" sz="2800" dirty="0"/>
              <a:t>Verilog</a:t>
            </a:r>
            <a:r>
              <a:rPr lang="zh-CN" altLang="en-US" sz="2800" dirty="0"/>
              <a:t> </a:t>
            </a:r>
            <a:r>
              <a:rPr lang="en-US" altLang="zh-CN" sz="2800" dirty="0"/>
              <a:t>HDL</a:t>
            </a:r>
            <a:r>
              <a:rPr lang="zh-CN" altLang="en-US" sz="2800" dirty="0"/>
              <a:t>教程</a:t>
            </a:r>
          </a:p>
          <a:p>
            <a:pPr lvl="1"/>
            <a:r>
              <a:rPr lang="en-US" altLang="zh-CN" sz="2000" dirty="0">
                <a:hlinkClick r:id="rId5"/>
              </a:rPr>
              <a:t>http://pan.baidu.com/s/1o8CuiU2</a:t>
            </a:r>
            <a:r>
              <a:rPr lang="en-US" altLang="zh-CN" sz="2000" dirty="0"/>
              <a:t> </a:t>
            </a:r>
            <a:endParaRPr lang="zh-CN" altLang="en-US" sz="2000" dirty="0"/>
          </a:p>
        </p:txBody>
      </p:sp>
      <p:pic>
        <p:nvPicPr>
          <p:cNvPr id="24579" name="Picture 1030" descr="D:\7851956_155952261144_3.jpg">
            <a:extLst>
              <a:ext uri="{FF2B5EF4-FFF2-40B4-BE49-F238E27FC236}">
                <a16:creationId xmlns:a16="http://schemas.microsoft.com/office/drawing/2014/main" id="{103BAA60-31EB-784E-99B0-7909398333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4063" y="1628775"/>
            <a:ext cx="3017837" cy="1852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0" name="图片 1">
            <a:extLst>
              <a:ext uri="{FF2B5EF4-FFF2-40B4-BE49-F238E27FC236}">
                <a16:creationId xmlns:a16="http://schemas.microsoft.com/office/drawing/2014/main" id="{DC98278B-5444-4645-9CD0-3659A7A1349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7850" y="4868863"/>
            <a:ext cx="3378200" cy="1309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790134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>
            <a:extLst>
              <a:ext uri="{FF2B5EF4-FFF2-40B4-BE49-F238E27FC236}">
                <a16:creationId xmlns:a16="http://schemas.microsoft.com/office/drawing/2014/main" id="{3D308CDF-71AA-064F-B3A8-B0D45287812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 b="1">
                <a:solidFill>
                  <a:schemeClr val="tx1"/>
                </a:solidFill>
              </a:rPr>
              <a:t>1.2.2 </a:t>
            </a:r>
            <a:r>
              <a:rPr lang="zh-CN" altLang="en-US" sz="3600" b="1">
                <a:solidFill>
                  <a:schemeClr val="tx1"/>
                </a:solidFill>
              </a:rPr>
              <a:t>复合逻辑运算</a:t>
            </a:r>
          </a:p>
        </p:txBody>
      </p:sp>
      <p:sp>
        <p:nvSpPr>
          <p:cNvPr id="74755" name="Text Box 3">
            <a:extLst>
              <a:ext uri="{FF2B5EF4-FFF2-40B4-BE49-F238E27FC236}">
                <a16:creationId xmlns:a16="http://schemas.microsoft.com/office/drawing/2014/main" id="{8D6406C3-BC59-4D4B-8A25-6F9B3A963E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49450" y="1887538"/>
            <a:ext cx="1708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8000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FF3300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rgbClr val="006666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000" b="1">
                <a:solidFill>
                  <a:schemeClr val="hlink"/>
                </a:solidFill>
              </a:rPr>
              <a:t>异或</a:t>
            </a:r>
            <a:r>
              <a:rPr lang="zh-CN" altLang="en-US" sz="2000" b="1">
                <a:latin typeface="宋体" panose="02010600030101010101" pitchFamily="2" charset="-122"/>
              </a:rPr>
              <a:t>逻辑运算</a:t>
            </a:r>
          </a:p>
        </p:txBody>
      </p:sp>
      <p:sp>
        <p:nvSpPr>
          <p:cNvPr id="74756" name="Text Box 4">
            <a:extLst>
              <a:ext uri="{FF2B5EF4-FFF2-40B4-BE49-F238E27FC236}">
                <a16:creationId xmlns:a16="http://schemas.microsoft.com/office/drawing/2014/main" id="{425CD2CD-0BF3-9543-990D-265D1A9A99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07050" y="1887538"/>
            <a:ext cx="1708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8000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FF3300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rgbClr val="006666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000" b="1">
                <a:solidFill>
                  <a:schemeClr val="hlink"/>
                </a:solidFill>
              </a:rPr>
              <a:t>同或</a:t>
            </a:r>
            <a:r>
              <a:rPr lang="zh-CN" altLang="en-US" sz="2000" b="1">
                <a:latin typeface="宋体" panose="02010600030101010101" pitchFamily="2" charset="-122"/>
              </a:rPr>
              <a:t>逻辑运算</a:t>
            </a:r>
          </a:p>
        </p:txBody>
      </p:sp>
      <p:pic>
        <p:nvPicPr>
          <p:cNvPr id="74757" name="Picture 5">
            <a:extLst>
              <a:ext uri="{FF2B5EF4-FFF2-40B4-BE49-F238E27FC236}">
                <a16:creationId xmlns:a16="http://schemas.microsoft.com/office/drawing/2014/main" id="{28B93F5E-4FC6-CB4E-812E-3A80F47D1B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2847975"/>
            <a:ext cx="2270125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4758" name="Picture 6">
            <a:extLst>
              <a:ext uri="{FF2B5EF4-FFF2-40B4-BE49-F238E27FC236}">
                <a16:creationId xmlns:a16="http://schemas.microsoft.com/office/drawing/2014/main" id="{C5657C91-FE9A-614C-AEAD-BEF6EE7CED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5181600"/>
            <a:ext cx="1905000" cy="119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4759" name="Picture 7">
            <a:extLst>
              <a:ext uri="{FF2B5EF4-FFF2-40B4-BE49-F238E27FC236}">
                <a16:creationId xmlns:a16="http://schemas.microsoft.com/office/drawing/2014/main" id="{3F459570-336A-8243-801E-ED5497E443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2771775"/>
            <a:ext cx="2298700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4760" name="Picture 8">
            <a:extLst>
              <a:ext uri="{FF2B5EF4-FFF2-40B4-BE49-F238E27FC236}">
                <a16:creationId xmlns:a16="http://schemas.microsoft.com/office/drawing/2014/main" id="{E8A3AE53-B239-1A42-A4A4-C73E73B8AF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5257800"/>
            <a:ext cx="1524000" cy="1103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4761" name="Line 9">
            <a:extLst>
              <a:ext uri="{FF2B5EF4-FFF2-40B4-BE49-F238E27FC236}">
                <a16:creationId xmlns:a16="http://schemas.microsoft.com/office/drawing/2014/main" id="{5108ECA0-D928-9249-BDA8-35DDE68A252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016500" y="1981200"/>
            <a:ext cx="12700" cy="4191000"/>
          </a:xfrm>
          <a:prstGeom prst="line">
            <a:avLst/>
          </a:prstGeom>
          <a:noFill/>
          <a:ln w="28575">
            <a:solidFill>
              <a:srgbClr val="33996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pic>
        <p:nvPicPr>
          <p:cNvPr id="74762" name="Picture 10">
            <a:extLst>
              <a:ext uri="{FF2B5EF4-FFF2-40B4-BE49-F238E27FC236}">
                <a16:creationId xmlns:a16="http://schemas.microsoft.com/office/drawing/2014/main" id="{57402FC7-B21E-DB4E-B701-BA9A3EEF60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6172200"/>
            <a:ext cx="2362200" cy="41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4763" name="Picture 11">
            <a:extLst>
              <a:ext uri="{FF2B5EF4-FFF2-40B4-BE49-F238E27FC236}">
                <a16:creationId xmlns:a16="http://schemas.microsoft.com/office/drawing/2014/main" id="{1A0D28DF-AC32-8C40-BBC0-DF27613C89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2314575"/>
            <a:ext cx="2590800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4764" name="Picture 12">
            <a:extLst>
              <a:ext uri="{FF2B5EF4-FFF2-40B4-BE49-F238E27FC236}">
                <a16:creationId xmlns:a16="http://schemas.microsoft.com/office/drawing/2014/main" id="{6FC0DD50-79AA-3E43-AC8A-FBB0C271A7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2390775"/>
            <a:ext cx="2590800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4765" name="Rectangle 13">
            <a:extLst>
              <a:ext uri="{FF2B5EF4-FFF2-40B4-BE49-F238E27FC236}">
                <a16:creationId xmlns:a16="http://schemas.microsoft.com/office/drawing/2014/main" id="{C1985663-37DD-174C-B12F-A7DA179AFE0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219200" y="1371600"/>
            <a:ext cx="4038600" cy="533400"/>
          </a:xfrm>
          <a:noFill/>
        </p:spPr>
        <p:txBody>
          <a:bodyPr/>
          <a:lstStyle/>
          <a:p>
            <a:pPr eaLnBrk="1" hangingPunct="1">
              <a:spcBef>
                <a:spcPct val="10000"/>
              </a:spcBef>
              <a:spcAft>
                <a:spcPct val="10000"/>
              </a:spcAft>
            </a:pPr>
            <a:r>
              <a:rPr lang="zh-CN" altLang="en-US" sz="2400" b="1"/>
              <a:t>导出逻辑：</a:t>
            </a: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>
            <a:extLst>
              <a:ext uri="{FF2B5EF4-FFF2-40B4-BE49-F238E27FC236}">
                <a16:creationId xmlns:a16="http://schemas.microsoft.com/office/drawing/2014/main" id="{41D506B5-65BD-D841-8036-B4EE34C4F2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 b="1">
                <a:solidFill>
                  <a:schemeClr val="tx1"/>
                </a:solidFill>
              </a:rPr>
              <a:t>1.2.3 </a:t>
            </a:r>
            <a:r>
              <a:rPr lang="zh-CN" altLang="en-US" sz="3600" b="1">
                <a:solidFill>
                  <a:schemeClr val="tx1"/>
                </a:solidFill>
              </a:rPr>
              <a:t>逻辑代数的基本定律和基本规则</a:t>
            </a:r>
          </a:p>
        </p:txBody>
      </p:sp>
      <p:sp>
        <p:nvSpPr>
          <p:cNvPr id="134147" name="Rectangle 3">
            <a:extLst>
              <a:ext uri="{FF2B5EF4-FFF2-40B4-BE49-F238E27FC236}">
                <a16:creationId xmlns:a16="http://schemas.microsoft.com/office/drawing/2014/main" id="{C143393E-B789-AC4A-BFC1-5ED33A34952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447800"/>
            <a:ext cx="7772400" cy="1752600"/>
          </a:xfrm>
        </p:spPr>
        <p:txBody>
          <a:bodyPr/>
          <a:lstStyle/>
          <a:p>
            <a:pPr eaLnBrk="1" hangingPunct="1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</a:pPr>
            <a:r>
              <a:rPr lang="zh-CN" altLang="en-US" sz="2400" b="1">
                <a:solidFill>
                  <a:srgbClr val="FF3300"/>
                </a:solidFill>
                <a:ea typeface="幼圆" pitchFamily="49" charset="-122"/>
              </a:rPr>
              <a:t>逻辑表达式</a:t>
            </a:r>
          </a:p>
          <a:p>
            <a:pPr lvl="1" eaLnBrk="1" hangingPunct="1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</a:pPr>
            <a:r>
              <a:rPr lang="zh-CN" altLang="en-US" sz="2200" b="1"/>
              <a:t>用有限个与、或、非等逻辑运算符，按某种逻辑关系将逻辑变量</a:t>
            </a:r>
            <a:r>
              <a:rPr lang="en-US" altLang="zh-CN" sz="2200" b="1"/>
              <a:t>(</a:t>
            </a:r>
            <a:r>
              <a:rPr lang="en-US" altLang="zh-CN" sz="2200" b="1" i="1"/>
              <a:t>A</a:t>
            </a:r>
            <a:r>
              <a:rPr lang="zh-CN" altLang="en-US" sz="2200" b="1"/>
              <a:t>、</a:t>
            </a:r>
            <a:r>
              <a:rPr lang="en-US" altLang="zh-CN" sz="2200" b="1" i="1"/>
              <a:t>B</a:t>
            </a:r>
            <a:r>
              <a:rPr lang="zh-CN" altLang="en-US" sz="2200" b="1"/>
              <a:t>、</a:t>
            </a:r>
            <a:r>
              <a:rPr lang="en-US" altLang="zh-CN" sz="2200" b="1"/>
              <a:t>…)</a:t>
            </a:r>
            <a:r>
              <a:rPr lang="zh-CN" altLang="en-US" sz="2200" b="1"/>
              <a:t>和逻辑常量</a:t>
            </a:r>
            <a:r>
              <a:rPr lang="en-US" altLang="zh-CN" sz="2200" b="1"/>
              <a:t>(0</a:t>
            </a:r>
            <a:r>
              <a:rPr lang="zh-CN" altLang="en-US" sz="2200" b="1"/>
              <a:t>、</a:t>
            </a:r>
            <a:r>
              <a:rPr lang="en-US" altLang="zh-CN" sz="2200" b="1"/>
              <a:t>1)</a:t>
            </a:r>
            <a:r>
              <a:rPr lang="zh-CN" altLang="en-US" sz="2200" b="1"/>
              <a:t>连接起来，所得的表达式称为</a:t>
            </a:r>
            <a:r>
              <a:rPr lang="zh-CN" altLang="en-US" sz="2200" b="1">
                <a:solidFill>
                  <a:srgbClr val="FF3300"/>
                </a:solidFill>
              </a:rPr>
              <a:t>逻辑表达式</a:t>
            </a:r>
            <a:r>
              <a:rPr lang="zh-CN" altLang="en-US" sz="2200" b="1"/>
              <a:t>。</a:t>
            </a:r>
          </a:p>
        </p:txBody>
      </p:sp>
      <p:sp>
        <p:nvSpPr>
          <p:cNvPr id="503812" name="Rectangle 4">
            <a:extLst>
              <a:ext uri="{FF2B5EF4-FFF2-40B4-BE49-F238E27FC236}">
                <a16:creationId xmlns:a16="http://schemas.microsoft.com/office/drawing/2014/main" id="{FE9DBD68-B713-EF4C-863E-101FC57017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2688" y="3352800"/>
            <a:ext cx="7808912" cy="289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8000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FF3300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rgbClr val="006666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Aft>
                <a:spcPct val="10000"/>
              </a:spcAft>
            </a:pPr>
            <a:r>
              <a:rPr lang="zh-CN" altLang="en-US" sz="2400" b="1">
                <a:solidFill>
                  <a:schemeClr val="hlink"/>
                </a:solidFill>
                <a:ea typeface="幼圆" pitchFamily="49" charset="-122"/>
              </a:rPr>
              <a:t>逻辑函数</a:t>
            </a:r>
            <a:endParaRPr lang="zh-CN" altLang="en-US" sz="2400" b="1">
              <a:ea typeface="幼圆" pitchFamily="49" charset="-122"/>
            </a:endParaRPr>
          </a:p>
          <a:p>
            <a:pPr lvl="1" eaLnBrk="1" hangingPunct="1">
              <a:spcAft>
                <a:spcPct val="35000"/>
              </a:spcAft>
            </a:pPr>
            <a:r>
              <a:rPr lang="zh-CN" altLang="en-US" sz="2200" b="1"/>
              <a:t>假设输出</a:t>
            </a:r>
            <a:r>
              <a:rPr lang="en-US" altLang="zh-CN" sz="2200"/>
              <a:t>F</a:t>
            </a:r>
            <a:r>
              <a:rPr lang="zh-CN" altLang="en-US" sz="2200" b="1"/>
              <a:t>由若干逻辑变量</a:t>
            </a:r>
            <a:r>
              <a:rPr lang="en-US" altLang="zh-CN" sz="2200" b="1" i="1"/>
              <a:t>A</a:t>
            </a:r>
            <a:r>
              <a:rPr lang="zh-CN" altLang="en-US" sz="2200" b="1"/>
              <a:t>、</a:t>
            </a:r>
            <a:r>
              <a:rPr lang="en-US" altLang="zh-CN" sz="2200" b="1" i="1"/>
              <a:t>B</a:t>
            </a:r>
            <a:r>
              <a:rPr lang="zh-CN" altLang="en-US" sz="2200" b="1"/>
              <a:t>、</a:t>
            </a:r>
            <a:r>
              <a:rPr lang="en-US" altLang="zh-CN" sz="2200" b="1" i="1"/>
              <a:t>C</a:t>
            </a:r>
            <a:r>
              <a:rPr lang="en-US" altLang="zh-CN" sz="2200" b="1"/>
              <a:t> … </a:t>
            </a:r>
            <a:r>
              <a:rPr lang="zh-CN" altLang="en-US" sz="2200" b="1"/>
              <a:t>经过有限的逻辑运算所决定，即</a:t>
            </a:r>
            <a:r>
              <a:rPr lang="en-US" altLang="zh-CN" sz="2200" b="1" i="1"/>
              <a:t>F</a:t>
            </a:r>
            <a:r>
              <a:rPr lang="en-US" altLang="zh-CN" sz="2200" b="1"/>
              <a:t> =</a:t>
            </a:r>
            <a:r>
              <a:rPr lang="en-US" altLang="zh-CN" sz="2200" b="1">
                <a:solidFill>
                  <a:schemeClr val="tx2"/>
                </a:solidFill>
              </a:rPr>
              <a:t>  </a:t>
            </a:r>
            <a:r>
              <a:rPr lang="en-US" altLang="zh-CN" sz="2200" b="1" i="1">
                <a:solidFill>
                  <a:schemeClr val="tx2"/>
                </a:solidFill>
              </a:rPr>
              <a:t>f </a:t>
            </a:r>
            <a:r>
              <a:rPr lang="en-US" altLang="zh-CN" sz="2200" b="1">
                <a:solidFill>
                  <a:schemeClr val="tx2"/>
                </a:solidFill>
              </a:rPr>
              <a:t>(</a:t>
            </a:r>
            <a:r>
              <a:rPr lang="en-US" altLang="zh-CN" sz="2200" b="1" i="1">
                <a:solidFill>
                  <a:schemeClr val="tx2"/>
                </a:solidFill>
              </a:rPr>
              <a:t>A</a:t>
            </a:r>
            <a:r>
              <a:rPr lang="en-US" altLang="zh-CN" sz="2200" b="1">
                <a:solidFill>
                  <a:schemeClr val="tx2"/>
                </a:solidFill>
              </a:rPr>
              <a:t>,</a:t>
            </a:r>
            <a:r>
              <a:rPr lang="en-US" altLang="zh-CN" sz="2200" b="1" i="1">
                <a:solidFill>
                  <a:schemeClr val="tx2"/>
                </a:solidFill>
              </a:rPr>
              <a:t>B</a:t>
            </a:r>
            <a:r>
              <a:rPr lang="en-US" altLang="zh-CN" sz="2200" b="1">
                <a:solidFill>
                  <a:schemeClr val="tx2"/>
                </a:solidFill>
              </a:rPr>
              <a:t>,</a:t>
            </a:r>
            <a:r>
              <a:rPr lang="en-US" altLang="zh-CN" sz="2200" b="1" i="1">
                <a:solidFill>
                  <a:schemeClr val="tx2"/>
                </a:solidFill>
              </a:rPr>
              <a:t>C</a:t>
            </a:r>
            <a:r>
              <a:rPr lang="en-US" altLang="zh-CN" sz="2200" b="1">
                <a:solidFill>
                  <a:schemeClr val="tx2"/>
                </a:solidFill>
              </a:rPr>
              <a:t>,…)</a:t>
            </a:r>
            <a:r>
              <a:rPr lang="zh-CN" altLang="en-US" sz="2200" b="1"/>
              <a:t>，若输入变量确定以后， </a:t>
            </a:r>
            <a:r>
              <a:rPr lang="en-US" altLang="zh-CN" sz="2200" b="1" i="1"/>
              <a:t>F</a:t>
            </a:r>
            <a:r>
              <a:rPr lang="zh-CN" altLang="en-US" sz="2200" b="1"/>
              <a:t>值也被唯一确定， 则称</a:t>
            </a:r>
            <a:r>
              <a:rPr lang="en-US" altLang="zh-CN" sz="2200" b="1" i="1"/>
              <a:t>F</a:t>
            </a:r>
            <a:r>
              <a:rPr lang="zh-CN" altLang="en-US" sz="2200" b="1"/>
              <a:t>是</a:t>
            </a:r>
            <a:r>
              <a:rPr lang="en-US" altLang="zh-CN" sz="2200" b="1" i="1"/>
              <a:t>A</a:t>
            </a:r>
            <a:r>
              <a:rPr lang="zh-CN" altLang="en-US" sz="2200" b="1"/>
              <a:t>、</a:t>
            </a:r>
            <a:r>
              <a:rPr lang="en-US" altLang="zh-CN" sz="2200" b="1" i="1"/>
              <a:t>B</a:t>
            </a:r>
            <a:r>
              <a:rPr lang="zh-CN" altLang="en-US" sz="2200" b="1"/>
              <a:t>、</a:t>
            </a:r>
            <a:r>
              <a:rPr lang="en-US" altLang="zh-CN" sz="2200" b="1" i="1"/>
              <a:t>C</a:t>
            </a:r>
            <a:r>
              <a:rPr lang="en-US" altLang="zh-CN" sz="2200" b="1"/>
              <a:t>… </a:t>
            </a:r>
            <a:r>
              <a:rPr lang="zh-CN" altLang="en-US" sz="2200" b="1"/>
              <a:t>的逻辑函数。</a:t>
            </a:r>
          </a:p>
          <a:p>
            <a:pPr lvl="1" eaLnBrk="1" hangingPunct="1">
              <a:spcBef>
                <a:spcPct val="10000"/>
              </a:spcBef>
              <a:spcAft>
                <a:spcPct val="10000"/>
              </a:spcAft>
            </a:pPr>
            <a:r>
              <a:rPr lang="zh-CN" altLang="en-US" sz="2200" b="1"/>
              <a:t>逻辑函数的取值：逻辑</a:t>
            </a:r>
            <a:r>
              <a:rPr lang="en-US" altLang="zh-CN" sz="2200" b="1">
                <a:solidFill>
                  <a:schemeClr val="hlink"/>
                </a:solidFill>
              </a:rPr>
              <a:t>0</a:t>
            </a:r>
            <a:r>
              <a:rPr lang="zh-CN" altLang="en-US" sz="2200" b="1"/>
              <a:t>和逻辑</a:t>
            </a:r>
            <a:r>
              <a:rPr lang="en-US" altLang="zh-CN" sz="2200" b="1">
                <a:solidFill>
                  <a:schemeClr val="hlink"/>
                </a:solidFill>
              </a:rPr>
              <a:t>1</a:t>
            </a:r>
            <a:r>
              <a:rPr lang="zh-CN" altLang="en-US" sz="2200" b="1"/>
              <a:t>；它们不代表数值大小，仅表示相互矛盾、相互对立的两种逻辑状态。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34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34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5038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4147" grpId="0" build="p" autoUpdateAnimBg="0"/>
      <p:bldP spid="503812" grpId="0" autoUpdateAnimBg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>
            <a:extLst>
              <a:ext uri="{FF2B5EF4-FFF2-40B4-BE49-F238E27FC236}">
                <a16:creationId xmlns:a16="http://schemas.microsoft.com/office/drawing/2014/main" id="{86CB897B-7FE0-524C-9D60-1E3D0027EE25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zh-CN" sz="3600" b="1">
                <a:solidFill>
                  <a:schemeClr val="tx1"/>
                </a:solidFill>
              </a:rPr>
              <a:t>1.2.3 </a:t>
            </a:r>
            <a:r>
              <a:rPr lang="zh-CN" altLang="en-US" sz="3600" b="1">
                <a:solidFill>
                  <a:schemeClr val="tx1"/>
                </a:solidFill>
              </a:rPr>
              <a:t>逻辑代数的基本定律和基本规则</a:t>
            </a:r>
          </a:p>
        </p:txBody>
      </p:sp>
      <p:graphicFrame>
        <p:nvGraphicFramePr>
          <p:cNvPr id="240710" name="Group 70">
            <a:extLst>
              <a:ext uri="{FF2B5EF4-FFF2-40B4-BE49-F238E27FC236}">
                <a16:creationId xmlns:a16="http://schemas.microsoft.com/office/drawing/2014/main" id="{D566FAE4-792B-134A-A9FA-3EFF530D97A0}"/>
              </a:ext>
            </a:extLst>
          </p:cNvPr>
          <p:cNvGraphicFramePr>
            <a:graphicFrameLocks noGrp="1"/>
          </p:cNvGraphicFramePr>
          <p:nvPr/>
        </p:nvGraphicFramePr>
        <p:xfrm>
          <a:off x="1295400" y="1844675"/>
          <a:ext cx="7543800" cy="4784728"/>
        </p:xfrm>
        <a:graphic>
          <a:graphicData uri="http://schemas.openxmlformats.org/drawingml/2006/table">
            <a:tbl>
              <a:tblPr/>
              <a:tblGrid>
                <a:gridCol w="1444625">
                  <a:extLst>
                    <a:ext uri="{9D8B030D-6E8A-4147-A177-3AD203B41FA5}">
                      <a16:colId xmlns:a16="http://schemas.microsoft.com/office/drawing/2014/main" val="2980426345"/>
                    </a:ext>
                  </a:extLst>
                </a:gridCol>
                <a:gridCol w="2987675">
                  <a:extLst>
                    <a:ext uri="{9D8B030D-6E8A-4147-A177-3AD203B41FA5}">
                      <a16:colId xmlns:a16="http://schemas.microsoft.com/office/drawing/2014/main" val="2708098621"/>
                    </a:ext>
                  </a:extLst>
                </a:gridCol>
                <a:gridCol w="3111500">
                  <a:extLst>
                    <a:ext uri="{9D8B030D-6E8A-4147-A177-3AD203B41FA5}">
                      <a16:colId xmlns:a16="http://schemas.microsoft.com/office/drawing/2014/main" val="3012795226"/>
                    </a:ext>
                  </a:extLst>
                </a:gridCol>
              </a:tblGrid>
              <a:tr h="477838"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交换律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1" lang="zh-CN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1" lang="zh-CN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1613702"/>
                  </a:ext>
                </a:extLst>
              </a:tr>
              <a:tr h="479425"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结合律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1" lang="en-US" altLang="zh-CN" sz="2000" b="1" i="1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1" lang="en-US" altLang="zh-CN" sz="2000" b="1" i="1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4195615"/>
                  </a:ext>
                </a:extLst>
              </a:tr>
              <a:tr h="477838"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分配律</a:t>
                      </a:r>
                      <a:endParaRPr kumimoji="1" lang="zh-CN" alt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1" lang="zh-CN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1" lang="zh-CN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3058030"/>
                  </a:ext>
                </a:extLst>
              </a:tr>
              <a:tr h="479425"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吸收律</a:t>
                      </a:r>
                      <a:endParaRPr kumimoji="1" lang="zh-CN" alt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1" lang="zh-CN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1" lang="zh-CN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5312670"/>
                  </a:ext>
                </a:extLst>
              </a:tr>
              <a:tr h="477838"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0-1</a:t>
                      </a:r>
                      <a:r>
                        <a:rPr kumimoji="1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律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A</a:t>
                      </a: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+1=1</a:t>
                      </a:r>
                      <a:endParaRPr kumimoji="1" lang="zh-CN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A</a:t>
                      </a: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sym typeface="Symbol" pitchFamily="2" charset="2"/>
                        </a:rPr>
                        <a:t></a:t>
                      </a: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0=0</a:t>
                      </a:r>
                      <a:endParaRPr kumimoji="1" lang="zh-CN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9423754"/>
                  </a:ext>
                </a:extLst>
              </a:tr>
              <a:tr h="479425"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互补律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1" lang="zh-CN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1" lang="zh-CN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0013034"/>
                  </a:ext>
                </a:extLst>
              </a:tr>
              <a:tr h="477838"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重叠律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A</a:t>
                      </a: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+</a:t>
                      </a:r>
                      <a:r>
                        <a:rPr kumimoji="1" lang="en-US" altLang="zh-CN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A</a:t>
                      </a: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=</a:t>
                      </a:r>
                      <a:r>
                        <a:rPr kumimoji="1" lang="en-US" altLang="zh-CN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A</a:t>
                      </a:r>
                      <a:endParaRPr kumimoji="1" lang="zh-CN" altLang="zh-CN" sz="2000" b="1" i="1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A</a:t>
                      </a: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sym typeface="Symbol" pitchFamily="2" charset="2"/>
                        </a:rPr>
                        <a:t></a:t>
                      </a:r>
                      <a:r>
                        <a:rPr kumimoji="1" lang="en-US" altLang="zh-CN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A</a:t>
                      </a: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=</a:t>
                      </a:r>
                      <a:r>
                        <a:rPr kumimoji="1" lang="en-US" altLang="zh-CN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A</a:t>
                      </a:r>
                      <a:endParaRPr kumimoji="1" lang="zh-CN" altLang="zh-CN" sz="2000" b="1" i="1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03488114"/>
                  </a:ext>
                </a:extLst>
              </a:tr>
              <a:tr h="479425"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还原律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1" lang="zh-CN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1" lang="zh-CN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682347"/>
                  </a:ext>
                </a:extLst>
              </a:tr>
              <a:tr h="477838"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反演律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1" lang="zh-CN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1" lang="zh-CN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4995671"/>
                  </a:ext>
                </a:extLst>
              </a:tr>
              <a:tr h="477838"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自等律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A</a:t>
                      </a: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+0=</a:t>
                      </a:r>
                      <a:r>
                        <a:rPr kumimoji="1" lang="en-US" altLang="zh-CN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A</a:t>
                      </a:r>
                      <a:endParaRPr kumimoji="1" lang="zh-CN" altLang="zh-CN" sz="2000" b="1" i="1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8000"/>
                        </a:buClr>
                        <a:buSzPct val="55000"/>
                        <a:buFont typeface="Wingdings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FF3300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rgbClr val="006666"/>
                        </a:buClr>
                        <a:buSzPct val="5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A</a:t>
                      </a: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</a:t>
                      </a: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sym typeface="Symbol" pitchFamily="2" charset="2"/>
                        </a:rPr>
                        <a:t></a:t>
                      </a: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1=</a:t>
                      </a:r>
                      <a:r>
                        <a:rPr kumimoji="1" lang="en-US" altLang="zh-CN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A</a:t>
                      </a:r>
                      <a:endParaRPr kumimoji="1" lang="zh-CN" altLang="zh-CN" sz="2000" b="1" i="1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97540540"/>
                  </a:ext>
                </a:extLst>
              </a:tr>
            </a:tbl>
          </a:graphicData>
        </a:graphic>
      </p:graphicFrame>
      <p:graphicFrame>
        <p:nvGraphicFramePr>
          <p:cNvPr id="76849" name="Object 51">
            <a:extLst>
              <a:ext uri="{FF2B5EF4-FFF2-40B4-BE49-F238E27FC236}">
                <a16:creationId xmlns:a16="http://schemas.microsoft.com/office/drawing/2014/main" id="{6C5A7790-2E66-FB48-BD0E-086AECBB5C7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733800" y="5791200"/>
          <a:ext cx="1143000" cy="285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928" name="公式" r:id="rId3" imgW="18719800" imgH="4686300" progId="Equation.3">
                  <p:embed/>
                </p:oleObj>
              </mc:Choice>
              <mc:Fallback>
                <p:oleObj name="公式" r:id="rId3" imgW="18719800" imgH="4686300" progId="Equation.3">
                  <p:embed/>
                  <p:pic>
                    <p:nvPicPr>
                      <p:cNvPr id="0" name="Object 5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33800" y="5791200"/>
                        <a:ext cx="1143000" cy="285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6850" name="Object 52">
            <a:extLst>
              <a:ext uri="{FF2B5EF4-FFF2-40B4-BE49-F238E27FC236}">
                <a16:creationId xmlns:a16="http://schemas.microsoft.com/office/drawing/2014/main" id="{E997FFE7-EECB-9443-A70E-A236CEF7257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781800" y="5791200"/>
          <a:ext cx="1143000" cy="285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929" name="公式" r:id="rId5" imgW="18719800" imgH="4686300" progId="Equation.3">
                  <p:embed/>
                </p:oleObj>
              </mc:Choice>
              <mc:Fallback>
                <p:oleObj name="公式" r:id="rId5" imgW="18719800" imgH="4686300" progId="Equation.3">
                  <p:embed/>
                  <p:pic>
                    <p:nvPicPr>
                      <p:cNvPr id="0" name="Object 5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81800" y="5791200"/>
                        <a:ext cx="1143000" cy="285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6851" name="Object 53">
            <a:extLst>
              <a:ext uri="{FF2B5EF4-FFF2-40B4-BE49-F238E27FC236}">
                <a16:creationId xmlns:a16="http://schemas.microsoft.com/office/drawing/2014/main" id="{FC76321A-2408-6441-8434-E50FF013654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657600" y="3352800"/>
          <a:ext cx="1035050" cy="231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930" name="公式" r:id="rId7" imgW="16967200" imgH="3797300" progId="Equation.3">
                  <p:embed/>
                </p:oleObj>
              </mc:Choice>
              <mc:Fallback>
                <p:oleObj name="公式" r:id="rId7" imgW="16967200" imgH="3797300" progId="Equation.3">
                  <p:embed/>
                  <p:pic>
                    <p:nvPicPr>
                      <p:cNvPr id="0" name="Object 5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57600" y="3352800"/>
                        <a:ext cx="1035050" cy="231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6852" name="Object 54">
            <a:extLst>
              <a:ext uri="{FF2B5EF4-FFF2-40B4-BE49-F238E27FC236}">
                <a16:creationId xmlns:a16="http://schemas.microsoft.com/office/drawing/2014/main" id="{54AF7ACB-21C9-7947-9035-D846AD440F8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781800" y="3352800"/>
          <a:ext cx="1196975" cy="285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931" name="公式" r:id="rId9" imgW="19596100" imgH="4686300" progId="Equation.3">
                  <p:embed/>
                </p:oleObj>
              </mc:Choice>
              <mc:Fallback>
                <p:oleObj name="公式" r:id="rId9" imgW="19596100" imgH="4686300" progId="Equation.3">
                  <p:embed/>
                  <p:pic>
                    <p:nvPicPr>
                      <p:cNvPr id="0" name="Object 5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81800" y="3352800"/>
                        <a:ext cx="1196975" cy="285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6853" name="Object 55">
            <a:extLst>
              <a:ext uri="{FF2B5EF4-FFF2-40B4-BE49-F238E27FC236}">
                <a16:creationId xmlns:a16="http://schemas.microsoft.com/office/drawing/2014/main" id="{DBA066EA-77C3-ED43-A865-C025D43786A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352800" y="2895600"/>
          <a:ext cx="1839913" cy="285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932" name="公式" r:id="rId11" imgW="30137100" imgH="4686300" progId="Equation.3">
                  <p:embed/>
                </p:oleObj>
              </mc:Choice>
              <mc:Fallback>
                <p:oleObj name="公式" r:id="rId11" imgW="30137100" imgH="4686300" progId="Equation.3">
                  <p:embed/>
                  <p:pic>
                    <p:nvPicPr>
                      <p:cNvPr id="0" name="Object 5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52800" y="2895600"/>
                        <a:ext cx="1839913" cy="285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6854" name="Object 56">
            <a:extLst>
              <a:ext uri="{FF2B5EF4-FFF2-40B4-BE49-F238E27FC236}">
                <a16:creationId xmlns:a16="http://schemas.microsoft.com/office/drawing/2014/main" id="{0C2C8766-0485-C542-8CB9-8073862D672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324600" y="2895600"/>
          <a:ext cx="2160588" cy="285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933" name="公式" r:id="rId13" imgW="35394900" imgH="4686300" progId="Equation.3">
                  <p:embed/>
                </p:oleObj>
              </mc:Choice>
              <mc:Fallback>
                <p:oleObj name="公式" r:id="rId13" imgW="35394900" imgH="4686300" progId="Equation.3">
                  <p:embed/>
                  <p:pic>
                    <p:nvPicPr>
                      <p:cNvPr id="0" name="Object 5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24600" y="2895600"/>
                        <a:ext cx="2160588" cy="285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6855" name="Object 57">
            <a:extLst>
              <a:ext uri="{FF2B5EF4-FFF2-40B4-BE49-F238E27FC236}">
                <a16:creationId xmlns:a16="http://schemas.microsoft.com/office/drawing/2014/main" id="{790BC944-71FB-5A45-BF52-FCA92919486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200400" y="2438400"/>
          <a:ext cx="2214563" cy="285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934" name="公式" r:id="rId15" imgW="36283900" imgH="4686300" progId="Equation.3">
                  <p:embed/>
                </p:oleObj>
              </mc:Choice>
              <mc:Fallback>
                <p:oleObj name="公式" r:id="rId15" imgW="36283900" imgH="4686300" progId="Equation.3">
                  <p:embed/>
                  <p:pic>
                    <p:nvPicPr>
                      <p:cNvPr id="0" name="Object 5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0400" y="2438400"/>
                        <a:ext cx="2214563" cy="285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6856" name="Object 58">
            <a:extLst>
              <a:ext uri="{FF2B5EF4-FFF2-40B4-BE49-F238E27FC236}">
                <a16:creationId xmlns:a16="http://schemas.microsoft.com/office/drawing/2014/main" id="{968B3C91-A73F-5042-BA2B-140695D586C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400800" y="2438400"/>
          <a:ext cx="1874838" cy="285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935" name="公式" r:id="rId17" imgW="30721300" imgH="4686300" progId="Equation.3">
                  <p:embed/>
                </p:oleObj>
              </mc:Choice>
              <mc:Fallback>
                <p:oleObj name="公式" r:id="rId17" imgW="30721300" imgH="4686300" progId="Equation.3">
                  <p:embed/>
                  <p:pic>
                    <p:nvPicPr>
                      <p:cNvPr id="0" name="Object 5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00800" y="2438400"/>
                        <a:ext cx="1874838" cy="285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6857" name="Object 59">
            <a:extLst>
              <a:ext uri="{FF2B5EF4-FFF2-40B4-BE49-F238E27FC236}">
                <a16:creationId xmlns:a16="http://schemas.microsoft.com/office/drawing/2014/main" id="{A74DA52C-00A7-AE4E-99D0-0B9E743EFCB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657600" y="1981200"/>
          <a:ext cx="1230313" cy="231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936" name="公式" r:id="rId19" imgW="20193000" imgH="3797300" progId="Equation.3">
                  <p:embed/>
                </p:oleObj>
              </mc:Choice>
              <mc:Fallback>
                <p:oleObj name="公式" r:id="rId19" imgW="20193000" imgH="3797300" progId="Equation.3">
                  <p:embed/>
                  <p:pic>
                    <p:nvPicPr>
                      <p:cNvPr id="0" name="Object 5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57600" y="1981200"/>
                        <a:ext cx="1230313" cy="231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6858" name="Object 60">
            <a:extLst>
              <a:ext uri="{FF2B5EF4-FFF2-40B4-BE49-F238E27FC236}">
                <a16:creationId xmlns:a16="http://schemas.microsoft.com/office/drawing/2014/main" id="{2334AE67-7A2C-EB4F-ABC5-CC772D2736F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781800" y="1981200"/>
          <a:ext cx="1071563" cy="231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937" name="公式" r:id="rId21" imgW="17551400" imgH="3797300" progId="Equation.3">
                  <p:embed/>
                </p:oleObj>
              </mc:Choice>
              <mc:Fallback>
                <p:oleObj name="公式" r:id="rId21" imgW="17551400" imgH="3797300" progId="Equation.3">
                  <p:embed/>
                  <p:pic>
                    <p:nvPicPr>
                      <p:cNvPr id="0" name="Object 6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81800" y="1981200"/>
                        <a:ext cx="1071563" cy="231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6859" name="Text Box 64">
            <a:extLst>
              <a:ext uri="{FF2B5EF4-FFF2-40B4-BE49-F238E27FC236}">
                <a16:creationId xmlns:a16="http://schemas.microsoft.com/office/drawing/2014/main" id="{E3704E14-B1B6-6347-A6EA-8CD067E27E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35363" y="1295400"/>
            <a:ext cx="294163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8000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FF3300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rgbClr val="006666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400" b="1">
                <a:latin typeface="Tahoma" panose="020B0604030504040204" pitchFamily="34" charset="0"/>
              </a:rPr>
              <a:t>逻辑代数的基本定律</a:t>
            </a:r>
          </a:p>
        </p:txBody>
      </p:sp>
      <p:graphicFrame>
        <p:nvGraphicFramePr>
          <p:cNvPr id="76860" name="Object 61">
            <a:extLst>
              <a:ext uri="{FF2B5EF4-FFF2-40B4-BE49-F238E27FC236}">
                <a16:creationId xmlns:a16="http://schemas.microsoft.com/office/drawing/2014/main" id="{6839EBC6-DF86-074C-9EB0-6A787E570B2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810000" y="4343400"/>
          <a:ext cx="820738" cy="285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938" name="公式" r:id="rId23" imgW="13462000" imgH="4686300" progId="Equation.3">
                  <p:embed/>
                </p:oleObj>
              </mc:Choice>
              <mc:Fallback>
                <p:oleObj name="公式" r:id="rId23" imgW="13462000" imgH="4686300" progId="Equation.3">
                  <p:embed/>
                  <p:pic>
                    <p:nvPicPr>
                      <p:cNvPr id="0" name="Object 6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0" y="4343400"/>
                        <a:ext cx="820738" cy="285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6861" name="Object 66">
            <a:extLst>
              <a:ext uri="{FF2B5EF4-FFF2-40B4-BE49-F238E27FC236}">
                <a16:creationId xmlns:a16="http://schemas.microsoft.com/office/drawing/2014/main" id="{BB86468F-51CD-FC4B-894F-08A35C21135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961188" y="4344988"/>
          <a:ext cx="766762" cy="303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939" name="公式" r:id="rId25" imgW="12585700" imgH="4978400" progId="Equation.3">
                  <p:embed/>
                </p:oleObj>
              </mc:Choice>
              <mc:Fallback>
                <p:oleObj name="公式" r:id="rId25" imgW="12585700" imgH="4978400" progId="Equation.3">
                  <p:embed/>
                  <p:pic>
                    <p:nvPicPr>
                      <p:cNvPr id="0" name="Object 6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61188" y="4344988"/>
                        <a:ext cx="766762" cy="3032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6862" name="Object 65">
            <a:extLst>
              <a:ext uri="{FF2B5EF4-FFF2-40B4-BE49-F238E27FC236}">
                <a16:creationId xmlns:a16="http://schemas.microsoft.com/office/drawing/2014/main" id="{B8FF58F9-52AA-D743-87FE-49EEC05AF3A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962400" y="5240338"/>
          <a:ext cx="571500" cy="322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940" name="公式" r:id="rId27" imgW="9359900" imgH="5270500" progId="Equation.3">
                  <p:embed/>
                </p:oleObj>
              </mc:Choice>
              <mc:Fallback>
                <p:oleObj name="公式" r:id="rId27" imgW="9359900" imgH="5270500" progId="Equation.3">
                  <p:embed/>
                  <p:pic>
                    <p:nvPicPr>
                      <p:cNvPr id="0" name="Object 6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62400" y="5240338"/>
                        <a:ext cx="571500" cy="3222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>
            <a:extLst>
              <a:ext uri="{FF2B5EF4-FFF2-40B4-BE49-F238E27FC236}">
                <a16:creationId xmlns:a16="http://schemas.microsoft.com/office/drawing/2014/main" id="{51A2FE36-C2C7-2849-ADAA-94E5657C875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3200" b="1">
                <a:solidFill>
                  <a:schemeClr val="tx1"/>
                </a:solidFill>
              </a:rPr>
              <a:t>基本定律的证明方法：</a:t>
            </a:r>
            <a:r>
              <a:rPr lang="zh-CN" altLang="en-US" sz="3200" b="1"/>
              <a:t>利用真值表</a:t>
            </a:r>
          </a:p>
        </p:txBody>
      </p:sp>
      <p:grpSp>
        <p:nvGrpSpPr>
          <p:cNvPr id="77827" name="Group 3">
            <a:extLst>
              <a:ext uri="{FF2B5EF4-FFF2-40B4-BE49-F238E27FC236}">
                <a16:creationId xmlns:a16="http://schemas.microsoft.com/office/drawing/2014/main" id="{1CBB5E7B-EA9C-D94F-801F-EF111F69AD16}"/>
              </a:ext>
            </a:extLst>
          </p:cNvPr>
          <p:cNvGrpSpPr>
            <a:grpSpLocks/>
          </p:cNvGrpSpPr>
          <p:nvPr/>
        </p:nvGrpSpPr>
        <p:grpSpPr bwMode="auto">
          <a:xfrm>
            <a:off x="1295400" y="1600200"/>
            <a:ext cx="7086600" cy="4419600"/>
            <a:chOff x="1104" y="1008"/>
            <a:chExt cx="4464" cy="2784"/>
          </a:xfrm>
        </p:grpSpPr>
        <p:sp>
          <p:nvSpPr>
            <p:cNvPr id="77828" name="Text Box 4">
              <a:extLst>
                <a:ext uri="{FF2B5EF4-FFF2-40B4-BE49-F238E27FC236}">
                  <a16:creationId xmlns:a16="http://schemas.microsoft.com/office/drawing/2014/main" id="{A3223E0B-E6B8-9A41-842E-0B5DA0076AC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04" y="1008"/>
              <a:ext cx="264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8000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FF3300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rgbClr val="006666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zh-CN" altLang="en-US" sz="2400" b="1">
                  <a:latin typeface="宋体" panose="02010600030101010101" pitchFamily="2" charset="-122"/>
                </a:rPr>
                <a:t>例：用真值表证明反演律</a:t>
              </a:r>
              <a:endParaRPr lang="zh-CN" altLang="en-US" sz="2400">
                <a:latin typeface="宋体" panose="02010600030101010101" pitchFamily="2" charset="-122"/>
              </a:endParaRPr>
            </a:p>
          </p:txBody>
        </p:sp>
        <p:sp>
          <p:nvSpPr>
            <p:cNvPr id="77829" name="Rectangle 5">
              <a:extLst>
                <a:ext uri="{FF2B5EF4-FFF2-40B4-BE49-F238E27FC236}">
                  <a16:creationId xmlns:a16="http://schemas.microsoft.com/office/drawing/2014/main" id="{4F2F0416-F6BE-0649-9693-1BEA2809C3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1008"/>
              <a:ext cx="4464" cy="2784"/>
            </a:xfrm>
            <a:prstGeom prst="rect">
              <a:avLst/>
            </a:prstGeom>
            <a:noFill/>
            <a:ln w="57150" cmpd="thinThick">
              <a:solidFill>
                <a:srgbClr val="33CCCC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8000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FF3300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rgbClr val="006666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endParaRPr lang="zh-CN" altLang="zh-CN" sz="2400">
                <a:latin typeface="Tahoma" panose="020B0604030504040204" pitchFamily="34" charset="0"/>
              </a:endParaRPr>
            </a:p>
          </p:txBody>
        </p:sp>
        <p:sp>
          <p:nvSpPr>
            <p:cNvPr id="77830" name="Text Box 6">
              <a:extLst>
                <a:ext uri="{FF2B5EF4-FFF2-40B4-BE49-F238E27FC236}">
                  <a16:creationId xmlns:a16="http://schemas.microsoft.com/office/drawing/2014/main" id="{5AA7BD11-8157-F04D-8BFB-A6FE751ACD9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25" y="1488"/>
              <a:ext cx="51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8000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FF3300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rgbClr val="006666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400" b="1" i="1"/>
                <a:t>A</a:t>
              </a:r>
              <a:r>
                <a:rPr lang="en-US" altLang="zh-CN" sz="2400" b="1"/>
                <a:t>   </a:t>
              </a:r>
              <a:r>
                <a:rPr lang="en-US" altLang="zh-CN" sz="2400" b="1" i="1"/>
                <a:t>B</a:t>
              </a:r>
              <a:endParaRPr lang="en-US" altLang="zh-CN" sz="2400" i="1"/>
            </a:p>
          </p:txBody>
        </p:sp>
        <p:grpSp>
          <p:nvGrpSpPr>
            <p:cNvPr id="77831" name="Group 7">
              <a:extLst>
                <a:ext uri="{FF2B5EF4-FFF2-40B4-BE49-F238E27FC236}">
                  <a16:creationId xmlns:a16="http://schemas.microsoft.com/office/drawing/2014/main" id="{E9196A79-E69C-B149-8944-E11A3DC9EFB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61" y="1488"/>
              <a:ext cx="372" cy="288"/>
              <a:chOff x="1781" y="1728"/>
              <a:chExt cx="372" cy="288"/>
            </a:xfrm>
          </p:grpSpPr>
          <p:sp>
            <p:nvSpPr>
              <p:cNvPr id="77888" name="Text Box 8">
                <a:extLst>
                  <a:ext uri="{FF2B5EF4-FFF2-40B4-BE49-F238E27FC236}">
                    <a16:creationId xmlns:a16="http://schemas.microsoft.com/office/drawing/2014/main" id="{4EFF5A8C-0BDF-1B4B-A3FF-F296EA9BCEE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81" y="1728"/>
                <a:ext cx="372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lnSpc>
                    <a:spcPct val="120000"/>
                  </a:lnSpc>
                  <a:spcAft>
                    <a:spcPct val="20000"/>
                  </a:spcAft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Aft>
                    <a:spcPct val="20000"/>
                  </a:spcAft>
                  <a:buClr>
                    <a:srgbClr val="008000"/>
                  </a:buClr>
                  <a:buSzPct val="55000"/>
                  <a:buFont typeface="Wingdings" pitchFamily="2" charset="2"/>
                  <a:buChar char="n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FF3300"/>
                  </a:buClr>
                  <a:buSzPct val="50000"/>
                  <a:buFont typeface="Wingdings" pitchFamily="2" charset="2"/>
                  <a:buChar char="n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006666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zh-CN" sz="2400" b="1" i="1">
                    <a:solidFill>
                      <a:srgbClr val="008000"/>
                    </a:solidFill>
                  </a:rPr>
                  <a:t>AB</a:t>
                </a:r>
              </a:p>
            </p:txBody>
          </p:sp>
          <p:sp>
            <p:nvSpPr>
              <p:cNvPr id="77889" name="Line 9">
                <a:extLst>
                  <a:ext uri="{FF2B5EF4-FFF2-40B4-BE49-F238E27FC236}">
                    <a16:creationId xmlns:a16="http://schemas.microsoft.com/office/drawing/2014/main" id="{3F1577C3-1F47-B74D-9AF5-40E098EFF98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72" y="1776"/>
                <a:ext cx="240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77832" name="Group 10">
              <a:extLst>
                <a:ext uri="{FF2B5EF4-FFF2-40B4-BE49-F238E27FC236}">
                  <a16:creationId xmlns:a16="http://schemas.microsoft.com/office/drawing/2014/main" id="{6DE1AC23-66A4-5C42-B97A-CCABFC1A3CC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85" y="1488"/>
              <a:ext cx="577" cy="288"/>
              <a:chOff x="2405" y="1728"/>
              <a:chExt cx="577" cy="288"/>
            </a:xfrm>
          </p:grpSpPr>
          <p:sp>
            <p:nvSpPr>
              <p:cNvPr id="77885" name="Text Box 11">
                <a:extLst>
                  <a:ext uri="{FF2B5EF4-FFF2-40B4-BE49-F238E27FC236}">
                    <a16:creationId xmlns:a16="http://schemas.microsoft.com/office/drawing/2014/main" id="{75BDCD2D-D8CB-0942-AC93-0C5F9E3B835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405" y="1728"/>
                <a:ext cx="577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lnSpc>
                    <a:spcPct val="120000"/>
                  </a:lnSpc>
                  <a:spcAft>
                    <a:spcPct val="20000"/>
                  </a:spcAft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Aft>
                    <a:spcPct val="20000"/>
                  </a:spcAft>
                  <a:buClr>
                    <a:srgbClr val="008000"/>
                  </a:buClr>
                  <a:buSzPct val="55000"/>
                  <a:buFont typeface="Wingdings" pitchFamily="2" charset="2"/>
                  <a:buChar char="n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FF3300"/>
                  </a:buClr>
                  <a:buSzPct val="50000"/>
                  <a:buFont typeface="Wingdings" pitchFamily="2" charset="2"/>
                  <a:buChar char="n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006666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zh-CN" sz="2400" b="1">
                    <a:solidFill>
                      <a:schemeClr val="tx2"/>
                    </a:solidFill>
                  </a:rPr>
                  <a:t> </a:t>
                </a:r>
                <a:r>
                  <a:rPr lang="en-US" altLang="zh-CN" sz="2400" b="1" i="1">
                    <a:solidFill>
                      <a:srgbClr val="008000"/>
                    </a:solidFill>
                  </a:rPr>
                  <a:t>A</a:t>
                </a:r>
                <a:r>
                  <a:rPr lang="en-US" altLang="zh-CN" sz="2400" b="1">
                    <a:solidFill>
                      <a:srgbClr val="008000"/>
                    </a:solidFill>
                  </a:rPr>
                  <a:t>+ </a:t>
                </a:r>
                <a:r>
                  <a:rPr lang="en-US" altLang="zh-CN" sz="2400" b="1" i="1">
                    <a:solidFill>
                      <a:srgbClr val="008000"/>
                    </a:solidFill>
                  </a:rPr>
                  <a:t>B</a:t>
                </a:r>
              </a:p>
            </p:txBody>
          </p:sp>
          <p:sp>
            <p:nvSpPr>
              <p:cNvPr id="77886" name="Line 12">
                <a:extLst>
                  <a:ext uri="{FF2B5EF4-FFF2-40B4-BE49-F238E27FC236}">
                    <a16:creationId xmlns:a16="http://schemas.microsoft.com/office/drawing/2014/main" id="{6CDC3F64-E696-6C41-83FA-F66F4AEB644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32" y="1776"/>
                <a:ext cx="96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7887" name="Line 13">
                <a:extLst>
                  <a:ext uri="{FF2B5EF4-FFF2-40B4-BE49-F238E27FC236}">
                    <a16:creationId xmlns:a16="http://schemas.microsoft.com/office/drawing/2014/main" id="{E9521242-2E83-0241-9D8C-084EFCBEB41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544" y="1776"/>
                <a:ext cx="96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77833" name="Group 14">
              <a:extLst>
                <a:ext uri="{FF2B5EF4-FFF2-40B4-BE49-F238E27FC236}">
                  <a16:creationId xmlns:a16="http://schemas.microsoft.com/office/drawing/2014/main" id="{B0D3653C-3DDC-144C-B6FF-D07772EFD3F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09" y="1488"/>
              <a:ext cx="508" cy="288"/>
              <a:chOff x="3154" y="1776"/>
              <a:chExt cx="508" cy="288"/>
            </a:xfrm>
          </p:grpSpPr>
          <p:sp>
            <p:nvSpPr>
              <p:cNvPr id="77882" name="Text Box 15">
                <a:extLst>
                  <a:ext uri="{FF2B5EF4-FFF2-40B4-BE49-F238E27FC236}">
                    <a16:creationId xmlns:a16="http://schemas.microsoft.com/office/drawing/2014/main" id="{8DD8220B-B6F2-1D4A-9BE6-1ED364F9682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54" y="1776"/>
                <a:ext cx="508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lnSpc>
                    <a:spcPct val="120000"/>
                  </a:lnSpc>
                  <a:spcAft>
                    <a:spcPct val="20000"/>
                  </a:spcAft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Aft>
                    <a:spcPct val="20000"/>
                  </a:spcAft>
                  <a:buClr>
                    <a:srgbClr val="008000"/>
                  </a:buClr>
                  <a:buSzPct val="55000"/>
                  <a:buFont typeface="Wingdings" pitchFamily="2" charset="2"/>
                  <a:buChar char="n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FF3300"/>
                  </a:buClr>
                  <a:buSzPct val="50000"/>
                  <a:buFont typeface="Wingdings" pitchFamily="2" charset="2"/>
                  <a:buChar char="n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006666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zh-CN" sz="2400" b="1" i="1">
                    <a:solidFill>
                      <a:schemeClr val="tx2"/>
                    </a:solidFill>
                  </a:rPr>
                  <a:t>A</a:t>
                </a:r>
                <a:r>
                  <a:rPr lang="en-US" altLang="zh-CN" sz="2400" b="1">
                    <a:solidFill>
                      <a:schemeClr val="tx2"/>
                    </a:solidFill>
                    <a:sym typeface="Symbol" pitchFamily="2" charset="2"/>
                  </a:rPr>
                  <a:t> </a:t>
                </a:r>
                <a:r>
                  <a:rPr lang="en-US" altLang="zh-CN" sz="2400" b="1" i="1">
                    <a:solidFill>
                      <a:schemeClr val="tx2"/>
                    </a:solidFill>
                    <a:sym typeface="Symbol" pitchFamily="2" charset="2"/>
                  </a:rPr>
                  <a:t>B</a:t>
                </a:r>
                <a:endParaRPr lang="en-US" altLang="zh-CN" sz="2000" b="1" i="1">
                  <a:solidFill>
                    <a:schemeClr val="tx2"/>
                  </a:solidFill>
                </a:endParaRPr>
              </a:p>
            </p:txBody>
          </p:sp>
          <p:sp>
            <p:nvSpPr>
              <p:cNvPr id="77883" name="Line 16">
                <a:extLst>
                  <a:ext uri="{FF2B5EF4-FFF2-40B4-BE49-F238E27FC236}">
                    <a16:creationId xmlns:a16="http://schemas.microsoft.com/office/drawing/2014/main" id="{A5421DD1-EB6D-4C49-9F3E-8DA6AA93E49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16" y="1824"/>
                <a:ext cx="96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7884" name="Line 17">
                <a:extLst>
                  <a:ext uri="{FF2B5EF4-FFF2-40B4-BE49-F238E27FC236}">
                    <a16:creationId xmlns:a16="http://schemas.microsoft.com/office/drawing/2014/main" id="{018DC8AE-38FF-7943-86EF-1474CF847ED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04" y="1824"/>
                <a:ext cx="96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77834" name="Group 18">
              <a:extLst>
                <a:ext uri="{FF2B5EF4-FFF2-40B4-BE49-F238E27FC236}">
                  <a16:creationId xmlns:a16="http://schemas.microsoft.com/office/drawing/2014/main" id="{13B565B8-6310-AA46-A09E-68B6EA92CD3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40" y="1440"/>
              <a:ext cx="3744" cy="1824"/>
              <a:chOff x="960" y="1680"/>
              <a:chExt cx="3744" cy="1824"/>
            </a:xfrm>
          </p:grpSpPr>
          <p:sp>
            <p:nvSpPr>
              <p:cNvPr id="77875" name="Line 19">
                <a:extLst>
                  <a:ext uri="{FF2B5EF4-FFF2-40B4-BE49-F238E27FC236}">
                    <a16:creationId xmlns:a16="http://schemas.microsoft.com/office/drawing/2014/main" id="{448B3811-6247-2644-8344-B275E938732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60" y="2016"/>
                <a:ext cx="374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pSp>
            <p:nvGrpSpPr>
              <p:cNvPr id="77876" name="Group 20">
                <a:extLst>
                  <a:ext uri="{FF2B5EF4-FFF2-40B4-BE49-F238E27FC236}">
                    <a16:creationId xmlns:a16="http://schemas.microsoft.com/office/drawing/2014/main" id="{FA8392B3-5421-7D49-9797-891CC777951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60" y="1680"/>
                <a:ext cx="3744" cy="1824"/>
                <a:chOff x="960" y="1680"/>
                <a:chExt cx="3744" cy="1968"/>
              </a:xfrm>
            </p:grpSpPr>
            <p:sp>
              <p:nvSpPr>
                <p:cNvPr id="77877" name="Rectangle 21">
                  <a:extLst>
                    <a:ext uri="{FF2B5EF4-FFF2-40B4-BE49-F238E27FC236}">
                      <a16:creationId xmlns:a16="http://schemas.microsoft.com/office/drawing/2014/main" id="{0F79F5BF-B604-CE44-A9A8-4C590D372B3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60" y="1680"/>
                  <a:ext cx="3744" cy="196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120000"/>
                    </a:lnSpc>
                    <a:spcAft>
                      <a:spcPct val="20000"/>
                    </a:spcAft>
                    <a:buClr>
                      <a:schemeClr val="folHlink"/>
                    </a:buClr>
                    <a:buSzPct val="60000"/>
                    <a:buFont typeface="Wingdings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lnSpc>
                      <a:spcPct val="120000"/>
                    </a:lnSpc>
                    <a:spcAft>
                      <a:spcPct val="20000"/>
                    </a:spcAft>
                    <a:buClr>
                      <a:srgbClr val="008000"/>
                    </a:buClr>
                    <a:buSzPct val="55000"/>
                    <a:buFont typeface="Wingdings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lnSpc>
                      <a:spcPct val="120000"/>
                    </a:lnSpc>
                    <a:spcAft>
                      <a:spcPct val="20000"/>
                    </a:spcAft>
                    <a:buClr>
                      <a:srgbClr val="FF3300"/>
                    </a:buClr>
                    <a:buSzPct val="50000"/>
                    <a:buFont typeface="Wingdings" pitchFamily="2" charset="2"/>
                    <a:buChar char="n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lnSpc>
                      <a:spcPct val="120000"/>
                    </a:lnSpc>
                    <a:spcAft>
                      <a:spcPct val="20000"/>
                    </a:spcAft>
                    <a:buClr>
                      <a:srgbClr val="006666"/>
                    </a:buClr>
                    <a:buSzPct val="55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lnSpc>
                      <a:spcPct val="120000"/>
                    </a:lnSpc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lnSpc>
                      <a:spcPct val="100000"/>
                    </a:lnSpc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lang="zh-CN" altLang="zh-CN" sz="2400">
                    <a:latin typeface="Tahoma" panose="020B0604030504040204" pitchFamily="34" charset="0"/>
                  </a:endParaRPr>
                </a:p>
              </p:txBody>
            </p:sp>
            <p:sp>
              <p:nvSpPr>
                <p:cNvPr id="77878" name="Line 22">
                  <a:extLst>
                    <a:ext uri="{FF2B5EF4-FFF2-40B4-BE49-F238E27FC236}">
                      <a16:creationId xmlns:a16="http://schemas.microsoft.com/office/drawing/2014/main" id="{00496E38-3C0C-8C41-932E-94FC84BC417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680" y="1680"/>
                  <a:ext cx="0" cy="196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77879" name="Line 23">
                  <a:extLst>
                    <a:ext uri="{FF2B5EF4-FFF2-40B4-BE49-F238E27FC236}">
                      <a16:creationId xmlns:a16="http://schemas.microsoft.com/office/drawing/2014/main" id="{E953CC33-8A7D-B841-87FB-102FEFE7B99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04" y="1680"/>
                  <a:ext cx="0" cy="196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77880" name="Line 24">
                  <a:extLst>
                    <a:ext uri="{FF2B5EF4-FFF2-40B4-BE49-F238E27FC236}">
                      <a16:creationId xmlns:a16="http://schemas.microsoft.com/office/drawing/2014/main" id="{752F0035-DA74-4448-B678-62C4521D403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120" y="1680"/>
                  <a:ext cx="0" cy="196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77881" name="Line 25">
                  <a:extLst>
                    <a:ext uri="{FF2B5EF4-FFF2-40B4-BE49-F238E27FC236}">
                      <a16:creationId xmlns:a16="http://schemas.microsoft.com/office/drawing/2014/main" id="{B2BBC839-F56D-A640-9A2C-247AE7E95BF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888" y="1680"/>
                  <a:ext cx="0" cy="196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77835" name="Group 26">
              <a:extLst>
                <a:ext uri="{FF2B5EF4-FFF2-40B4-BE49-F238E27FC236}">
                  <a16:creationId xmlns:a16="http://schemas.microsoft.com/office/drawing/2014/main" id="{C4B94B80-29CD-CD47-87C0-8C5132C84A5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05" y="1488"/>
              <a:ext cx="481" cy="288"/>
              <a:chOff x="3888" y="1775"/>
              <a:chExt cx="481" cy="288"/>
            </a:xfrm>
          </p:grpSpPr>
          <p:sp>
            <p:nvSpPr>
              <p:cNvPr id="77873" name="Text Box 27">
                <a:extLst>
                  <a:ext uri="{FF2B5EF4-FFF2-40B4-BE49-F238E27FC236}">
                    <a16:creationId xmlns:a16="http://schemas.microsoft.com/office/drawing/2014/main" id="{747B4496-9216-3B48-9FC9-1EAB35D53CE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888" y="1775"/>
                <a:ext cx="481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lnSpc>
                    <a:spcPct val="120000"/>
                  </a:lnSpc>
                  <a:spcAft>
                    <a:spcPct val="20000"/>
                  </a:spcAft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Aft>
                    <a:spcPct val="20000"/>
                  </a:spcAft>
                  <a:buClr>
                    <a:srgbClr val="008000"/>
                  </a:buClr>
                  <a:buSzPct val="55000"/>
                  <a:buFont typeface="Wingdings" pitchFamily="2" charset="2"/>
                  <a:buChar char="n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FF3300"/>
                  </a:buClr>
                  <a:buSzPct val="50000"/>
                  <a:buFont typeface="Wingdings" pitchFamily="2" charset="2"/>
                  <a:buChar char="n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006666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zh-CN" sz="2400" b="1" i="1">
                    <a:solidFill>
                      <a:schemeClr val="tx2"/>
                    </a:solidFill>
                  </a:rPr>
                  <a:t>A</a:t>
                </a:r>
                <a:r>
                  <a:rPr lang="en-US" altLang="zh-CN" sz="2400" b="1">
                    <a:solidFill>
                      <a:schemeClr val="tx2"/>
                    </a:solidFill>
                  </a:rPr>
                  <a:t>+</a:t>
                </a:r>
                <a:r>
                  <a:rPr lang="en-US" altLang="zh-CN" sz="2400" b="1" i="1">
                    <a:solidFill>
                      <a:schemeClr val="tx2"/>
                    </a:solidFill>
                  </a:rPr>
                  <a:t>B</a:t>
                </a:r>
              </a:p>
            </p:txBody>
          </p:sp>
          <p:sp>
            <p:nvSpPr>
              <p:cNvPr id="77874" name="Line 28">
                <a:extLst>
                  <a:ext uri="{FF2B5EF4-FFF2-40B4-BE49-F238E27FC236}">
                    <a16:creationId xmlns:a16="http://schemas.microsoft.com/office/drawing/2014/main" id="{40FA8F60-BF2F-DE4D-A973-371119F65F9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84" y="1824"/>
                <a:ext cx="336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77836" name="Group 29">
              <a:extLst>
                <a:ext uri="{FF2B5EF4-FFF2-40B4-BE49-F238E27FC236}">
                  <a16:creationId xmlns:a16="http://schemas.microsoft.com/office/drawing/2014/main" id="{18993672-1493-7C4D-A042-C5AE51F3546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88" y="1872"/>
              <a:ext cx="564" cy="327"/>
              <a:chOff x="1008" y="2112"/>
              <a:chExt cx="564" cy="327"/>
            </a:xfrm>
          </p:grpSpPr>
          <p:sp>
            <p:nvSpPr>
              <p:cNvPr id="77871" name="Text Box 30">
                <a:extLst>
                  <a:ext uri="{FF2B5EF4-FFF2-40B4-BE49-F238E27FC236}">
                    <a16:creationId xmlns:a16="http://schemas.microsoft.com/office/drawing/2014/main" id="{41E98B99-F82D-4E4C-948B-5B09D6E2719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008" y="2112"/>
                <a:ext cx="228" cy="3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lnSpc>
                    <a:spcPct val="120000"/>
                  </a:lnSpc>
                  <a:spcAft>
                    <a:spcPct val="20000"/>
                  </a:spcAft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Aft>
                    <a:spcPct val="20000"/>
                  </a:spcAft>
                  <a:buClr>
                    <a:srgbClr val="008000"/>
                  </a:buClr>
                  <a:buSzPct val="55000"/>
                  <a:buFont typeface="Wingdings" pitchFamily="2" charset="2"/>
                  <a:buChar char="n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FF3300"/>
                  </a:buClr>
                  <a:buSzPct val="50000"/>
                  <a:buFont typeface="Wingdings" pitchFamily="2" charset="2"/>
                  <a:buChar char="n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006666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zh-CN" sz="2800" b="1"/>
                  <a:t>0</a:t>
                </a:r>
              </a:p>
            </p:txBody>
          </p:sp>
          <p:sp>
            <p:nvSpPr>
              <p:cNvPr id="77872" name="Text Box 31">
                <a:extLst>
                  <a:ext uri="{FF2B5EF4-FFF2-40B4-BE49-F238E27FC236}">
                    <a16:creationId xmlns:a16="http://schemas.microsoft.com/office/drawing/2014/main" id="{298C8DA5-6B78-D248-97F9-17EBF8CADF9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344" y="2112"/>
                <a:ext cx="228" cy="3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lnSpc>
                    <a:spcPct val="120000"/>
                  </a:lnSpc>
                  <a:spcAft>
                    <a:spcPct val="20000"/>
                  </a:spcAft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Aft>
                    <a:spcPct val="20000"/>
                  </a:spcAft>
                  <a:buClr>
                    <a:srgbClr val="008000"/>
                  </a:buClr>
                  <a:buSzPct val="55000"/>
                  <a:buFont typeface="Wingdings" pitchFamily="2" charset="2"/>
                  <a:buChar char="n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FF3300"/>
                  </a:buClr>
                  <a:buSzPct val="50000"/>
                  <a:buFont typeface="Wingdings" pitchFamily="2" charset="2"/>
                  <a:buChar char="n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006666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zh-CN" sz="2800" b="1"/>
                  <a:t>0</a:t>
                </a:r>
              </a:p>
            </p:txBody>
          </p:sp>
        </p:grpSp>
        <p:grpSp>
          <p:nvGrpSpPr>
            <p:cNvPr id="77837" name="Group 32">
              <a:extLst>
                <a:ext uri="{FF2B5EF4-FFF2-40B4-BE49-F238E27FC236}">
                  <a16:creationId xmlns:a16="http://schemas.microsoft.com/office/drawing/2014/main" id="{6DFE1A9B-4900-7544-97FC-D1852ABD5E6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88" y="2208"/>
              <a:ext cx="564" cy="327"/>
              <a:chOff x="1008" y="2448"/>
              <a:chExt cx="564" cy="327"/>
            </a:xfrm>
          </p:grpSpPr>
          <p:sp>
            <p:nvSpPr>
              <p:cNvPr id="77869" name="Text Box 33">
                <a:extLst>
                  <a:ext uri="{FF2B5EF4-FFF2-40B4-BE49-F238E27FC236}">
                    <a16:creationId xmlns:a16="http://schemas.microsoft.com/office/drawing/2014/main" id="{7FED58FD-EAEA-6F43-80FA-EB06414FFE7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008" y="2448"/>
                <a:ext cx="228" cy="3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lnSpc>
                    <a:spcPct val="120000"/>
                  </a:lnSpc>
                  <a:spcAft>
                    <a:spcPct val="20000"/>
                  </a:spcAft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Aft>
                    <a:spcPct val="20000"/>
                  </a:spcAft>
                  <a:buClr>
                    <a:srgbClr val="008000"/>
                  </a:buClr>
                  <a:buSzPct val="55000"/>
                  <a:buFont typeface="Wingdings" pitchFamily="2" charset="2"/>
                  <a:buChar char="n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FF3300"/>
                  </a:buClr>
                  <a:buSzPct val="50000"/>
                  <a:buFont typeface="Wingdings" pitchFamily="2" charset="2"/>
                  <a:buChar char="n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006666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zh-CN" sz="2800" b="1"/>
                  <a:t>0</a:t>
                </a:r>
              </a:p>
            </p:txBody>
          </p:sp>
          <p:sp>
            <p:nvSpPr>
              <p:cNvPr id="77870" name="Text Box 34">
                <a:extLst>
                  <a:ext uri="{FF2B5EF4-FFF2-40B4-BE49-F238E27FC236}">
                    <a16:creationId xmlns:a16="http://schemas.microsoft.com/office/drawing/2014/main" id="{D29B4B42-064E-5F4D-BA27-CE9865F7A9C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344" y="2448"/>
                <a:ext cx="228" cy="3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lnSpc>
                    <a:spcPct val="120000"/>
                  </a:lnSpc>
                  <a:spcAft>
                    <a:spcPct val="20000"/>
                  </a:spcAft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Aft>
                    <a:spcPct val="20000"/>
                  </a:spcAft>
                  <a:buClr>
                    <a:srgbClr val="008000"/>
                  </a:buClr>
                  <a:buSzPct val="55000"/>
                  <a:buFont typeface="Wingdings" pitchFamily="2" charset="2"/>
                  <a:buChar char="n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FF3300"/>
                  </a:buClr>
                  <a:buSzPct val="50000"/>
                  <a:buFont typeface="Wingdings" pitchFamily="2" charset="2"/>
                  <a:buChar char="n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006666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zh-CN" sz="2800" b="1"/>
                  <a:t>1</a:t>
                </a:r>
              </a:p>
            </p:txBody>
          </p:sp>
        </p:grpSp>
        <p:grpSp>
          <p:nvGrpSpPr>
            <p:cNvPr id="77838" name="Group 35">
              <a:extLst>
                <a:ext uri="{FF2B5EF4-FFF2-40B4-BE49-F238E27FC236}">
                  <a16:creationId xmlns:a16="http://schemas.microsoft.com/office/drawing/2014/main" id="{A814F4DB-FABD-9844-8756-D35104E823F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88" y="2544"/>
              <a:ext cx="564" cy="327"/>
              <a:chOff x="1008" y="2784"/>
              <a:chExt cx="564" cy="327"/>
            </a:xfrm>
          </p:grpSpPr>
          <p:sp>
            <p:nvSpPr>
              <p:cNvPr id="77867" name="Text Box 36">
                <a:extLst>
                  <a:ext uri="{FF2B5EF4-FFF2-40B4-BE49-F238E27FC236}">
                    <a16:creationId xmlns:a16="http://schemas.microsoft.com/office/drawing/2014/main" id="{626DED28-57DB-974B-AFF3-F3DCA919ACC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008" y="2784"/>
                <a:ext cx="228" cy="3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lnSpc>
                    <a:spcPct val="120000"/>
                  </a:lnSpc>
                  <a:spcAft>
                    <a:spcPct val="20000"/>
                  </a:spcAft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Aft>
                    <a:spcPct val="20000"/>
                  </a:spcAft>
                  <a:buClr>
                    <a:srgbClr val="008000"/>
                  </a:buClr>
                  <a:buSzPct val="55000"/>
                  <a:buFont typeface="Wingdings" pitchFamily="2" charset="2"/>
                  <a:buChar char="n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FF3300"/>
                  </a:buClr>
                  <a:buSzPct val="50000"/>
                  <a:buFont typeface="Wingdings" pitchFamily="2" charset="2"/>
                  <a:buChar char="n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006666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zh-CN" sz="2800" b="1"/>
                  <a:t>1</a:t>
                </a:r>
              </a:p>
            </p:txBody>
          </p:sp>
          <p:sp>
            <p:nvSpPr>
              <p:cNvPr id="77868" name="Text Box 37">
                <a:extLst>
                  <a:ext uri="{FF2B5EF4-FFF2-40B4-BE49-F238E27FC236}">
                    <a16:creationId xmlns:a16="http://schemas.microsoft.com/office/drawing/2014/main" id="{96936F1E-EAEE-5A4C-86C5-4884D2DF641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344" y="2784"/>
                <a:ext cx="228" cy="3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lnSpc>
                    <a:spcPct val="120000"/>
                  </a:lnSpc>
                  <a:spcAft>
                    <a:spcPct val="20000"/>
                  </a:spcAft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Aft>
                    <a:spcPct val="20000"/>
                  </a:spcAft>
                  <a:buClr>
                    <a:srgbClr val="008000"/>
                  </a:buClr>
                  <a:buSzPct val="55000"/>
                  <a:buFont typeface="Wingdings" pitchFamily="2" charset="2"/>
                  <a:buChar char="n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FF3300"/>
                  </a:buClr>
                  <a:buSzPct val="50000"/>
                  <a:buFont typeface="Wingdings" pitchFamily="2" charset="2"/>
                  <a:buChar char="n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006666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zh-CN" sz="2800" b="1"/>
                  <a:t>0</a:t>
                </a:r>
              </a:p>
            </p:txBody>
          </p:sp>
        </p:grpSp>
        <p:grpSp>
          <p:nvGrpSpPr>
            <p:cNvPr id="77839" name="Group 38">
              <a:extLst>
                <a:ext uri="{FF2B5EF4-FFF2-40B4-BE49-F238E27FC236}">
                  <a16:creationId xmlns:a16="http://schemas.microsoft.com/office/drawing/2014/main" id="{856DA769-41C3-EA42-BF64-9AF6339DFC1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88" y="2880"/>
              <a:ext cx="564" cy="327"/>
              <a:chOff x="1008" y="3120"/>
              <a:chExt cx="564" cy="327"/>
            </a:xfrm>
          </p:grpSpPr>
          <p:sp>
            <p:nvSpPr>
              <p:cNvPr id="77865" name="Text Box 39">
                <a:extLst>
                  <a:ext uri="{FF2B5EF4-FFF2-40B4-BE49-F238E27FC236}">
                    <a16:creationId xmlns:a16="http://schemas.microsoft.com/office/drawing/2014/main" id="{0BE2B487-CBA2-6840-AD66-126D63C9B8E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008" y="3120"/>
                <a:ext cx="228" cy="3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lnSpc>
                    <a:spcPct val="120000"/>
                  </a:lnSpc>
                  <a:spcAft>
                    <a:spcPct val="20000"/>
                  </a:spcAft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Aft>
                    <a:spcPct val="20000"/>
                  </a:spcAft>
                  <a:buClr>
                    <a:srgbClr val="008000"/>
                  </a:buClr>
                  <a:buSzPct val="55000"/>
                  <a:buFont typeface="Wingdings" pitchFamily="2" charset="2"/>
                  <a:buChar char="n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FF3300"/>
                  </a:buClr>
                  <a:buSzPct val="50000"/>
                  <a:buFont typeface="Wingdings" pitchFamily="2" charset="2"/>
                  <a:buChar char="n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006666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zh-CN" sz="2800" b="1"/>
                  <a:t>1</a:t>
                </a:r>
              </a:p>
            </p:txBody>
          </p:sp>
          <p:sp>
            <p:nvSpPr>
              <p:cNvPr id="77866" name="Text Box 40">
                <a:extLst>
                  <a:ext uri="{FF2B5EF4-FFF2-40B4-BE49-F238E27FC236}">
                    <a16:creationId xmlns:a16="http://schemas.microsoft.com/office/drawing/2014/main" id="{AC7350DF-A9E9-D147-B89B-77981BB80AD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344" y="3120"/>
                <a:ext cx="228" cy="3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lnSpc>
                    <a:spcPct val="120000"/>
                  </a:lnSpc>
                  <a:spcAft>
                    <a:spcPct val="20000"/>
                  </a:spcAft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Aft>
                    <a:spcPct val="20000"/>
                  </a:spcAft>
                  <a:buClr>
                    <a:srgbClr val="008000"/>
                  </a:buClr>
                  <a:buSzPct val="55000"/>
                  <a:buFont typeface="Wingdings" pitchFamily="2" charset="2"/>
                  <a:buChar char="n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FF3300"/>
                  </a:buClr>
                  <a:buSzPct val="50000"/>
                  <a:buFont typeface="Wingdings" pitchFamily="2" charset="2"/>
                  <a:buChar char="n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006666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zh-CN" sz="2800" b="1"/>
                  <a:t>1</a:t>
                </a:r>
              </a:p>
            </p:txBody>
          </p:sp>
        </p:grpSp>
        <p:sp>
          <p:nvSpPr>
            <p:cNvPr id="77840" name="Text Box 41">
              <a:extLst>
                <a:ext uri="{FF2B5EF4-FFF2-40B4-BE49-F238E27FC236}">
                  <a16:creationId xmlns:a16="http://schemas.microsoft.com/office/drawing/2014/main" id="{03FE265B-D4D7-1346-91BE-C387930CBF9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16" y="1872"/>
              <a:ext cx="228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8000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FF3300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rgbClr val="006666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800" b="1">
                  <a:solidFill>
                    <a:srgbClr val="FF3300"/>
                  </a:solidFill>
                </a:rPr>
                <a:t>1</a:t>
              </a:r>
              <a:endParaRPr lang="en-US" altLang="zh-CN" sz="2400" b="1">
                <a:solidFill>
                  <a:srgbClr val="FF3300"/>
                </a:solidFill>
              </a:endParaRPr>
            </a:p>
          </p:txBody>
        </p:sp>
        <p:sp>
          <p:nvSpPr>
            <p:cNvPr id="77841" name="Text Box 42">
              <a:extLst>
                <a:ext uri="{FF2B5EF4-FFF2-40B4-BE49-F238E27FC236}">
                  <a16:creationId xmlns:a16="http://schemas.microsoft.com/office/drawing/2014/main" id="{2C9EE5C5-C396-784D-8B2C-7C61177F4BB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04" y="2208"/>
              <a:ext cx="228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8000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FF3300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rgbClr val="006666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800" b="1">
                  <a:solidFill>
                    <a:srgbClr val="FF3300"/>
                  </a:solidFill>
                </a:rPr>
                <a:t>1</a:t>
              </a:r>
              <a:endParaRPr lang="en-US" altLang="zh-CN" sz="2400" b="1">
                <a:solidFill>
                  <a:srgbClr val="FF3300"/>
                </a:solidFill>
              </a:endParaRPr>
            </a:p>
          </p:txBody>
        </p:sp>
        <p:sp>
          <p:nvSpPr>
            <p:cNvPr id="77842" name="Text Box 43">
              <a:extLst>
                <a:ext uri="{FF2B5EF4-FFF2-40B4-BE49-F238E27FC236}">
                  <a16:creationId xmlns:a16="http://schemas.microsoft.com/office/drawing/2014/main" id="{F5649C47-4998-9145-B783-B2C3F697872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04" y="2553"/>
              <a:ext cx="228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8000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FF3300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rgbClr val="006666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800" b="1">
                  <a:solidFill>
                    <a:srgbClr val="FF3300"/>
                  </a:solidFill>
                </a:rPr>
                <a:t>1</a:t>
              </a:r>
              <a:endParaRPr lang="en-US" altLang="zh-CN" sz="2400" b="1">
                <a:solidFill>
                  <a:srgbClr val="FF3300"/>
                </a:solidFill>
              </a:endParaRPr>
            </a:p>
          </p:txBody>
        </p:sp>
        <p:sp>
          <p:nvSpPr>
            <p:cNvPr id="77843" name="Text Box 44">
              <a:extLst>
                <a:ext uri="{FF2B5EF4-FFF2-40B4-BE49-F238E27FC236}">
                  <a16:creationId xmlns:a16="http://schemas.microsoft.com/office/drawing/2014/main" id="{1717A106-8AF8-3C44-8B3A-FF2CFCB927B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04" y="2880"/>
              <a:ext cx="228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8000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FF3300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rgbClr val="006666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800" b="1">
                  <a:solidFill>
                    <a:srgbClr val="FF3300"/>
                  </a:solidFill>
                </a:rPr>
                <a:t>0</a:t>
              </a:r>
              <a:endParaRPr lang="en-US" altLang="zh-CN" sz="2400" b="1">
                <a:solidFill>
                  <a:srgbClr val="FF3300"/>
                </a:solidFill>
              </a:endParaRPr>
            </a:p>
          </p:txBody>
        </p:sp>
        <p:sp>
          <p:nvSpPr>
            <p:cNvPr id="77844" name="Text Box 45">
              <a:extLst>
                <a:ext uri="{FF2B5EF4-FFF2-40B4-BE49-F238E27FC236}">
                  <a16:creationId xmlns:a16="http://schemas.microsoft.com/office/drawing/2014/main" id="{098CE2E3-DAB4-0F4D-865B-CC66A6C1DE3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36" y="1872"/>
              <a:ext cx="228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8000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FF3300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rgbClr val="006666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800" b="1">
                  <a:solidFill>
                    <a:srgbClr val="FF3300"/>
                  </a:solidFill>
                </a:rPr>
                <a:t>1</a:t>
              </a:r>
              <a:endParaRPr lang="en-US" altLang="zh-CN" sz="2400" b="1">
                <a:solidFill>
                  <a:srgbClr val="FF3300"/>
                </a:solidFill>
              </a:endParaRPr>
            </a:p>
          </p:txBody>
        </p:sp>
        <p:sp>
          <p:nvSpPr>
            <p:cNvPr id="77845" name="Text Box 46">
              <a:extLst>
                <a:ext uri="{FF2B5EF4-FFF2-40B4-BE49-F238E27FC236}">
                  <a16:creationId xmlns:a16="http://schemas.microsoft.com/office/drawing/2014/main" id="{0B3895AE-0E20-C44F-8631-707F9D75955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24" y="2208"/>
              <a:ext cx="228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8000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FF3300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rgbClr val="006666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800" b="1">
                  <a:solidFill>
                    <a:srgbClr val="FF3300"/>
                  </a:solidFill>
                </a:rPr>
                <a:t>1</a:t>
              </a:r>
              <a:endParaRPr lang="en-US" altLang="zh-CN" sz="2400" b="1">
                <a:solidFill>
                  <a:srgbClr val="FF3300"/>
                </a:solidFill>
              </a:endParaRPr>
            </a:p>
          </p:txBody>
        </p:sp>
        <p:sp>
          <p:nvSpPr>
            <p:cNvPr id="77846" name="Text Box 47">
              <a:extLst>
                <a:ext uri="{FF2B5EF4-FFF2-40B4-BE49-F238E27FC236}">
                  <a16:creationId xmlns:a16="http://schemas.microsoft.com/office/drawing/2014/main" id="{24717103-22C9-3741-BE3E-84F157B9CDD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24" y="2553"/>
              <a:ext cx="228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8000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FF3300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rgbClr val="006666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800" b="1">
                  <a:solidFill>
                    <a:srgbClr val="FF3300"/>
                  </a:solidFill>
                </a:rPr>
                <a:t>1</a:t>
              </a:r>
              <a:endParaRPr lang="en-US" altLang="zh-CN" sz="2400" b="1">
                <a:solidFill>
                  <a:srgbClr val="FF3300"/>
                </a:solidFill>
              </a:endParaRPr>
            </a:p>
          </p:txBody>
        </p:sp>
        <p:sp>
          <p:nvSpPr>
            <p:cNvPr id="77847" name="Text Box 48">
              <a:extLst>
                <a:ext uri="{FF2B5EF4-FFF2-40B4-BE49-F238E27FC236}">
                  <a16:creationId xmlns:a16="http://schemas.microsoft.com/office/drawing/2014/main" id="{3BBDF1C0-53D5-7A44-AF8A-618856BEECF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24" y="2880"/>
              <a:ext cx="228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8000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FF3300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rgbClr val="006666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800" b="1">
                  <a:solidFill>
                    <a:srgbClr val="FF3300"/>
                  </a:solidFill>
                </a:rPr>
                <a:t>0</a:t>
              </a:r>
              <a:endParaRPr lang="en-US" altLang="zh-CN" sz="2400" b="1">
                <a:solidFill>
                  <a:srgbClr val="FF3300"/>
                </a:solidFill>
              </a:endParaRPr>
            </a:p>
          </p:txBody>
        </p:sp>
        <p:sp>
          <p:nvSpPr>
            <p:cNvPr id="77848" name="Text Box 49">
              <a:extLst>
                <a:ext uri="{FF2B5EF4-FFF2-40B4-BE49-F238E27FC236}">
                  <a16:creationId xmlns:a16="http://schemas.microsoft.com/office/drawing/2014/main" id="{2D1892FD-8B75-8748-B809-39BC3E37C94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20" y="1872"/>
              <a:ext cx="228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8000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FF3300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rgbClr val="006666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800" b="1">
                  <a:solidFill>
                    <a:schemeClr val="tx2"/>
                  </a:solidFill>
                </a:rPr>
                <a:t>1</a:t>
              </a:r>
              <a:endParaRPr lang="en-US" altLang="zh-CN" sz="2400" b="1">
                <a:solidFill>
                  <a:schemeClr val="tx2"/>
                </a:solidFill>
              </a:endParaRPr>
            </a:p>
          </p:txBody>
        </p:sp>
        <p:sp>
          <p:nvSpPr>
            <p:cNvPr id="77849" name="Text Box 50">
              <a:extLst>
                <a:ext uri="{FF2B5EF4-FFF2-40B4-BE49-F238E27FC236}">
                  <a16:creationId xmlns:a16="http://schemas.microsoft.com/office/drawing/2014/main" id="{4231A1BF-B8A6-AB46-975E-D683919A67F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08" y="2208"/>
              <a:ext cx="228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8000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FF3300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rgbClr val="006666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800" b="1">
                  <a:solidFill>
                    <a:schemeClr val="tx2"/>
                  </a:solidFill>
                </a:rPr>
                <a:t>0</a:t>
              </a:r>
              <a:endParaRPr lang="en-US" altLang="zh-CN" sz="2400" b="1">
                <a:solidFill>
                  <a:schemeClr val="tx2"/>
                </a:solidFill>
              </a:endParaRPr>
            </a:p>
          </p:txBody>
        </p:sp>
        <p:sp>
          <p:nvSpPr>
            <p:cNvPr id="77850" name="Text Box 51">
              <a:extLst>
                <a:ext uri="{FF2B5EF4-FFF2-40B4-BE49-F238E27FC236}">
                  <a16:creationId xmlns:a16="http://schemas.microsoft.com/office/drawing/2014/main" id="{D73F3127-4589-2544-A880-7CDEA86E65C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08" y="2553"/>
              <a:ext cx="228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8000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FF3300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rgbClr val="006666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800" b="1">
                  <a:solidFill>
                    <a:schemeClr val="tx2"/>
                  </a:solidFill>
                </a:rPr>
                <a:t>0</a:t>
              </a:r>
              <a:endParaRPr lang="en-US" altLang="zh-CN" sz="2400" b="1">
                <a:solidFill>
                  <a:schemeClr val="tx2"/>
                </a:solidFill>
              </a:endParaRPr>
            </a:p>
          </p:txBody>
        </p:sp>
        <p:sp>
          <p:nvSpPr>
            <p:cNvPr id="77851" name="Text Box 52">
              <a:extLst>
                <a:ext uri="{FF2B5EF4-FFF2-40B4-BE49-F238E27FC236}">
                  <a16:creationId xmlns:a16="http://schemas.microsoft.com/office/drawing/2014/main" id="{2B14778D-7EE2-134E-8EDD-C1961F5CCD1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08" y="2880"/>
              <a:ext cx="228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8000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FF3300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rgbClr val="006666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800" b="1">
                  <a:solidFill>
                    <a:schemeClr val="tx2"/>
                  </a:solidFill>
                </a:rPr>
                <a:t>0</a:t>
              </a:r>
              <a:endParaRPr lang="en-US" altLang="zh-CN" sz="2400" b="1">
                <a:solidFill>
                  <a:schemeClr val="tx2"/>
                </a:solidFill>
              </a:endParaRPr>
            </a:p>
          </p:txBody>
        </p:sp>
        <p:sp>
          <p:nvSpPr>
            <p:cNvPr id="77852" name="Text Box 53">
              <a:extLst>
                <a:ext uri="{FF2B5EF4-FFF2-40B4-BE49-F238E27FC236}">
                  <a16:creationId xmlns:a16="http://schemas.microsoft.com/office/drawing/2014/main" id="{9C64C7A2-AE82-784E-89A4-3F18A6858EE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52" y="1872"/>
              <a:ext cx="228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8000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FF3300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rgbClr val="006666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800" b="1">
                  <a:solidFill>
                    <a:schemeClr val="tx2"/>
                  </a:solidFill>
                </a:rPr>
                <a:t>1</a:t>
              </a:r>
              <a:endParaRPr lang="en-US" altLang="zh-CN" sz="2400" b="1">
                <a:solidFill>
                  <a:schemeClr val="tx2"/>
                </a:solidFill>
              </a:endParaRPr>
            </a:p>
          </p:txBody>
        </p:sp>
        <p:sp>
          <p:nvSpPr>
            <p:cNvPr id="77853" name="Text Box 54">
              <a:extLst>
                <a:ext uri="{FF2B5EF4-FFF2-40B4-BE49-F238E27FC236}">
                  <a16:creationId xmlns:a16="http://schemas.microsoft.com/office/drawing/2014/main" id="{10E2F281-04D4-9444-9506-43CE1C976DD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40" y="2208"/>
              <a:ext cx="228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8000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FF3300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rgbClr val="006666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800" b="1">
                  <a:solidFill>
                    <a:schemeClr val="tx2"/>
                  </a:solidFill>
                </a:rPr>
                <a:t>0</a:t>
              </a:r>
              <a:endParaRPr lang="en-US" altLang="zh-CN" sz="2400" b="1">
                <a:solidFill>
                  <a:schemeClr val="tx2"/>
                </a:solidFill>
              </a:endParaRPr>
            </a:p>
          </p:txBody>
        </p:sp>
        <p:sp>
          <p:nvSpPr>
            <p:cNvPr id="77854" name="Text Box 55">
              <a:extLst>
                <a:ext uri="{FF2B5EF4-FFF2-40B4-BE49-F238E27FC236}">
                  <a16:creationId xmlns:a16="http://schemas.microsoft.com/office/drawing/2014/main" id="{12CBE3D9-64BD-9A4E-A90E-FFED8C58CDA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40" y="2553"/>
              <a:ext cx="228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8000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FF3300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rgbClr val="006666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800" b="1">
                  <a:solidFill>
                    <a:schemeClr val="tx2"/>
                  </a:solidFill>
                </a:rPr>
                <a:t>0</a:t>
              </a:r>
              <a:endParaRPr lang="en-US" altLang="zh-CN" sz="2400" b="1">
                <a:solidFill>
                  <a:schemeClr val="tx2"/>
                </a:solidFill>
              </a:endParaRPr>
            </a:p>
          </p:txBody>
        </p:sp>
        <p:sp>
          <p:nvSpPr>
            <p:cNvPr id="77855" name="Text Box 56">
              <a:extLst>
                <a:ext uri="{FF2B5EF4-FFF2-40B4-BE49-F238E27FC236}">
                  <a16:creationId xmlns:a16="http://schemas.microsoft.com/office/drawing/2014/main" id="{4A695AFE-9616-CA4A-A21A-F4BDC800A6D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40" y="2880"/>
              <a:ext cx="228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8000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FF3300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rgbClr val="006666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800" b="1">
                  <a:solidFill>
                    <a:schemeClr val="tx2"/>
                  </a:solidFill>
                </a:rPr>
                <a:t>0</a:t>
              </a:r>
              <a:endParaRPr lang="en-US" altLang="zh-CN" sz="2400" b="1">
                <a:solidFill>
                  <a:schemeClr val="tx2"/>
                </a:solidFill>
              </a:endParaRPr>
            </a:p>
          </p:txBody>
        </p:sp>
        <p:sp>
          <p:nvSpPr>
            <p:cNvPr id="77856" name="Text Box 57">
              <a:extLst>
                <a:ext uri="{FF2B5EF4-FFF2-40B4-BE49-F238E27FC236}">
                  <a16:creationId xmlns:a16="http://schemas.microsoft.com/office/drawing/2014/main" id="{E3FDA548-E8FA-7040-BBB1-E572EC548F3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86" y="3264"/>
              <a:ext cx="508" cy="4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8000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FF3300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rgbClr val="006666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4400">
                  <a:solidFill>
                    <a:schemeClr val="tx2"/>
                  </a:solidFill>
                  <a:sym typeface="Symbol" pitchFamily="2" charset="2"/>
                </a:rPr>
                <a:t> </a:t>
              </a:r>
              <a:endParaRPr lang="en-US" altLang="zh-CN" sz="4400">
                <a:solidFill>
                  <a:schemeClr val="tx2"/>
                </a:solidFill>
              </a:endParaRPr>
            </a:p>
          </p:txBody>
        </p:sp>
        <p:grpSp>
          <p:nvGrpSpPr>
            <p:cNvPr id="77857" name="Group 58">
              <a:extLst>
                <a:ext uri="{FF2B5EF4-FFF2-40B4-BE49-F238E27FC236}">
                  <a16:creationId xmlns:a16="http://schemas.microsoft.com/office/drawing/2014/main" id="{929F1281-92AB-3D49-993C-DE168656B62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56" y="3360"/>
              <a:ext cx="2595" cy="327"/>
              <a:chOff x="1196" y="2448"/>
              <a:chExt cx="2595" cy="327"/>
            </a:xfrm>
          </p:grpSpPr>
          <p:sp>
            <p:nvSpPr>
              <p:cNvPr id="77858" name="Rectangle 59">
                <a:extLst>
                  <a:ext uri="{FF2B5EF4-FFF2-40B4-BE49-F238E27FC236}">
                    <a16:creationId xmlns:a16="http://schemas.microsoft.com/office/drawing/2014/main" id="{109312E7-F0CD-CE41-841E-53BEA12E9E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96" y="2448"/>
                <a:ext cx="2595" cy="3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lnSpc>
                    <a:spcPct val="120000"/>
                  </a:lnSpc>
                  <a:spcAft>
                    <a:spcPct val="20000"/>
                  </a:spcAft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Aft>
                    <a:spcPct val="20000"/>
                  </a:spcAft>
                  <a:buClr>
                    <a:srgbClr val="008000"/>
                  </a:buClr>
                  <a:buSzPct val="55000"/>
                  <a:buFont typeface="Wingdings" pitchFamily="2" charset="2"/>
                  <a:buChar char="n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FF3300"/>
                  </a:buClr>
                  <a:buSzPct val="50000"/>
                  <a:buFont typeface="Wingdings" pitchFamily="2" charset="2"/>
                  <a:buChar char="n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Aft>
                    <a:spcPct val="20000"/>
                  </a:spcAft>
                  <a:buClr>
                    <a:srgbClr val="006666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zh-CN" sz="2800" b="1" i="1">
                    <a:solidFill>
                      <a:schemeClr val="tx2"/>
                    </a:solidFill>
                  </a:rPr>
                  <a:t>A</a:t>
                </a:r>
                <a:r>
                  <a:rPr lang="en-US" altLang="zh-CN" sz="2800" b="1">
                    <a:solidFill>
                      <a:schemeClr val="tx2"/>
                    </a:solidFill>
                    <a:sym typeface="Symbol" pitchFamily="2" charset="2"/>
                  </a:rPr>
                  <a:t> </a:t>
                </a:r>
                <a:r>
                  <a:rPr lang="en-US" altLang="zh-CN" sz="2800" b="1" i="1">
                    <a:solidFill>
                      <a:schemeClr val="tx2"/>
                    </a:solidFill>
                    <a:sym typeface="Symbol" pitchFamily="2" charset="2"/>
                  </a:rPr>
                  <a:t>B</a:t>
                </a:r>
                <a:r>
                  <a:rPr lang="en-US" altLang="zh-CN" sz="2800" b="1">
                    <a:solidFill>
                      <a:schemeClr val="tx2"/>
                    </a:solidFill>
                    <a:sym typeface="Symbol" pitchFamily="2" charset="2"/>
                  </a:rPr>
                  <a:t>= </a:t>
                </a:r>
                <a:r>
                  <a:rPr lang="en-US" altLang="zh-CN" sz="2800" b="1" i="1">
                    <a:solidFill>
                      <a:schemeClr val="tx2"/>
                    </a:solidFill>
                    <a:sym typeface="Symbol" pitchFamily="2" charset="2"/>
                  </a:rPr>
                  <a:t>A</a:t>
                </a:r>
                <a:r>
                  <a:rPr lang="en-US" altLang="zh-CN" sz="2800" b="1">
                    <a:solidFill>
                      <a:schemeClr val="tx2"/>
                    </a:solidFill>
                    <a:sym typeface="Symbol" pitchFamily="2" charset="2"/>
                  </a:rPr>
                  <a:t>+</a:t>
                </a:r>
                <a:r>
                  <a:rPr lang="en-US" altLang="zh-CN" sz="2800" b="1" i="1">
                    <a:solidFill>
                      <a:schemeClr val="tx2"/>
                    </a:solidFill>
                    <a:sym typeface="Symbol" pitchFamily="2" charset="2"/>
                  </a:rPr>
                  <a:t>B</a:t>
                </a:r>
                <a:r>
                  <a:rPr lang="en-US" altLang="zh-CN" sz="2800" b="1">
                    <a:solidFill>
                      <a:schemeClr val="tx2"/>
                    </a:solidFill>
                    <a:sym typeface="Symbol" pitchFamily="2" charset="2"/>
                  </a:rPr>
                  <a:t>         </a:t>
                </a:r>
                <a:r>
                  <a:rPr lang="en-US" altLang="zh-CN" sz="2800" b="1" i="1">
                    <a:solidFill>
                      <a:schemeClr val="tx2"/>
                    </a:solidFill>
                  </a:rPr>
                  <a:t>A</a:t>
                </a:r>
                <a:r>
                  <a:rPr lang="en-US" altLang="zh-CN" sz="2800" b="1">
                    <a:solidFill>
                      <a:schemeClr val="tx2"/>
                    </a:solidFill>
                    <a:sym typeface="Symbol" pitchFamily="2" charset="2"/>
                  </a:rPr>
                  <a:t>+ </a:t>
                </a:r>
                <a:r>
                  <a:rPr lang="en-US" altLang="zh-CN" sz="2800" b="1" i="1">
                    <a:solidFill>
                      <a:schemeClr val="tx2"/>
                    </a:solidFill>
                    <a:sym typeface="Symbol" pitchFamily="2" charset="2"/>
                  </a:rPr>
                  <a:t>B</a:t>
                </a:r>
                <a:r>
                  <a:rPr lang="en-US" altLang="zh-CN" sz="2800" b="1">
                    <a:solidFill>
                      <a:schemeClr val="tx2"/>
                    </a:solidFill>
                    <a:sym typeface="Symbol" pitchFamily="2" charset="2"/>
                  </a:rPr>
                  <a:t>=</a:t>
                </a:r>
                <a:r>
                  <a:rPr lang="en-US" altLang="zh-CN" sz="2800" b="1" i="1">
                    <a:solidFill>
                      <a:schemeClr val="tx2"/>
                    </a:solidFill>
                    <a:sym typeface="Symbol" pitchFamily="2" charset="2"/>
                  </a:rPr>
                  <a:t>AB</a:t>
                </a:r>
              </a:p>
            </p:txBody>
          </p:sp>
          <p:sp>
            <p:nvSpPr>
              <p:cNvPr id="77859" name="Line 60">
                <a:extLst>
                  <a:ext uri="{FF2B5EF4-FFF2-40B4-BE49-F238E27FC236}">
                    <a16:creationId xmlns:a16="http://schemas.microsoft.com/office/drawing/2014/main" id="{C30A3E9B-4118-4C4F-AFC5-75119D68F3A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48" y="2496"/>
                <a:ext cx="432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7860" name="Line 61">
                <a:extLst>
                  <a:ext uri="{FF2B5EF4-FFF2-40B4-BE49-F238E27FC236}">
                    <a16:creationId xmlns:a16="http://schemas.microsoft.com/office/drawing/2014/main" id="{CB3D7E67-94A3-7447-98B9-6C31FEAFF9A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20" y="2496"/>
                <a:ext cx="96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7861" name="Line 62">
                <a:extLst>
                  <a:ext uri="{FF2B5EF4-FFF2-40B4-BE49-F238E27FC236}">
                    <a16:creationId xmlns:a16="http://schemas.microsoft.com/office/drawing/2014/main" id="{C2AE2BA1-EFEB-7241-A4E0-76FD7A170F9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08" y="2496"/>
                <a:ext cx="96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7862" name="Line 63">
                <a:extLst>
                  <a:ext uri="{FF2B5EF4-FFF2-40B4-BE49-F238E27FC236}">
                    <a16:creationId xmlns:a16="http://schemas.microsoft.com/office/drawing/2014/main" id="{31953D20-BAB8-1949-9D16-9D58C062E88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04" y="2496"/>
                <a:ext cx="96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7863" name="Line 64">
                <a:extLst>
                  <a:ext uri="{FF2B5EF4-FFF2-40B4-BE49-F238E27FC236}">
                    <a16:creationId xmlns:a16="http://schemas.microsoft.com/office/drawing/2014/main" id="{553F9B1B-D9FB-BE4C-8E46-F5ADE91AEDD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48" y="2496"/>
                <a:ext cx="96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7864" name="Line 65">
                <a:extLst>
                  <a:ext uri="{FF2B5EF4-FFF2-40B4-BE49-F238E27FC236}">
                    <a16:creationId xmlns:a16="http://schemas.microsoft.com/office/drawing/2014/main" id="{80970CB6-C722-1243-97B1-8773576D516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80" y="2496"/>
                <a:ext cx="432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>
            <a:extLst>
              <a:ext uri="{FF2B5EF4-FFF2-40B4-BE49-F238E27FC236}">
                <a16:creationId xmlns:a16="http://schemas.microsoft.com/office/drawing/2014/main" id="{18464C73-2E83-B840-91D4-C8F8BC70297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 b="1">
                <a:solidFill>
                  <a:schemeClr val="tx1"/>
                </a:solidFill>
              </a:rPr>
              <a:t>1.2.3 </a:t>
            </a:r>
            <a:r>
              <a:rPr lang="zh-CN" altLang="en-US" sz="3600" b="1">
                <a:solidFill>
                  <a:schemeClr val="tx1"/>
                </a:solidFill>
              </a:rPr>
              <a:t>逻辑代数的基本定律和基本规则</a:t>
            </a:r>
          </a:p>
        </p:txBody>
      </p:sp>
      <p:pic>
        <p:nvPicPr>
          <p:cNvPr id="78851" name="Picture 4">
            <a:extLst>
              <a:ext uri="{FF2B5EF4-FFF2-40B4-BE49-F238E27FC236}">
                <a16:creationId xmlns:a16="http://schemas.microsoft.com/office/drawing/2014/main" id="{6D7CF4EC-292F-9044-B151-6CFF36AF26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4495800"/>
            <a:ext cx="2743200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8852" name="Rectangle 3">
            <a:extLst>
              <a:ext uri="{FF2B5EF4-FFF2-40B4-BE49-F238E27FC236}">
                <a16:creationId xmlns:a16="http://schemas.microsoft.com/office/drawing/2014/main" id="{A285BFBF-09CF-2243-9CFC-C639A0EE54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2688" y="1371600"/>
            <a:ext cx="5065712" cy="3733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8000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FF3300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rgbClr val="006666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zh-CN" altLang="en-US" sz="2800" b="1">
                <a:solidFill>
                  <a:schemeClr val="hlink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代入规则</a:t>
            </a:r>
          </a:p>
          <a:p>
            <a:pPr lvl="1" eaLnBrk="1" hangingPunct="1">
              <a:lnSpc>
                <a:spcPct val="130000"/>
              </a:lnSpc>
            </a:pPr>
            <a:r>
              <a:rPr lang="zh-CN" altLang="en-US" sz="2200" b="1">
                <a:latin typeface="宋体" panose="02010600030101010101" pitchFamily="2" charset="-122"/>
              </a:rPr>
              <a:t>可用于推广基本定律、公式</a:t>
            </a:r>
            <a:r>
              <a:rPr lang="en-US" altLang="zh-CN" sz="2200" b="1">
                <a:latin typeface="宋体" panose="02010600030101010101" pitchFamily="2" charset="-122"/>
              </a:rPr>
              <a:t>.</a:t>
            </a:r>
          </a:p>
          <a:p>
            <a:pPr eaLnBrk="1" hangingPunct="1">
              <a:lnSpc>
                <a:spcPct val="130000"/>
              </a:lnSpc>
            </a:pPr>
            <a:r>
              <a:rPr lang="zh-CN" altLang="en-US" sz="2800" b="1">
                <a:solidFill>
                  <a:schemeClr val="hlink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对偶规则</a:t>
            </a:r>
          </a:p>
          <a:p>
            <a:pPr lvl="1" eaLnBrk="1" hangingPunct="1">
              <a:lnSpc>
                <a:spcPct val="130000"/>
              </a:lnSpc>
            </a:pPr>
            <a:r>
              <a:rPr lang="zh-CN" altLang="en-US" sz="2200" b="1">
                <a:latin typeface="宋体" panose="02010600030101010101" pitchFamily="2" charset="-122"/>
              </a:rPr>
              <a:t>便于记忆基本定律、公式</a:t>
            </a:r>
            <a:r>
              <a:rPr lang="en-US" altLang="zh-CN" sz="2200" b="1">
                <a:latin typeface="宋体" panose="02010600030101010101" pitchFamily="2" charset="-122"/>
              </a:rPr>
              <a:t>.</a:t>
            </a:r>
          </a:p>
          <a:p>
            <a:pPr eaLnBrk="1" hangingPunct="1">
              <a:lnSpc>
                <a:spcPct val="130000"/>
              </a:lnSpc>
            </a:pPr>
            <a:r>
              <a:rPr lang="zh-CN" altLang="en-US" sz="2800" b="1">
                <a:solidFill>
                  <a:schemeClr val="hlink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反演规则</a:t>
            </a:r>
          </a:p>
          <a:p>
            <a:pPr lvl="1" eaLnBrk="1" hangingPunct="1">
              <a:lnSpc>
                <a:spcPct val="130000"/>
              </a:lnSpc>
            </a:pPr>
            <a:r>
              <a:rPr lang="zh-CN" altLang="en-US" sz="2200" b="1">
                <a:latin typeface="宋体" panose="02010600030101010101" pitchFamily="2" charset="-122"/>
              </a:rPr>
              <a:t>用于求逻辑函数的反函数</a:t>
            </a:r>
            <a:r>
              <a:rPr lang="en-US" altLang="zh-CN" sz="2200" b="1">
                <a:latin typeface="宋体" panose="02010600030101010101" pitchFamily="2" charset="-122"/>
              </a:rPr>
              <a:t>.</a:t>
            </a: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>
            <a:extLst>
              <a:ext uri="{FF2B5EF4-FFF2-40B4-BE49-F238E27FC236}">
                <a16:creationId xmlns:a16="http://schemas.microsoft.com/office/drawing/2014/main" id="{F7C7F0C8-89B7-3842-AAC0-B80A8B0196E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 b="1">
                <a:solidFill>
                  <a:schemeClr val="tx1"/>
                </a:solidFill>
              </a:rPr>
              <a:t>1.2.3 </a:t>
            </a:r>
            <a:r>
              <a:rPr lang="zh-CN" altLang="en-US" sz="3600" b="1">
                <a:solidFill>
                  <a:schemeClr val="tx1"/>
                </a:solidFill>
              </a:rPr>
              <a:t>逻辑代数的基本定律和基本规则</a:t>
            </a:r>
          </a:p>
        </p:txBody>
      </p:sp>
      <p:graphicFrame>
        <p:nvGraphicFramePr>
          <p:cNvPr id="507907" name="Object 3">
            <a:extLst>
              <a:ext uri="{FF2B5EF4-FFF2-40B4-BE49-F238E27FC236}">
                <a16:creationId xmlns:a16="http://schemas.microsoft.com/office/drawing/2014/main" id="{2C4B4B99-1655-AD41-9306-5909CD86AD3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401888" y="3224213"/>
          <a:ext cx="4303712" cy="1012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890" name="公式" r:id="rId3" imgW="47396400" imgH="11112500" progId="Equation.3">
                  <p:embed/>
                </p:oleObj>
              </mc:Choice>
              <mc:Fallback>
                <p:oleObj name="公式" r:id="rId3" imgW="47396400" imgH="111125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01888" y="3224213"/>
                        <a:ext cx="4303712" cy="1012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9876" name="Text Box 4">
            <a:extLst>
              <a:ext uri="{FF2B5EF4-FFF2-40B4-BE49-F238E27FC236}">
                <a16:creationId xmlns:a16="http://schemas.microsoft.com/office/drawing/2014/main" id="{D494CBDB-EDC7-8449-B185-316F7394F2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0600" y="1447800"/>
            <a:ext cx="4953000" cy="604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8000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FF3300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rgbClr val="006666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Aft>
                <a:spcPct val="10000"/>
              </a:spcAft>
              <a:buFont typeface="Wingdings" pitchFamily="2" charset="2"/>
              <a:buNone/>
            </a:pPr>
            <a:r>
              <a:rPr lang="en-US" altLang="zh-CN" sz="2800" b="1">
                <a:solidFill>
                  <a:srgbClr val="FF3300"/>
                </a:solidFill>
                <a:ea typeface="隶书" panose="02010509060101010101" pitchFamily="49" charset="-122"/>
              </a:rPr>
              <a:t>(1) </a:t>
            </a:r>
            <a:r>
              <a:rPr lang="zh-CN" altLang="en-US" sz="2800" b="1">
                <a:solidFill>
                  <a:srgbClr val="FF3300"/>
                </a:solidFill>
                <a:ea typeface="隶书" panose="02010509060101010101" pitchFamily="49" charset="-122"/>
              </a:rPr>
              <a:t>代入规则</a:t>
            </a:r>
          </a:p>
        </p:txBody>
      </p:sp>
      <p:sp>
        <p:nvSpPr>
          <p:cNvPr id="507909" name="Text Box 5">
            <a:extLst>
              <a:ext uri="{FF2B5EF4-FFF2-40B4-BE49-F238E27FC236}">
                <a16:creationId xmlns:a16="http://schemas.microsoft.com/office/drawing/2014/main" id="{68B23285-55CA-C548-9F3B-37E080E75E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7800" y="2012950"/>
            <a:ext cx="7467600" cy="89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8000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FF3300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rgbClr val="006666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Aft>
                <a:spcPct val="10000"/>
              </a:spcAft>
              <a:buFont typeface="Wingdings" pitchFamily="2" charset="2"/>
              <a:buNone/>
            </a:pPr>
            <a:r>
              <a:rPr lang="en-US" altLang="zh-CN" sz="2200" b="1"/>
              <a:t>        </a:t>
            </a:r>
            <a:r>
              <a:rPr lang="zh-CN" altLang="en-US" sz="2200" b="1"/>
              <a:t>在任何一个逻辑等式中，若将等式两边的某一变量</a:t>
            </a:r>
            <a:r>
              <a:rPr lang="en-US" altLang="zh-CN" sz="2200" b="1" i="1"/>
              <a:t>X</a:t>
            </a:r>
            <a:r>
              <a:rPr lang="zh-CN" altLang="en-US" sz="2200" b="1"/>
              <a:t>，均代之以一个逻辑逻辑表达式，则此等式仍然成立。</a:t>
            </a:r>
          </a:p>
        </p:txBody>
      </p:sp>
      <p:sp>
        <p:nvSpPr>
          <p:cNvPr id="507910" name="Text Box 6">
            <a:extLst>
              <a:ext uri="{FF2B5EF4-FFF2-40B4-BE49-F238E27FC236}">
                <a16:creationId xmlns:a16="http://schemas.microsoft.com/office/drawing/2014/main" id="{EFC26073-DDE2-6D4D-805D-90595CA1F7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7400" y="4724400"/>
            <a:ext cx="5943600" cy="42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8000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FF3300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rgbClr val="006666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</a:pPr>
            <a:r>
              <a:rPr lang="zh-CN" altLang="zh-CN" sz="2200" b="1">
                <a:solidFill>
                  <a:srgbClr val="008000"/>
                </a:solidFill>
              </a:rPr>
              <a:t>采用代入规则, 可将反演律推广到多变量情况。</a:t>
            </a:r>
            <a:endParaRPr lang="zh-CN" altLang="en-US" sz="2200" b="1">
              <a:solidFill>
                <a:srgbClr val="008000"/>
              </a:solidFill>
            </a:endParaRPr>
          </a:p>
        </p:txBody>
      </p:sp>
      <p:graphicFrame>
        <p:nvGraphicFramePr>
          <p:cNvPr id="2" name="Object 1026">
            <a:extLst>
              <a:ext uri="{FF2B5EF4-FFF2-40B4-BE49-F238E27FC236}">
                <a16:creationId xmlns:a16="http://schemas.microsoft.com/office/drawing/2014/main" id="{3176E6A4-E8AD-414D-9296-FADF51ACBD0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465388" y="5410200"/>
          <a:ext cx="6145212" cy="446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891" name="公式" r:id="rId5" imgW="68757800" imgH="4978400" progId="Equation.3">
                  <p:embed/>
                </p:oleObj>
              </mc:Choice>
              <mc:Fallback>
                <p:oleObj name="公式" r:id="rId5" imgW="68757800" imgH="4978400" progId="Equation.3">
                  <p:embed/>
                  <p:pic>
                    <p:nvPicPr>
                      <p:cNvPr id="0" name="Object 10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65388" y="5410200"/>
                        <a:ext cx="6145212" cy="446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079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7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7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7909" grpId="0" autoUpdateAnimBg="0"/>
      <p:bldP spid="507910" grpId="0" autoUpdateAnimBg="0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>
            <a:extLst>
              <a:ext uri="{FF2B5EF4-FFF2-40B4-BE49-F238E27FC236}">
                <a16:creationId xmlns:a16="http://schemas.microsoft.com/office/drawing/2014/main" id="{75B67AFB-F0B7-B344-85C0-9FB5787520A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 b="1">
                <a:solidFill>
                  <a:schemeClr val="tx1"/>
                </a:solidFill>
              </a:rPr>
              <a:t>1.2.3 </a:t>
            </a:r>
            <a:r>
              <a:rPr lang="zh-CN" altLang="en-US" sz="3600" b="1">
                <a:solidFill>
                  <a:schemeClr val="tx1"/>
                </a:solidFill>
              </a:rPr>
              <a:t>逻辑代数的基本定律和基本规则</a:t>
            </a:r>
          </a:p>
        </p:txBody>
      </p:sp>
      <p:sp>
        <p:nvSpPr>
          <p:cNvPr id="80899" name="Text Box 3">
            <a:extLst>
              <a:ext uri="{FF2B5EF4-FFF2-40B4-BE49-F238E27FC236}">
                <a16:creationId xmlns:a16="http://schemas.microsoft.com/office/drawing/2014/main" id="{DDA92C7C-1126-0F43-9621-01B5FDEEF9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0600" y="1447800"/>
            <a:ext cx="4953000" cy="604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8000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FF3300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rgbClr val="006666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Aft>
                <a:spcPct val="10000"/>
              </a:spcAft>
              <a:buFont typeface="Wingdings" pitchFamily="2" charset="2"/>
              <a:buNone/>
            </a:pPr>
            <a:r>
              <a:rPr lang="en-US" altLang="zh-CN" sz="2800" b="1">
                <a:solidFill>
                  <a:srgbClr val="FF3300"/>
                </a:solidFill>
                <a:ea typeface="隶书" panose="02010509060101010101" pitchFamily="49" charset="-122"/>
              </a:rPr>
              <a:t>(2) </a:t>
            </a:r>
            <a:r>
              <a:rPr lang="zh-CN" altLang="en-US" sz="2800" b="1">
                <a:solidFill>
                  <a:srgbClr val="FF3300"/>
                </a:solidFill>
                <a:ea typeface="隶书" panose="02010509060101010101" pitchFamily="49" charset="-122"/>
              </a:rPr>
              <a:t>对偶规则</a:t>
            </a:r>
          </a:p>
        </p:txBody>
      </p:sp>
      <p:sp>
        <p:nvSpPr>
          <p:cNvPr id="80900" name="Text Box 4">
            <a:extLst>
              <a:ext uri="{FF2B5EF4-FFF2-40B4-BE49-F238E27FC236}">
                <a16:creationId xmlns:a16="http://schemas.microsoft.com/office/drawing/2014/main" id="{C7E5793B-6E2D-4648-BAF4-E76DFB0FDD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400" y="2012950"/>
            <a:ext cx="7696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8000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FF3300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rgbClr val="006666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Aft>
                <a:spcPct val="10000"/>
              </a:spcAft>
              <a:buFont typeface="Wingdings" pitchFamily="2" charset="2"/>
              <a:buNone/>
            </a:pPr>
            <a:r>
              <a:rPr lang="en-US" altLang="zh-CN" sz="2000" b="1"/>
              <a:t>    </a:t>
            </a:r>
            <a:r>
              <a:rPr lang="zh-CN" altLang="en-US" sz="2000" b="1"/>
              <a:t>将逻辑函数 </a:t>
            </a:r>
            <a:r>
              <a:rPr lang="en-US" altLang="zh-CN" sz="2000" b="1" i="1"/>
              <a:t>F</a:t>
            </a:r>
            <a:r>
              <a:rPr lang="en-US" altLang="zh-CN" sz="2000" b="1"/>
              <a:t> </a:t>
            </a:r>
            <a:r>
              <a:rPr lang="zh-CN" altLang="en-US" sz="2000" b="1"/>
              <a:t>中的 </a:t>
            </a:r>
            <a:r>
              <a:rPr lang="zh-CN" altLang="en-US" sz="2000" b="1">
                <a:solidFill>
                  <a:schemeClr val="hlink"/>
                </a:solidFill>
              </a:rPr>
              <a:t>“</a:t>
            </a:r>
            <a:r>
              <a:rPr lang="zh-CN" altLang="en-US" sz="2000" b="1">
                <a:solidFill>
                  <a:schemeClr val="hlink"/>
                </a:solidFill>
                <a:sym typeface="Symbol" pitchFamily="2" charset="2"/>
              </a:rPr>
              <a:t></a:t>
            </a:r>
            <a:r>
              <a:rPr lang="zh-CN" altLang="en-US" sz="2000" b="1">
                <a:solidFill>
                  <a:schemeClr val="hlink"/>
                </a:solidFill>
              </a:rPr>
              <a:t>”</a:t>
            </a:r>
            <a:r>
              <a:rPr lang="zh-CN" altLang="en-US" sz="2000" b="1">
                <a:solidFill>
                  <a:schemeClr val="hlink"/>
                </a:solidFill>
                <a:sym typeface="Symbol" pitchFamily="2" charset="2"/>
              </a:rPr>
              <a:t></a:t>
            </a:r>
            <a:r>
              <a:rPr lang="zh-CN" altLang="en-US" sz="2000" b="1">
                <a:solidFill>
                  <a:schemeClr val="hlink"/>
                </a:solidFill>
              </a:rPr>
              <a:t>“＋”，“</a:t>
            </a:r>
            <a:r>
              <a:rPr lang="en-US" altLang="zh-CN" sz="2000" b="1">
                <a:solidFill>
                  <a:schemeClr val="hlink"/>
                </a:solidFill>
              </a:rPr>
              <a:t>0”</a:t>
            </a:r>
            <a:r>
              <a:rPr lang="en-US" altLang="zh-CN" sz="2000" b="1">
                <a:solidFill>
                  <a:schemeClr val="hlink"/>
                </a:solidFill>
                <a:sym typeface="Symbol" pitchFamily="2" charset="2"/>
              </a:rPr>
              <a:t></a:t>
            </a:r>
            <a:r>
              <a:rPr lang="en-US" altLang="zh-CN" sz="2000" b="1">
                <a:solidFill>
                  <a:schemeClr val="hlink"/>
                </a:solidFill>
              </a:rPr>
              <a:t>“1”</a:t>
            </a:r>
            <a:r>
              <a:rPr lang="en-US" altLang="zh-CN" sz="2000" b="1"/>
              <a:t> </a:t>
            </a:r>
            <a:r>
              <a:rPr lang="zh-CN" altLang="en-US" sz="2000" b="1"/>
              <a:t>得</a:t>
            </a:r>
            <a:r>
              <a:rPr lang="zh-CN" altLang="en-US" sz="2000" b="1">
                <a:solidFill>
                  <a:srgbClr val="00CC66"/>
                </a:solidFill>
              </a:rPr>
              <a:t> </a:t>
            </a:r>
            <a:r>
              <a:rPr lang="en-US" altLang="zh-CN" sz="2000" b="1" i="1">
                <a:solidFill>
                  <a:srgbClr val="008000"/>
                </a:solidFill>
              </a:rPr>
              <a:t>F</a:t>
            </a:r>
            <a:r>
              <a:rPr lang="en-US" altLang="zh-CN" sz="2000" b="1">
                <a:solidFill>
                  <a:srgbClr val="008000"/>
                </a:solidFill>
              </a:rPr>
              <a:t> </a:t>
            </a:r>
            <a:r>
              <a:rPr lang="en-US" altLang="zh-CN" sz="2000" b="1">
                <a:solidFill>
                  <a:srgbClr val="008000"/>
                </a:solidFill>
                <a:sym typeface="Symbol" pitchFamily="2" charset="2"/>
              </a:rPr>
              <a:t></a:t>
            </a:r>
            <a:r>
              <a:rPr lang="en-US" altLang="zh-CN" sz="2000" b="1">
                <a:sym typeface="Times New Roman" panose="02020603050405020304" pitchFamily="18" charset="0"/>
              </a:rPr>
              <a:t>,</a:t>
            </a:r>
            <a:r>
              <a:rPr lang="zh-CN" altLang="en-US" sz="2000" b="1">
                <a:sym typeface="Times New Roman" panose="02020603050405020304" pitchFamily="18" charset="0"/>
              </a:rPr>
              <a:t>称</a:t>
            </a:r>
            <a:r>
              <a:rPr lang="zh-CN" altLang="zh-CN" sz="2000" b="1">
                <a:sym typeface="Times New Roman" panose="02020603050405020304" pitchFamily="18" charset="0"/>
              </a:rPr>
              <a:t>为 </a:t>
            </a:r>
            <a:r>
              <a:rPr lang="en-US" altLang="zh-CN" sz="2000" b="1" i="1">
                <a:sym typeface="Times New Roman" panose="02020603050405020304" pitchFamily="18" charset="0"/>
              </a:rPr>
              <a:t>F</a:t>
            </a:r>
            <a:r>
              <a:rPr lang="en-US" altLang="zh-CN" sz="2000" b="1">
                <a:sym typeface="Times New Roman" panose="02020603050405020304" pitchFamily="18" charset="0"/>
              </a:rPr>
              <a:t> </a:t>
            </a:r>
            <a:r>
              <a:rPr lang="zh-CN" altLang="zh-CN" sz="2000" b="1">
                <a:sym typeface="Times New Roman" panose="02020603050405020304" pitchFamily="18" charset="0"/>
              </a:rPr>
              <a:t>的对偶式。</a:t>
            </a:r>
            <a:endParaRPr lang="en-US" altLang="zh-CN" sz="2000" b="1">
              <a:sym typeface="Times New Roman" panose="02020603050405020304" pitchFamily="18" charset="0"/>
            </a:endParaRPr>
          </a:p>
        </p:txBody>
      </p:sp>
      <p:sp>
        <p:nvSpPr>
          <p:cNvPr id="12294" name="Text Box 5">
            <a:extLst>
              <a:ext uri="{FF2B5EF4-FFF2-40B4-BE49-F238E27FC236}">
                <a16:creationId xmlns:a16="http://schemas.microsoft.com/office/drawing/2014/main" id="{7A4A076D-0BA7-8D48-A845-B91DB76248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7800" y="4291013"/>
            <a:ext cx="3625850" cy="962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8000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FF3300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rgbClr val="006666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Tx/>
              <a:buSzTx/>
              <a:buFontTx/>
              <a:buNone/>
            </a:pPr>
            <a:r>
              <a:rPr lang="zh-CN" altLang="en-US" sz="2200" b="1">
                <a:solidFill>
                  <a:srgbClr val="008000"/>
                </a:solidFill>
              </a:rPr>
              <a:t>推论：若 </a:t>
            </a:r>
            <a:r>
              <a:rPr lang="en-US" altLang="zh-CN" sz="2200" b="1" i="1">
                <a:solidFill>
                  <a:srgbClr val="008000"/>
                </a:solidFill>
              </a:rPr>
              <a:t>F</a:t>
            </a:r>
            <a:r>
              <a:rPr lang="zh-CN" altLang="en-US" sz="2200" b="1">
                <a:solidFill>
                  <a:srgbClr val="008000"/>
                </a:solidFill>
              </a:rPr>
              <a:t>＝</a:t>
            </a:r>
            <a:r>
              <a:rPr lang="en-US" altLang="zh-CN" sz="2200" b="1" i="1">
                <a:solidFill>
                  <a:srgbClr val="008000"/>
                </a:solidFill>
              </a:rPr>
              <a:t>G</a:t>
            </a:r>
            <a:r>
              <a:rPr lang="zh-CN" altLang="en-US" sz="2200" b="1">
                <a:solidFill>
                  <a:srgbClr val="008000"/>
                </a:solidFill>
              </a:rPr>
              <a:t>，则 </a:t>
            </a:r>
            <a:r>
              <a:rPr lang="en-US" altLang="zh-CN" sz="2200" b="1" i="1">
                <a:solidFill>
                  <a:srgbClr val="008000"/>
                </a:solidFill>
              </a:rPr>
              <a:t>F</a:t>
            </a:r>
            <a:r>
              <a:rPr lang="en-US" altLang="zh-CN" sz="2200" b="1">
                <a:solidFill>
                  <a:srgbClr val="008000"/>
                </a:solidFill>
              </a:rPr>
              <a:t> </a:t>
            </a:r>
            <a:r>
              <a:rPr lang="en-US" altLang="zh-CN" sz="2200" b="1">
                <a:solidFill>
                  <a:srgbClr val="008000"/>
                </a:solidFill>
                <a:sym typeface="Symbol" pitchFamily="2" charset="2"/>
              </a:rPr>
              <a:t></a:t>
            </a:r>
            <a:r>
              <a:rPr lang="zh-CN" altLang="en-US" sz="2200" b="1">
                <a:solidFill>
                  <a:srgbClr val="008000"/>
                </a:solidFill>
              </a:rPr>
              <a:t>＝</a:t>
            </a:r>
            <a:r>
              <a:rPr lang="en-US" altLang="zh-CN" sz="2200" b="1" i="1">
                <a:solidFill>
                  <a:srgbClr val="008000"/>
                </a:solidFill>
              </a:rPr>
              <a:t>G</a:t>
            </a:r>
            <a:r>
              <a:rPr lang="en-US" altLang="zh-CN" sz="2200" b="1">
                <a:solidFill>
                  <a:srgbClr val="008000"/>
                </a:solidFill>
              </a:rPr>
              <a:t> </a:t>
            </a:r>
            <a:r>
              <a:rPr lang="en-US" altLang="zh-CN" sz="2200" b="1">
                <a:solidFill>
                  <a:srgbClr val="008000"/>
                </a:solidFill>
                <a:sym typeface="Symbol" pitchFamily="2" charset="2"/>
              </a:rPr>
              <a:t></a:t>
            </a:r>
            <a:endParaRPr lang="en-US" altLang="zh-CN" sz="2200" b="1">
              <a:solidFill>
                <a:srgbClr val="008000"/>
              </a:solidFill>
              <a:sym typeface="Times New Roman" panose="02020603050405020304" pitchFamily="18" charset="0"/>
            </a:endParaRPr>
          </a:p>
          <a:p>
            <a:pPr eaLnBrk="1" hangingPunct="1">
              <a:buFont typeface="Wingdings" pitchFamily="2" charset="2"/>
              <a:buNone/>
            </a:pPr>
            <a:r>
              <a:rPr lang="en-US" altLang="zh-CN" sz="2200" b="1"/>
              <a:t>            ( </a:t>
            </a:r>
            <a:r>
              <a:rPr lang="en-US" altLang="zh-CN" sz="2200" b="1" i="1"/>
              <a:t>F </a:t>
            </a:r>
            <a:r>
              <a:rPr lang="en-US" altLang="zh-CN" sz="2200" b="1">
                <a:sym typeface="Symbol" pitchFamily="2" charset="2"/>
              </a:rPr>
              <a:t></a:t>
            </a:r>
            <a:r>
              <a:rPr lang="en-US" altLang="zh-CN" sz="2200" b="1"/>
              <a:t> ) </a:t>
            </a:r>
            <a:r>
              <a:rPr lang="en-US" altLang="zh-CN" sz="2200" b="1">
                <a:sym typeface="Symbol" pitchFamily="2" charset="2"/>
              </a:rPr>
              <a:t></a:t>
            </a:r>
            <a:r>
              <a:rPr lang="en-US" altLang="zh-CN" sz="2200" b="1"/>
              <a:t> = </a:t>
            </a:r>
            <a:r>
              <a:rPr lang="en-US" altLang="zh-CN" sz="2200" b="1" i="1"/>
              <a:t>F</a:t>
            </a:r>
          </a:p>
        </p:txBody>
      </p:sp>
      <p:graphicFrame>
        <p:nvGraphicFramePr>
          <p:cNvPr id="80902" name="Object 7">
            <a:extLst>
              <a:ext uri="{FF2B5EF4-FFF2-40B4-BE49-F238E27FC236}">
                <a16:creationId xmlns:a16="http://schemas.microsoft.com/office/drawing/2014/main" id="{9B37924E-B41D-6E49-9A08-9C1DD8C43F9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906713" y="2854325"/>
          <a:ext cx="2960687" cy="1036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910" name="公式" r:id="rId3" imgW="31889700" imgH="11112500" progId="Equation.3">
                  <p:embed/>
                </p:oleObj>
              </mc:Choice>
              <mc:Fallback>
                <p:oleObj name="公式" r:id="rId3" imgW="31889700" imgH="111125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06713" y="2854325"/>
                        <a:ext cx="2960687" cy="10366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0903" name="Text Box 8">
            <a:extLst>
              <a:ext uri="{FF2B5EF4-FFF2-40B4-BE49-F238E27FC236}">
                <a16:creationId xmlns:a16="http://schemas.microsoft.com/office/drawing/2014/main" id="{25642A4A-75A5-D04A-8B02-889AB8D3FD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98600" y="2743200"/>
            <a:ext cx="1449388" cy="1098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8000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FF3300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rgbClr val="006666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200" b="1">
                <a:latin typeface="宋体" panose="02010600030101010101" pitchFamily="2" charset="-122"/>
              </a:rPr>
              <a:t>逻辑函数</a:t>
            </a:r>
            <a:r>
              <a:rPr lang="en-US" altLang="zh-CN" sz="2200" b="1">
                <a:latin typeface="宋体" panose="02010600030101010101" pitchFamily="2" charset="-122"/>
              </a:rPr>
              <a:t>:</a:t>
            </a:r>
          </a:p>
          <a:p>
            <a:pPr eaLnBrk="1" hangingPunct="1">
              <a:lnSpc>
                <a:spcPct val="150000"/>
              </a:lnSpc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200" b="1">
                <a:latin typeface="宋体" panose="02010600030101010101" pitchFamily="2" charset="-122"/>
              </a:rPr>
              <a:t>对偶函数</a:t>
            </a:r>
            <a:r>
              <a:rPr lang="en-US" altLang="zh-CN" sz="2200" b="1">
                <a:latin typeface="宋体" panose="02010600030101010101" pitchFamily="2" charset="-122"/>
              </a:rPr>
              <a:t>:</a:t>
            </a:r>
          </a:p>
        </p:txBody>
      </p:sp>
      <p:sp>
        <p:nvSpPr>
          <p:cNvPr id="12296" name="Text Box 9">
            <a:extLst>
              <a:ext uri="{FF2B5EF4-FFF2-40B4-BE49-F238E27FC236}">
                <a16:creationId xmlns:a16="http://schemas.microsoft.com/office/drawing/2014/main" id="{FB6E8204-4E13-DE43-883F-749A337351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400" y="5410200"/>
            <a:ext cx="7543800" cy="89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8000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FF3300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rgbClr val="006666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Aft>
                <a:spcPct val="10000"/>
              </a:spcAft>
              <a:buClrTx/>
              <a:buSzTx/>
              <a:buFontTx/>
              <a:buNone/>
            </a:pPr>
            <a:r>
              <a:rPr lang="en-US" altLang="zh-CN" sz="2200" b="1"/>
              <a:t>        </a:t>
            </a:r>
            <a:r>
              <a:rPr lang="zh-CN" altLang="en-US" sz="2200" b="1"/>
              <a:t>在前面介绍的定律中，每行的公式都是互为对偶式，因此 ，利用对偶规则可使需要证明和记忆的公式减半。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4" grpId="0" autoUpdateAnimBg="0"/>
      <p:bldP spid="12296" grpId="0" autoUpdateAnimBg="0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>
            <a:extLst>
              <a:ext uri="{FF2B5EF4-FFF2-40B4-BE49-F238E27FC236}">
                <a16:creationId xmlns:a16="http://schemas.microsoft.com/office/drawing/2014/main" id="{E081A844-B974-ED40-8E5C-0F6E9C0E304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 b="1">
                <a:solidFill>
                  <a:schemeClr val="tx1"/>
                </a:solidFill>
              </a:rPr>
              <a:t>1.2.3 </a:t>
            </a:r>
            <a:r>
              <a:rPr lang="zh-CN" altLang="en-US" sz="3600" b="1">
                <a:solidFill>
                  <a:schemeClr val="tx1"/>
                </a:solidFill>
              </a:rPr>
              <a:t>逻辑代数的基本定律和基本规则</a:t>
            </a:r>
          </a:p>
        </p:txBody>
      </p:sp>
      <p:sp>
        <p:nvSpPr>
          <p:cNvPr id="81923" name="Text Box 3">
            <a:extLst>
              <a:ext uri="{FF2B5EF4-FFF2-40B4-BE49-F238E27FC236}">
                <a16:creationId xmlns:a16="http://schemas.microsoft.com/office/drawing/2014/main" id="{57353728-B122-0640-AD2B-145E80AF3D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0600" y="1447800"/>
            <a:ext cx="5105400" cy="604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8000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FF3300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rgbClr val="006666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Aft>
                <a:spcPct val="10000"/>
              </a:spcAft>
              <a:buFont typeface="Wingdings" pitchFamily="2" charset="2"/>
              <a:buNone/>
            </a:pPr>
            <a:r>
              <a:rPr lang="en-US" altLang="zh-CN" sz="2800" b="1">
                <a:solidFill>
                  <a:srgbClr val="FF3300"/>
                </a:solidFill>
                <a:ea typeface="隶书" panose="02010509060101010101" pitchFamily="49" charset="-122"/>
              </a:rPr>
              <a:t>(3) </a:t>
            </a:r>
            <a:r>
              <a:rPr lang="zh-CN" altLang="en-US" sz="2800" b="1">
                <a:solidFill>
                  <a:srgbClr val="FF3300"/>
                </a:solidFill>
                <a:ea typeface="隶书" panose="02010509060101010101" pitchFamily="49" charset="-122"/>
              </a:rPr>
              <a:t>反演规则</a:t>
            </a:r>
          </a:p>
        </p:txBody>
      </p:sp>
      <p:sp>
        <p:nvSpPr>
          <p:cNvPr id="81924" name="Text Box 4">
            <a:extLst>
              <a:ext uri="{FF2B5EF4-FFF2-40B4-BE49-F238E27FC236}">
                <a16:creationId xmlns:a16="http://schemas.microsoft.com/office/drawing/2014/main" id="{893EC7C4-392F-8C44-A1DE-91C928BB14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7800" y="2012950"/>
            <a:ext cx="7391400" cy="89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8000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FF3300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rgbClr val="006666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Aft>
                <a:spcPct val="10000"/>
              </a:spcAft>
              <a:buFont typeface="Wingdings" pitchFamily="2" charset="2"/>
              <a:buNone/>
            </a:pPr>
            <a:r>
              <a:rPr lang="en-US" altLang="zh-CN" sz="2200" b="1">
                <a:latin typeface="宋体" panose="02010600030101010101" pitchFamily="2" charset="-122"/>
              </a:rPr>
              <a:t>    </a:t>
            </a:r>
            <a:r>
              <a:rPr lang="zh-CN" altLang="en-US" sz="2200" b="1">
                <a:latin typeface="宋体" panose="02010600030101010101" pitchFamily="2" charset="-122"/>
              </a:rPr>
              <a:t>将逻辑函数 </a:t>
            </a:r>
            <a:r>
              <a:rPr lang="en-US" altLang="zh-CN" sz="2200" b="1" i="1"/>
              <a:t>F</a:t>
            </a:r>
            <a:r>
              <a:rPr lang="en-US" altLang="zh-CN" sz="2200" b="1"/>
              <a:t> </a:t>
            </a:r>
            <a:r>
              <a:rPr lang="zh-CN" altLang="en-US" sz="2200" b="1">
                <a:latin typeface="宋体" panose="02010600030101010101" pitchFamily="2" charset="-122"/>
              </a:rPr>
              <a:t>中的 </a:t>
            </a:r>
            <a:r>
              <a:rPr lang="zh-CN" altLang="en-US" sz="2200" b="1"/>
              <a:t>“</a:t>
            </a:r>
            <a:r>
              <a:rPr lang="zh-CN" altLang="en-US" sz="2200" b="1">
                <a:latin typeface="宋体" panose="02010600030101010101" pitchFamily="2" charset="-122"/>
                <a:sym typeface="Symbol" pitchFamily="2" charset="2"/>
              </a:rPr>
              <a:t></a:t>
            </a:r>
            <a:r>
              <a:rPr lang="zh-CN" altLang="en-US" sz="2200" b="1"/>
              <a:t>”</a:t>
            </a:r>
            <a:r>
              <a:rPr lang="zh-CN" altLang="en-US" sz="2200" b="1">
                <a:latin typeface="宋体" panose="02010600030101010101" pitchFamily="2" charset="-122"/>
                <a:sym typeface="Symbol" pitchFamily="2" charset="2"/>
              </a:rPr>
              <a:t></a:t>
            </a:r>
            <a:r>
              <a:rPr lang="zh-CN" altLang="en-US" sz="2200" b="1"/>
              <a:t>“</a:t>
            </a:r>
            <a:r>
              <a:rPr lang="zh-CN" altLang="en-US" sz="2200" b="1">
                <a:latin typeface="宋体" panose="02010600030101010101" pitchFamily="2" charset="-122"/>
              </a:rPr>
              <a:t>＋</a:t>
            </a:r>
            <a:r>
              <a:rPr lang="zh-CN" altLang="en-US" sz="2200" b="1"/>
              <a:t>”</a:t>
            </a:r>
            <a:r>
              <a:rPr lang="zh-CN" altLang="en-US" sz="2200" b="1">
                <a:latin typeface="宋体" panose="02010600030101010101" pitchFamily="2" charset="-122"/>
              </a:rPr>
              <a:t>，</a:t>
            </a:r>
            <a:r>
              <a:rPr lang="zh-CN" altLang="en-US" sz="2200" b="1"/>
              <a:t>“</a:t>
            </a:r>
            <a:r>
              <a:rPr lang="en-US" altLang="zh-CN" sz="2200" b="1"/>
              <a:t>0”</a:t>
            </a:r>
            <a:r>
              <a:rPr lang="en-US" altLang="zh-CN" sz="2200" b="1">
                <a:latin typeface="宋体" panose="02010600030101010101" pitchFamily="2" charset="-122"/>
                <a:sym typeface="Symbol" pitchFamily="2" charset="2"/>
              </a:rPr>
              <a:t></a:t>
            </a:r>
            <a:r>
              <a:rPr lang="en-US" altLang="zh-CN" sz="2200" b="1"/>
              <a:t>“1”</a:t>
            </a:r>
            <a:r>
              <a:rPr lang="en-US" altLang="zh-CN" sz="2200" b="1">
                <a:solidFill>
                  <a:schemeClr val="hlink"/>
                </a:solidFill>
                <a:latin typeface="宋体" panose="02010600030101010101" pitchFamily="2" charset="-122"/>
              </a:rPr>
              <a:t>,</a:t>
            </a:r>
            <a:r>
              <a:rPr lang="zh-CN" altLang="en-US" sz="2200" b="1">
                <a:solidFill>
                  <a:schemeClr val="hlink"/>
                </a:solidFill>
                <a:latin typeface="宋体" panose="02010600030101010101" pitchFamily="2" charset="-122"/>
              </a:rPr>
              <a:t>原变量</a:t>
            </a:r>
            <a:r>
              <a:rPr lang="zh-CN" altLang="en-US" sz="2200" b="1">
                <a:solidFill>
                  <a:schemeClr val="hlink"/>
                </a:solidFill>
                <a:latin typeface="宋体" panose="02010600030101010101" pitchFamily="2" charset="-122"/>
                <a:sym typeface="Symbol" pitchFamily="2" charset="2"/>
              </a:rPr>
              <a:t></a:t>
            </a:r>
            <a:r>
              <a:rPr lang="zh-CN" altLang="en-US" sz="2200" b="1">
                <a:solidFill>
                  <a:schemeClr val="hlink"/>
                </a:solidFill>
                <a:latin typeface="宋体" panose="02010600030101010101" pitchFamily="2" charset="-122"/>
              </a:rPr>
              <a:t>反变量，</a:t>
            </a:r>
            <a:r>
              <a:rPr lang="zh-CN" altLang="en-US" sz="2200" b="1">
                <a:latin typeface="宋体" panose="02010600030101010101" pitchFamily="2" charset="-122"/>
              </a:rPr>
              <a:t>得</a:t>
            </a:r>
            <a:r>
              <a:rPr lang="zh-CN" altLang="en-US" sz="2200" b="1">
                <a:solidFill>
                  <a:srgbClr val="00CC66"/>
                </a:solidFill>
                <a:latin typeface="宋体" panose="02010600030101010101" pitchFamily="2" charset="-122"/>
              </a:rPr>
              <a:t> </a:t>
            </a:r>
            <a:r>
              <a:rPr lang="en-US" altLang="zh-CN" sz="2200" b="1" i="1">
                <a:solidFill>
                  <a:srgbClr val="008000"/>
                </a:solidFill>
              </a:rPr>
              <a:t>F</a:t>
            </a:r>
            <a:r>
              <a:rPr lang="en-US" altLang="zh-CN" sz="2200" b="1">
                <a:latin typeface="宋体" panose="02010600030101010101" pitchFamily="2" charset="-122"/>
                <a:sym typeface="Times New Roman" panose="02020603050405020304" pitchFamily="18" charset="0"/>
              </a:rPr>
              <a:t>,</a:t>
            </a:r>
            <a:r>
              <a:rPr lang="zh-CN" altLang="zh-CN" sz="2200" b="1">
                <a:latin typeface="宋体" panose="02010600030101010101" pitchFamily="2" charset="-122"/>
                <a:sym typeface="Times New Roman" panose="02020603050405020304" pitchFamily="18" charset="0"/>
              </a:rPr>
              <a:t>即为 </a:t>
            </a:r>
            <a:r>
              <a:rPr lang="en-US" altLang="zh-CN" sz="2200" b="1" i="1">
                <a:latin typeface="宋体" panose="02010600030101010101" pitchFamily="2" charset="-122"/>
                <a:sym typeface="Times New Roman" panose="02020603050405020304" pitchFamily="18" charset="0"/>
              </a:rPr>
              <a:t>F</a:t>
            </a:r>
            <a:r>
              <a:rPr lang="en-US" altLang="zh-CN" sz="2200" b="1">
                <a:latin typeface="宋体" panose="02010600030101010101" pitchFamily="2" charset="-122"/>
                <a:sym typeface="Times New Roman" panose="02020603050405020304" pitchFamily="18" charset="0"/>
              </a:rPr>
              <a:t> </a:t>
            </a:r>
            <a:r>
              <a:rPr lang="zh-CN" altLang="zh-CN" sz="2200" b="1">
                <a:latin typeface="宋体" panose="02010600030101010101" pitchFamily="2" charset="-122"/>
                <a:sym typeface="Times New Roman" panose="02020603050405020304" pitchFamily="18" charset="0"/>
              </a:rPr>
              <a:t>的</a:t>
            </a:r>
            <a:r>
              <a:rPr lang="zh-CN" altLang="en-US" sz="2200" b="1"/>
              <a:t>反函数</a:t>
            </a:r>
            <a:r>
              <a:rPr lang="zh-CN" altLang="zh-CN" sz="2200" b="1">
                <a:latin typeface="宋体" panose="02010600030101010101" pitchFamily="2" charset="-122"/>
                <a:sym typeface="Times New Roman" panose="02020603050405020304" pitchFamily="18" charset="0"/>
              </a:rPr>
              <a:t>.</a:t>
            </a:r>
            <a:endParaRPr lang="en-US" altLang="zh-CN" sz="2200" b="1">
              <a:latin typeface="宋体" panose="02010600030101010101" pitchFamily="2" charset="-122"/>
              <a:sym typeface="Times New Roman" panose="02020603050405020304" pitchFamily="18" charset="0"/>
            </a:endParaRPr>
          </a:p>
        </p:txBody>
      </p:sp>
      <p:grpSp>
        <p:nvGrpSpPr>
          <p:cNvPr id="107533" name="Group 13">
            <a:extLst>
              <a:ext uri="{FF2B5EF4-FFF2-40B4-BE49-F238E27FC236}">
                <a16:creationId xmlns:a16="http://schemas.microsoft.com/office/drawing/2014/main" id="{1A3FB2C5-757D-5F44-A505-8F1B1BCF4385}"/>
              </a:ext>
            </a:extLst>
          </p:cNvPr>
          <p:cNvGrpSpPr>
            <a:grpSpLocks/>
          </p:cNvGrpSpPr>
          <p:nvPr/>
        </p:nvGrpSpPr>
        <p:grpSpPr bwMode="auto">
          <a:xfrm>
            <a:off x="1765300" y="3536950"/>
            <a:ext cx="4089400" cy="1231900"/>
            <a:chOff x="1112" y="2228"/>
            <a:chExt cx="2576" cy="776"/>
          </a:xfrm>
        </p:grpSpPr>
        <p:graphicFrame>
          <p:nvGraphicFramePr>
            <p:cNvPr id="81931" name="Object 6">
              <a:extLst>
                <a:ext uri="{FF2B5EF4-FFF2-40B4-BE49-F238E27FC236}">
                  <a16:creationId xmlns:a16="http://schemas.microsoft.com/office/drawing/2014/main" id="{477633EA-EA3E-A34D-B3EF-5F5870D6E454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023" y="2314"/>
            <a:ext cx="1665" cy="6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1944" name="公式" r:id="rId3" imgW="31013400" imgH="12293600" progId="Equation.3">
                    <p:embed/>
                  </p:oleObj>
                </mc:Choice>
                <mc:Fallback>
                  <p:oleObj name="公式" r:id="rId3" imgW="31013400" imgH="12293600" progId="Equation.3">
                    <p:embed/>
                    <p:pic>
                      <p:nvPicPr>
                        <p:cNvPr id="0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23" y="2314"/>
                          <a:ext cx="1665" cy="66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1932" name="Text Box 7">
              <a:extLst>
                <a:ext uri="{FF2B5EF4-FFF2-40B4-BE49-F238E27FC236}">
                  <a16:creationId xmlns:a16="http://schemas.microsoft.com/office/drawing/2014/main" id="{C607B41D-D39A-A54C-B88E-626295E49B9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12" y="2228"/>
              <a:ext cx="914" cy="7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8000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FF3300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rgbClr val="006666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7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zh-CN" altLang="en-US" sz="2200" b="1">
                  <a:latin typeface="宋体" panose="02010600030101010101" pitchFamily="2" charset="-122"/>
                </a:rPr>
                <a:t>逻辑函数</a:t>
              </a:r>
              <a:r>
                <a:rPr lang="en-US" altLang="zh-CN" sz="2200" b="1">
                  <a:latin typeface="宋体" panose="02010600030101010101" pitchFamily="2" charset="-122"/>
                </a:rPr>
                <a:t>:</a:t>
              </a:r>
            </a:p>
            <a:p>
              <a:pPr eaLnBrk="1" hangingPunct="1">
                <a:lnSpc>
                  <a:spcPct val="17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zh-CN" altLang="en-US" sz="2200" b="1">
                  <a:latin typeface="宋体" panose="02010600030101010101" pitchFamily="2" charset="-122"/>
                </a:rPr>
                <a:t>反 函 数</a:t>
              </a:r>
              <a:r>
                <a:rPr lang="en-US" altLang="zh-CN" sz="2200" b="1">
                  <a:latin typeface="宋体" panose="02010600030101010101" pitchFamily="2" charset="-122"/>
                </a:rPr>
                <a:t>:</a:t>
              </a:r>
            </a:p>
          </p:txBody>
        </p:sp>
      </p:grpSp>
      <p:sp>
        <p:nvSpPr>
          <p:cNvPr id="81926" name="Line 8">
            <a:extLst>
              <a:ext uri="{FF2B5EF4-FFF2-40B4-BE49-F238E27FC236}">
                <a16:creationId xmlns:a16="http://schemas.microsoft.com/office/drawing/2014/main" id="{04712349-E4D5-6349-8E96-41B4DCA7E06E}"/>
              </a:ext>
            </a:extLst>
          </p:cNvPr>
          <p:cNvSpPr>
            <a:spLocks noChangeShapeType="1"/>
          </p:cNvSpPr>
          <p:nvPr/>
        </p:nvSpPr>
        <p:spPr bwMode="auto">
          <a:xfrm>
            <a:off x="3124200" y="2514600"/>
            <a:ext cx="228600" cy="0"/>
          </a:xfrm>
          <a:prstGeom prst="line">
            <a:avLst/>
          </a:prstGeom>
          <a:noFill/>
          <a:ln w="19050">
            <a:solidFill>
              <a:srgbClr val="00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grpSp>
        <p:nvGrpSpPr>
          <p:cNvPr id="81933" name="Group 13">
            <a:extLst>
              <a:ext uri="{FF2B5EF4-FFF2-40B4-BE49-F238E27FC236}">
                <a16:creationId xmlns:a16="http://schemas.microsoft.com/office/drawing/2014/main" id="{965A529F-D756-4A4B-813B-084F56B2B87A}"/>
              </a:ext>
            </a:extLst>
          </p:cNvPr>
          <p:cNvGrpSpPr>
            <a:grpSpLocks/>
          </p:cNvGrpSpPr>
          <p:nvPr/>
        </p:nvGrpSpPr>
        <p:grpSpPr bwMode="auto">
          <a:xfrm>
            <a:off x="1752600" y="4876800"/>
            <a:ext cx="4648200" cy="1206500"/>
            <a:chOff x="1104" y="3072"/>
            <a:chExt cx="2928" cy="760"/>
          </a:xfrm>
        </p:grpSpPr>
        <p:graphicFrame>
          <p:nvGraphicFramePr>
            <p:cNvPr id="81929" name="Object 10">
              <a:extLst>
                <a:ext uri="{FF2B5EF4-FFF2-40B4-BE49-F238E27FC236}">
                  <a16:creationId xmlns:a16="http://schemas.microsoft.com/office/drawing/2014/main" id="{E91A02A9-DE25-B04A-BC97-E160D5047516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027" y="3168"/>
            <a:ext cx="2005" cy="66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1945" name="Equation" r:id="rId5" imgW="35394900" imgH="11696700" progId="Equation.DSMT4">
                    <p:embed/>
                  </p:oleObj>
                </mc:Choice>
                <mc:Fallback>
                  <p:oleObj name="Equation" r:id="rId5" imgW="35394900" imgH="11696700" progId="Equation.DSMT4">
                    <p:embed/>
                    <p:pic>
                      <p:nvPicPr>
                        <p:cNvPr id="0" name="Object 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27" y="3168"/>
                          <a:ext cx="2005" cy="66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1930" name="Text Box 11">
              <a:extLst>
                <a:ext uri="{FF2B5EF4-FFF2-40B4-BE49-F238E27FC236}">
                  <a16:creationId xmlns:a16="http://schemas.microsoft.com/office/drawing/2014/main" id="{2723B27C-052B-2C4C-8C69-426AC4956F1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04" y="3072"/>
              <a:ext cx="914" cy="7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8000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FF3300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rgbClr val="006666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6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zh-CN" altLang="en-US" sz="2200" b="1">
                  <a:latin typeface="宋体" panose="02010600030101010101" pitchFamily="2" charset="-122"/>
                </a:rPr>
                <a:t>逻辑函数</a:t>
              </a:r>
              <a:r>
                <a:rPr lang="en-US" altLang="zh-CN" sz="2200" b="1">
                  <a:latin typeface="宋体" panose="02010600030101010101" pitchFamily="2" charset="-122"/>
                </a:rPr>
                <a:t>:</a:t>
              </a:r>
            </a:p>
            <a:p>
              <a:pPr eaLnBrk="1" hangingPunct="1">
                <a:lnSpc>
                  <a:spcPct val="17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zh-CN" altLang="en-US" sz="2200" b="1">
                  <a:latin typeface="宋体" panose="02010600030101010101" pitchFamily="2" charset="-122"/>
                </a:rPr>
                <a:t>反 函 数</a:t>
              </a:r>
              <a:r>
                <a:rPr lang="en-US" altLang="zh-CN" sz="2200" b="1">
                  <a:latin typeface="宋体" panose="02010600030101010101" pitchFamily="2" charset="-122"/>
                </a:rPr>
                <a:t>:</a:t>
              </a:r>
            </a:p>
          </p:txBody>
        </p:sp>
      </p:grpSp>
      <p:sp>
        <p:nvSpPr>
          <p:cNvPr id="509964" name="Text Box 12">
            <a:extLst>
              <a:ext uri="{FF2B5EF4-FFF2-40B4-BE49-F238E27FC236}">
                <a16:creationId xmlns:a16="http://schemas.microsoft.com/office/drawing/2014/main" id="{70647159-BCE7-2D43-AB16-D971EE06BF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1600" y="3260725"/>
            <a:ext cx="746125" cy="42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8000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FF3300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rgbClr val="006666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200" b="1"/>
              <a:t>例：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9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07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9964" grpId="0" autoUpdateAnimBg="0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>
            <a:extLst>
              <a:ext uri="{FF2B5EF4-FFF2-40B4-BE49-F238E27FC236}">
                <a16:creationId xmlns:a16="http://schemas.microsoft.com/office/drawing/2014/main" id="{6D1C858D-8097-2E4D-B895-DBF89977CD2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 b="1">
                <a:solidFill>
                  <a:schemeClr val="tx1"/>
                </a:solidFill>
              </a:rPr>
              <a:t>1.2.4 </a:t>
            </a:r>
            <a:r>
              <a:rPr lang="zh-CN" altLang="en-US" sz="3600" b="1">
                <a:solidFill>
                  <a:schemeClr val="tx1"/>
                </a:solidFill>
              </a:rPr>
              <a:t>逻辑代数的常用公式</a:t>
            </a:r>
          </a:p>
        </p:txBody>
      </p:sp>
      <p:graphicFrame>
        <p:nvGraphicFramePr>
          <p:cNvPr id="82947" name="Object 3">
            <a:extLst>
              <a:ext uri="{FF2B5EF4-FFF2-40B4-BE49-F238E27FC236}">
                <a16:creationId xmlns:a16="http://schemas.microsoft.com/office/drawing/2014/main" id="{B2B29222-E9B4-FF42-BF53-516561A2C57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371600" y="1435100"/>
          <a:ext cx="5183188" cy="4813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954" name="公式" r:id="rId3" imgW="45351700" imgH="42125900" progId="Equation.3">
                  <p:embed/>
                </p:oleObj>
              </mc:Choice>
              <mc:Fallback>
                <p:oleObj name="公式" r:id="rId3" imgW="45351700" imgH="421259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1600" y="1435100"/>
                        <a:ext cx="5183188" cy="4813300"/>
                      </a:xfrm>
                      <a:prstGeom prst="rect">
                        <a:avLst/>
                      </a:prstGeom>
                      <a:solidFill>
                        <a:srgbClr val="CCFFFF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2948" name="Text Box 4">
            <a:extLst>
              <a:ext uri="{FF2B5EF4-FFF2-40B4-BE49-F238E27FC236}">
                <a16:creationId xmlns:a16="http://schemas.microsoft.com/office/drawing/2014/main" id="{3B47BA49-852E-7B48-B8DA-9195679D3F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29400" y="2895600"/>
            <a:ext cx="11033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8000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FF3300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rgbClr val="006666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400" b="1">
                <a:latin typeface="Tahoma" panose="020B0604030504040204" pitchFamily="34" charset="0"/>
              </a:rPr>
              <a:t>吸收律</a:t>
            </a: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>
            <a:extLst>
              <a:ext uri="{FF2B5EF4-FFF2-40B4-BE49-F238E27FC236}">
                <a16:creationId xmlns:a16="http://schemas.microsoft.com/office/drawing/2014/main" id="{59991A7B-5E14-3742-912A-F6BA2BAF405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3200" b="1">
                <a:solidFill>
                  <a:schemeClr val="tx1"/>
                </a:solidFill>
              </a:rPr>
              <a:t>常用公式的证明方法：</a:t>
            </a:r>
            <a:r>
              <a:rPr lang="zh-CN" altLang="en-US" sz="3200" b="1"/>
              <a:t>利用基本定律</a:t>
            </a:r>
          </a:p>
        </p:txBody>
      </p:sp>
      <p:graphicFrame>
        <p:nvGraphicFramePr>
          <p:cNvPr id="512003" name="Object 3">
            <a:extLst>
              <a:ext uri="{FF2B5EF4-FFF2-40B4-BE49-F238E27FC236}">
                <a16:creationId xmlns:a16="http://schemas.microsoft.com/office/drawing/2014/main" id="{742C39DE-AA93-E647-AC27-53BAEA1068A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125538" y="1981200"/>
          <a:ext cx="2998787" cy="527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026" name="公式" r:id="rId3" imgW="24574500" imgH="4978400" progId="Equation.3">
                  <p:embed/>
                </p:oleObj>
              </mc:Choice>
              <mc:Fallback>
                <p:oleObj name="公式" r:id="rId3" imgW="24574500" imgH="49784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25538" y="1981200"/>
                        <a:ext cx="2998787" cy="527050"/>
                      </a:xfrm>
                      <a:prstGeom prst="rect">
                        <a:avLst/>
                      </a:prstGeom>
                      <a:solidFill>
                        <a:srgbClr val="00FFFF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04" name="Object 4">
            <a:extLst>
              <a:ext uri="{FF2B5EF4-FFF2-40B4-BE49-F238E27FC236}">
                <a16:creationId xmlns:a16="http://schemas.microsoft.com/office/drawing/2014/main" id="{AC57D01A-438C-B748-AA7A-2121627E019D}"/>
              </a:ext>
            </a:extLst>
          </p:cNvPr>
          <p:cNvGraphicFramePr>
            <a:graphicFrameLocks noChangeAspect="1"/>
          </p:cNvGraphicFramePr>
          <p:nvPr/>
        </p:nvGraphicFramePr>
        <p:xfrm flipV="1">
          <a:off x="3721100" y="2667000"/>
          <a:ext cx="3378200" cy="531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027" name="公式" r:id="rId5" imgW="37160200" imgH="4978400" progId="Equation.3">
                  <p:embed/>
                </p:oleObj>
              </mc:Choice>
              <mc:Fallback>
                <p:oleObj name="公式" r:id="rId5" imgW="37160200" imgH="49784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 flipV="1">
                        <a:off x="3721100" y="2667000"/>
                        <a:ext cx="3378200" cy="531813"/>
                      </a:xfrm>
                      <a:prstGeom prst="rect">
                        <a:avLst/>
                      </a:prstGeom>
                      <a:solidFill>
                        <a:srgbClr val="00FFFF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05" name="Object 5">
            <a:extLst>
              <a:ext uri="{FF2B5EF4-FFF2-40B4-BE49-F238E27FC236}">
                <a16:creationId xmlns:a16="http://schemas.microsoft.com/office/drawing/2014/main" id="{B8B2A5E5-6691-3844-9AB0-CC65F13572F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733800" y="3276600"/>
          <a:ext cx="3657600" cy="576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028" name="公式" r:id="rId7" imgW="35102800" imgH="5562600" progId="Equation.3">
                  <p:embed/>
                </p:oleObj>
              </mc:Choice>
              <mc:Fallback>
                <p:oleObj name="公式" r:id="rId7" imgW="35102800" imgH="55626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33800" y="3276600"/>
                        <a:ext cx="3657600" cy="576263"/>
                      </a:xfrm>
                      <a:prstGeom prst="rect">
                        <a:avLst/>
                      </a:prstGeom>
                      <a:solidFill>
                        <a:srgbClr val="00FFFF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06" name="Object 6">
            <a:extLst>
              <a:ext uri="{FF2B5EF4-FFF2-40B4-BE49-F238E27FC236}">
                <a16:creationId xmlns:a16="http://schemas.microsoft.com/office/drawing/2014/main" id="{F59890B8-A72D-8648-A5A1-87EBAF7CB8C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733800" y="3962400"/>
          <a:ext cx="2133600" cy="547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029" name="公式" r:id="rId9" imgW="19304000" imgH="4978400" progId="Equation.3">
                  <p:embed/>
                </p:oleObj>
              </mc:Choice>
              <mc:Fallback>
                <p:oleObj name="公式" r:id="rId9" imgW="19304000" imgH="49784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33800" y="3962400"/>
                        <a:ext cx="2133600" cy="547688"/>
                      </a:xfrm>
                      <a:prstGeom prst="rect">
                        <a:avLst/>
                      </a:prstGeom>
                      <a:solidFill>
                        <a:srgbClr val="00FFFF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2007" name="Text Box 7">
            <a:extLst>
              <a:ext uri="{FF2B5EF4-FFF2-40B4-BE49-F238E27FC236}">
                <a16:creationId xmlns:a16="http://schemas.microsoft.com/office/drawing/2014/main" id="{276214B1-EDE9-A846-8B74-6B14C8B0A1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81675" y="4038600"/>
            <a:ext cx="14097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8000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FF3300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rgbClr val="006666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400" b="1">
                <a:latin typeface="宋体" panose="02010600030101010101" pitchFamily="2" charset="-122"/>
              </a:rPr>
              <a:t>等式右边</a:t>
            </a:r>
            <a:endParaRPr lang="zh-CN" altLang="en-US" sz="2400">
              <a:latin typeface="宋体" panose="02010600030101010101" pitchFamily="2" charset="-122"/>
            </a:endParaRPr>
          </a:p>
        </p:txBody>
      </p:sp>
      <p:grpSp>
        <p:nvGrpSpPr>
          <p:cNvPr id="2" name="Group 8">
            <a:extLst>
              <a:ext uri="{FF2B5EF4-FFF2-40B4-BE49-F238E27FC236}">
                <a16:creationId xmlns:a16="http://schemas.microsoft.com/office/drawing/2014/main" id="{FA359007-92FC-0B44-A051-C4E828BA2A16}"/>
              </a:ext>
            </a:extLst>
          </p:cNvPr>
          <p:cNvGrpSpPr>
            <a:grpSpLocks/>
          </p:cNvGrpSpPr>
          <p:nvPr/>
        </p:nvGrpSpPr>
        <p:grpSpPr bwMode="auto">
          <a:xfrm>
            <a:off x="990600" y="4876800"/>
            <a:ext cx="7467600" cy="1752600"/>
            <a:chOff x="624" y="3072"/>
            <a:chExt cx="4704" cy="1056"/>
          </a:xfrm>
        </p:grpSpPr>
        <p:sp>
          <p:nvSpPr>
            <p:cNvPr id="83989" name="Text Box 9">
              <a:extLst>
                <a:ext uri="{FF2B5EF4-FFF2-40B4-BE49-F238E27FC236}">
                  <a16:creationId xmlns:a16="http://schemas.microsoft.com/office/drawing/2014/main" id="{949A4F4B-C300-0A43-BE51-84A1C686B87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72" y="3088"/>
              <a:ext cx="4416" cy="7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8000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FF3300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rgbClr val="006666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000">
                  <a:latin typeface="宋体" panose="02010600030101010101" pitchFamily="2" charset="-122"/>
                </a:rPr>
                <a:t>    </a:t>
              </a:r>
              <a:r>
                <a:rPr lang="zh-CN" altLang="en-US" sz="2000" b="1">
                  <a:latin typeface="宋体" panose="02010600030101010101" pitchFamily="2" charset="-122"/>
                </a:rPr>
                <a:t>由此可以看出：与或表达式中，两个乘积项分别包含</a:t>
              </a:r>
              <a:r>
                <a:rPr lang="zh-CN" altLang="en-US" sz="2000" b="1">
                  <a:solidFill>
                    <a:schemeClr val="hlink"/>
                  </a:solidFill>
                  <a:latin typeface="宋体" panose="02010600030101010101" pitchFamily="2" charset="-122"/>
                </a:rPr>
                <a:t>同一因子</a:t>
              </a:r>
              <a:r>
                <a:rPr lang="zh-CN" altLang="en-US" sz="2000" b="1">
                  <a:latin typeface="宋体" panose="02010600030101010101" pitchFamily="2" charset="-122"/>
                </a:rPr>
                <a:t>的</a:t>
              </a:r>
              <a:r>
                <a:rPr lang="zh-CN" altLang="en-US" sz="2000" b="1">
                  <a:solidFill>
                    <a:schemeClr val="hlink"/>
                  </a:solidFill>
                  <a:latin typeface="宋体" panose="02010600030101010101" pitchFamily="2" charset="-122"/>
                </a:rPr>
                <a:t>原</a:t>
              </a:r>
              <a:r>
                <a:rPr lang="zh-CN" altLang="en-US" sz="2000" b="1">
                  <a:latin typeface="宋体" panose="02010600030101010101" pitchFamily="2" charset="-122"/>
                </a:rPr>
                <a:t>变量和</a:t>
              </a:r>
              <a:r>
                <a:rPr lang="zh-CN" altLang="en-US" sz="2000" b="1">
                  <a:solidFill>
                    <a:schemeClr val="hlink"/>
                  </a:solidFill>
                  <a:latin typeface="宋体" panose="02010600030101010101" pitchFamily="2" charset="-122"/>
                </a:rPr>
                <a:t>反</a:t>
              </a:r>
              <a:r>
                <a:rPr lang="zh-CN" altLang="en-US" sz="2000" b="1">
                  <a:latin typeface="宋体" panose="02010600030101010101" pitchFamily="2" charset="-122"/>
                </a:rPr>
                <a:t>变量，而两项的剩余因子包含在第三个乘积项中，则第三项是多余的。</a:t>
              </a:r>
            </a:p>
          </p:txBody>
        </p:sp>
        <p:sp>
          <p:nvSpPr>
            <p:cNvPr id="83990" name="Rectangle 10">
              <a:extLst>
                <a:ext uri="{FF2B5EF4-FFF2-40B4-BE49-F238E27FC236}">
                  <a16:creationId xmlns:a16="http://schemas.microsoft.com/office/drawing/2014/main" id="{53A3E585-39B4-084D-9D38-18FFBDE38D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4" y="3072"/>
              <a:ext cx="4704" cy="1056"/>
            </a:xfrm>
            <a:prstGeom prst="rect">
              <a:avLst/>
            </a:prstGeom>
            <a:noFill/>
            <a:ln w="57150" cmpd="thinThick">
              <a:solidFill>
                <a:srgbClr val="33CCCC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lnSpc>
                  <a:spcPct val="120000"/>
                </a:lnSpc>
                <a:spcAft>
                  <a:spcPct val="20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Aft>
                  <a:spcPct val="20000"/>
                </a:spcAft>
                <a:buClr>
                  <a:srgbClr val="008000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ct val="20000"/>
                </a:spcAft>
                <a:buClr>
                  <a:srgbClr val="FF3300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ct val="20000"/>
                </a:spcAft>
                <a:buClr>
                  <a:srgbClr val="006666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endParaRPr lang="zh-CN" altLang="en-US" sz="2400">
                <a:latin typeface="Tahoma" panose="020B0604030504040204" pitchFamily="34" charset="0"/>
              </a:endParaRPr>
            </a:p>
          </p:txBody>
        </p:sp>
      </p:grpSp>
      <p:graphicFrame>
        <p:nvGraphicFramePr>
          <p:cNvPr id="512011" name="Object 11">
            <a:extLst>
              <a:ext uri="{FF2B5EF4-FFF2-40B4-BE49-F238E27FC236}">
                <a16:creationId xmlns:a16="http://schemas.microsoft.com/office/drawing/2014/main" id="{07A76B27-75BE-8D45-A044-4C24A6DBA02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048000" y="6030913"/>
          <a:ext cx="4495800" cy="522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030" name="公式" r:id="rId11" imgW="42418000" imgH="4978400" progId="Equation.3">
                  <p:embed/>
                </p:oleObj>
              </mc:Choice>
              <mc:Fallback>
                <p:oleObj name="公式" r:id="rId11" imgW="42418000" imgH="4978400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0" y="6030913"/>
                        <a:ext cx="4495800" cy="522287"/>
                      </a:xfrm>
                      <a:prstGeom prst="rect">
                        <a:avLst/>
                      </a:prstGeom>
                      <a:solidFill>
                        <a:srgbClr val="CCFFFF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2012" name="Text Box 12">
            <a:extLst>
              <a:ext uri="{FF2B5EF4-FFF2-40B4-BE49-F238E27FC236}">
                <a16:creationId xmlns:a16="http://schemas.microsoft.com/office/drawing/2014/main" id="{0B3EE27C-310C-BE4E-8CFA-174F93D1FC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22375" y="6156325"/>
            <a:ext cx="171291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8000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FF3300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rgbClr val="006666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000" b="1">
                <a:solidFill>
                  <a:schemeClr val="tx2"/>
                </a:solidFill>
              </a:rPr>
              <a:t>公式可推广：</a:t>
            </a:r>
            <a:endParaRPr lang="zh-CN" altLang="en-US" sz="2000">
              <a:solidFill>
                <a:schemeClr val="tx2"/>
              </a:solidFill>
            </a:endParaRPr>
          </a:p>
        </p:txBody>
      </p:sp>
      <p:sp>
        <p:nvSpPr>
          <p:cNvPr id="83979" name="Rectangle 13">
            <a:extLst>
              <a:ext uri="{FF2B5EF4-FFF2-40B4-BE49-F238E27FC236}">
                <a16:creationId xmlns:a16="http://schemas.microsoft.com/office/drawing/2014/main" id="{D0A200F5-BEE9-2149-977C-54DE33483D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0600" y="1371600"/>
            <a:ext cx="7467600" cy="3429000"/>
          </a:xfrm>
          <a:prstGeom prst="rect">
            <a:avLst/>
          </a:prstGeom>
          <a:noFill/>
          <a:ln w="57150" cmpd="thinThick">
            <a:solidFill>
              <a:srgbClr val="33CCCC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8000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FF3300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rgbClr val="006666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</a:pPr>
            <a:endParaRPr lang="zh-CN" altLang="en-US" sz="2400">
              <a:latin typeface="Tahoma" panose="020B0604030504040204" pitchFamily="34" charset="0"/>
            </a:endParaRPr>
          </a:p>
        </p:txBody>
      </p:sp>
      <p:sp>
        <p:nvSpPr>
          <p:cNvPr id="83980" name="Text Box 14">
            <a:extLst>
              <a:ext uri="{FF2B5EF4-FFF2-40B4-BE49-F238E27FC236}">
                <a16:creationId xmlns:a16="http://schemas.microsoft.com/office/drawing/2014/main" id="{BDBC6B47-40D5-A146-B0A1-44A7C32C49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5688" y="1524000"/>
            <a:ext cx="23399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8000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FF3300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rgbClr val="006666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400" b="1">
                <a:latin typeface="宋体" panose="02010600030101010101" pitchFamily="2" charset="-122"/>
              </a:rPr>
              <a:t>例：证明吸收律</a:t>
            </a:r>
            <a:endParaRPr lang="zh-CN" altLang="en-US" sz="2400">
              <a:latin typeface="宋体" panose="02010600030101010101" pitchFamily="2" charset="-122"/>
            </a:endParaRPr>
          </a:p>
        </p:txBody>
      </p:sp>
      <p:graphicFrame>
        <p:nvGraphicFramePr>
          <p:cNvPr id="83981" name="Object 15">
            <a:extLst>
              <a:ext uri="{FF2B5EF4-FFF2-40B4-BE49-F238E27FC236}">
                <a16:creationId xmlns:a16="http://schemas.microsoft.com/office/drawing/2014/main" id="{5D32F382-D1CA-E44D-8523-1F8FAD938E4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352800" y="1463675"/>
          <a:ext cx="3657600" cy="479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031" name="公式" r:id="rId13" imgW="37744400" imgH="4978400" progId="Equation.3">
                  <p:embed/>
                </p:oleObj>
              </mc:Choice>
              <mc:Fallback>
                <p:oleObj name="公式" r:id="rId13" imgW="37744400" imgH="4978400" progId="Equation.3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52800" y="1463675"/>
                        <a:ext cx="3657600" cy="479425"/>
                      </a:xfrm>
                      <a:prstGeom prst="rect">
                        <a:avLst/>
                      </a:prstGeom>
                      <a:solidFill>
                        <a:srgbClr val="CCFFCC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3982" name="Text Box 16">
            <a:extLst>
              <a:ext uri="{FF2B5EF4-FFF2-40B4-BE49-F238E27FC236}">
                <a16:creationId xmlns:a16="http://schemas.microsoft.com/office/drawing/2014/main" id="{5B8428D7-FED0-7842-90E4-1EBC0153CF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96100" y="1524000"/>
            <a:ext cx="8763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lnSpc>
                <a:spcPct val="120000"/>
              </a:lnSpc>
              <a:spcAft>
                <a:spcPct val="20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20000"/>
              </a:lnSpc>
              <a:spcAft>
                <a:spcPct val="20000"/>
              </a:spcAft>
              <a:buClr>
                <a:srgbClr val="008000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Aft>
                <a:spcPct val="20000"/>
              </a:spcAft>
              <a:buClr>
                <a:srgbClr val="FF3300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Aft>
                <a:spcPct val="20000"/>
              </a:spcAft>
              <a:buClr>
                <a:srgbClr val="006666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400" b="1">
                <a:solidFill>
                  <a:schemeClr val="tx2"/>
                </a:solidFill>
              </a:rPr>
              <a:t> </a:t>
            </a:r>
            <a:r>
              <a:rPr lang="zh-CN" altLang="en-US" sz="2400" b="1">
                <a:solidFill>
                  <a:schemeClr val="tx2"/>
                </a:solidFill>
              </a:rPr>
              <a:t>成立</a:t>
            </a:r>
            <a:endParaRPr lang="zh-CN" altLang="en-US" sz="4400">
              <a:solidFill>
                <a:schemeClr val="tx2"/>
              </a:solidFill>
            </a:endParaRPr>
          </a:p>
        </p:txBody>
      </p:sp>
      <p:graphicFrame>
        <p:nvGraphicFramePr>
          <p:cNvPr id="512017" name="Object 17">
            <a:extLst>
              <a:ext uri="{FF2B5EF4-FFF2-40B4-BE49-F238E27FC236}">
                <a16:creationId xmlns:a16="http://schemas.microsoft.com/office/drawing/2014/main" id="{77A022B0-D6B8-9E42-860B-10F3E092159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049713" y="1981200"/>
          <a:ext cx="3113087" cy="546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032" name="公式" r:id="rId15" imgW="31597600" imgH="5562600" progId="Equation.3">
                  <p:embed/>
                </p:oleObj>
              </mc:Choice>
              <mc:Fallback>
                <p:oleObj name="公式" r:id="rId15" imgW="31597600" imgH="5562600" progId="Equation.3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49713" y="1981200"/>
                        <a:ext cx="3113087" cy="546100"/>
                      </a:xfrm>
                      <a:prstGeom prst="rect">
                        <a:avLst/>
                      </a:prstGeom>
                      <a:solidFill>
                        <a:srgbClr val="CCFFFF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2018" name="Line 18">
            <a:extLst>
              <a:ext uri="{FF2B5EF4-FFF2-40B4-BE49-F238E27FC236}">
                <a16:creationId xmlns:a16="http://schemas.microsoft.com/office/drawing/2014/main" id="{AABACAA9-DAFB-4044-85E0-8216F8A60823}"/>
              </a:ext>
            </a:extLst>
          </p:cNvPr>
          <p:cNvSpPr>
            <a:spLocks noChangeShapeType="1"/>
          </p:cNvSpPr>
          <p:nvPr/>
        </p:nvSpPr>
        <p:spPr bwMode="auto">
          <a:xfrm>
            <a:off x="5715000" y="2514600"/>
            <a:ext cx="1066800" cy="0"/>
          </a:xfrm>
          <a:prstGeom prst="line">
            <a:avLst/>
          </a:prstGeom>
          <a:noFill/>
          <a:ln w="38100">
            <a:solidFill>
              <a:srgbClr val="9933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12019" name="Line 19">
            <a:extLst>
              <a:ext uri="{FF2B5EF4-FFF2-40B4-BE49-F238E27FC236}">
                <a16:creationId xmlns:a16="http://schemas.microsoft.com/office/drawing/2014/main" id="{65238591-89E0-124D-ADAA-B8E2DE0BA928}"/>
              </a:ext>
            </a:extLst>
          </p:cNvPr>
          <p:cNvSpPr>
            <a:spLocks noChangeShapeType="1"/>
          </p:cNvSpPr>
          <p:nvPr/>
        </p:nvSpPr>
        <p:spPr bwMode="auto">
          <a:xfrm>
            <a:off x="4038600" y="3200400"/>
            <a:ext cx="457200" cy="0"/>
          </a:xfrm>
          <a:prstGeom prst="line">
            <a:avLst/>
          </a:prstGeom>
          <a:noFill/>
          <a:ln w="38100">
            <a:solidFill>
              <a:srgbClr val="9933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12020" name="Line 20">
            <a:extLst>
              <a:ext uri="{FF2B5EF4-FFF2-40B4-BE49-F238E27FC236}">
                <a16:creationId xmlns:a16="http://schemas.microsoft.com/office/drawing/2014/main" id="{029C8A27-10BE-C341-8BDD-98FB3CD3E690}"/>
              </a:ext>
            </a:extLst>
          </p:cNvPr>
          <p:cNvSpPr>
            <a:spLocks noChangeShapeType="1"/>
          </p:cNvSpPr>
          <p:nvPr/>
        </p:nvSpPr>
        <p:spPr bwMode="auto">
          <a:xfrm>
            <a:off x="5486400" y="3200400"/>
            <a:ext cx="762000" cy="0"/>
          </a:xfrm>
          <a:prstGeom prst="line">
            <a:avLst/>
          </a:prstGeom>
          <a:noFill/>
          <a:ln w="38100">
            <a:solidFill>
              <a:srgbClr val="9933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12021" name="Line 21">
            <a:extLst>
              <a:ext uri="{FF2B5EF4-FFF2-40B4-BE49-F238E27FC236}">
                <a16:creationId xmlns:a16="http://schemas.microsoft.com/office/drawing/2014/main" id="{C9F8184A-020F-3E44-8114-DA5FD3AFB926}"/>
              </a:ext>
            </a:extLst>
          </p:cNvPr>
          <p:cNvSpPr>
            <a:spLocks noChangeShapeType="1"/>
          </p:cNvSpPr>
          <p:nvPr/>
        </p:nvSpPr>
        <p:spPr bwMode="auto">
          <a:xfrm>
            <a:off x="4800600" y="3200400"/>
            <a:ext cx="457200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12022" name="Line 22">
            <a:extLst>
              <a:ext uri="{FF2B5EF4-FFF2-40B4-BE49-F238E27FC236}">
                <a16:creationId xmlns:a16="http://schemas.microsoft.com/office/drawing/2014/main" id="{28438B1E-C68E-744B-9A3D-035D83F2529D}"/>
              </a:ext>
            </a:extLst>
          </p:cNvPr>
          <p:cNvSpPr>
            <a:spLocks noChangeShapeType="1"/>
          </p:cNvSpPr>
          <p:nvPr/>
        </p:nvSpPr>
        <p:spPr bwMode="auto">
          <a:xfrm>
            <a:off x="6400800" y="3200400"/>
            <a:ext cx="685800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5120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2" dur="500"/>
                                        <p:tgtEl>
                                          <p:spTgt spid="5120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120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1" dur="500"/>
                                        <p:tgtEl>
                                          <p:spTgt spid="5120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5120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5120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5120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5120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4" dur="500"/>
                                        <p:tgtEl>
                                          <p:spTgt spid="5120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9" dur="500"/>
                                        <p:tgtEl>
                                          <p:spTgt spid="5120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54" dur="500"/>
                                        <p:tgtEl>
                                          <p:spTgt spid="5120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5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 nodeType="clickPar">
                      <p:stCondLst>
                        <p:cond delay="indefinite"/>
                      </p:stCondLst>
                      <p:childTnLst>
                        <p:par>
                          <p:cTn id="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2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5120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5120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5120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5120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2" dur="500"/>
                                        <p:tgtEl>
                                          <p:spTgt spid="5120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007" grpId="0" autoUpdateAnimBg="0"/>
      <p:bldP spid="512012" grpId="0" autoUpdateAnimBg="0"/>
    </p:bldLst>
  </p:timing>
</p:sld>
</file>

<file path=ppt/theme/theme1.xml><?xml version="1.0" encoding="utf-8"?>
<a:theme xmlns:a="http://schemas.openxmlformats.org/drawingml/2006/main" name="Blends">
  <a:themeElements>
    <a:clrScheme name="Blends 2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FFCF01"/>
      </a:accent2>
      <a:accent3>
        <a:srgbClr val="FFFFFF"/>
      </a:accent3>
      <a:accent4>
        <a:srgbClr val="000000"/>
      </a:accent4>
      <a:accent5>
        <a:srgbClr val="AAEFD1"/>
      </a:accent5>
      <a:accent6>
        <a:srgbClr val="E7BB01"/>
      </a:accent6>
      <a:hlink>
        <a:srgbClr val="FF0000"/>
      </a:hlink>
      <a:folHlink>
        <a:srgbClr val="3333CC"/>
      </a:folHlink>
    </a:clrScheme>
    <a:fontScheme name="Blends">
      <a:majorFont>
        <a:latin typeface="Times New Roman"/>
        <a:ea typeface="隶书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  <a:ea typeface="宋体" pitchFamily="2" charset="-122"/>
          </a:defRPr>
        </a:defPPr>
      </a:lstStyle>
    </a:lnDef>
  </a:objectDefaults>
  <a:extraClrSchemeLst>
    <a:extraClrScheme>
      <a:clrScheme name="Blends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2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3">
        <a:dk1>
          <a:srgbClr val="000000"/>
        </a:dk1>
        <a:lt1>
          <a:srgbClr val="FFFFFF"/>
        </a:lt1>
        <a:dk2>
          <a:srgbClr val="000000"/>
        </a:dk2>
        <a:lt2>
          <a:srgbClr val="5F5F5F"/>
        </a:lt2>
        <a:accent1>
          <a:srgbClr val="EAEAEA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737373"/>
        </a:accent6>
        <a:hlink>
          <a:srgbClr val="4D4D4D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4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7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C:\Program Files\Microsoft Office\Templates\Presentation Designs\Blends.pot</Template>
  <TotalTime>12027</TotalTime>
  <Words>11883</Words>
  <Application>Microsoft Macintosh PowerPoint</Application>
  <PresentationFormat>全屏显示(4:3)</PresentationFormat>
  <Paragraphs>2395</Paragraphs>
  <Slides>149</Slides>
  <Notes>34</Notes>
  <HiddenSlides>0</HiddenSlides>
  <MMClips>0</MMClips>
  <ScaleCrop>false</ScaleCrop>
  <HeadingPairs>
    <vt:vector size="8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8</vt:i4>
      </vt:variant>
      <vt:variant>
        <vt:lpstr>幻灯片标题</vt:lpstr>
      </vt:variant>
      <vt:variant>
        <vt:i4>149</vt:i4>
      </vt:variant>
    </vt:vector>
  </HeadingPairs>
  <TitlesOfParts>
    <vt:vector size="172" baseType="lpstr">
      <vt:lpstr>仿宋_GB2312</vt:lpstr>
      <vt:lpstr>黑体</vt:lpstr>
      <vt:lpstr>华文彩云</vt:lpstr>
      <vt:lpstr>华文新魏</vt:lpstr>
      <vt:lpstr>隶书</vt:lpstr>
      <vt:lpstr>宋体</vt:lpstr>
      <vt:lpstr>Microsoft YaHei</vt:lpstr>
      <vt:lpstr>Microsoft YaHei</vt:lpstr>
      <vt:lpstr>幼圆</vt:lpstr>
      <vt:lpstr>Yuanti SC</vt:lpstr>
      <vt:lpstr>Arial</vt:lpstr>
      <vt:lpstr>Tahoma</vt:lpstr>
      <vt:lpstr>Times New Roman</vt:lpstr>
      <vt:lpstr>Wingdings</vt:lpstr>
      <vt:lpstr>Blends</vt:lpstr>
      <vt:lpstr>Equation</vt:lpstr>
      <vt:lpstr>公式</vt:lpstr>
      <vt:lpstr>Document</vt:lpstr>
      <vt:lpstr>剪辑</vt:lpstr>
      <vt:lpstr>Visio</vt:lpstr>
      <vt:lpstr>BMP 图象</vt:lpstr>
      <vt:lpstr>Visio.Drawing.11</vt:lpstr>
      <vt:lpstr>Equation.DSMT4</vt:lpstr>
      <vt:lpstr>数字系统设计 原《数字电路与逻辑设计》</vt:lpstr>
      <vt:lpstr>暑假自学要求</vt:lpstr>
      <vt:lpstr>教材和参考书</vt:lpstr>
      <vt:lpstr>课程成绩</vt:lpstr>
      <vt:lpstr>课程配套实验要求</vt:lpstr>
      <vt:lpstr>FPGA开发板</vt:lpstr>
      <vt:lpstr>FPGA开发板</vt:lpstr>
      <vt:lpstr>FPGA开发板</vt:lpstr>
      <vt:lpstr>相关资源</vt:lpstr>
      <vt:lpstr>小脚丫FPGA开发板管脚定义速查表</vt:lpstr>
      <vt:lpstr>第一周实验要求</vt:lpstr>
      <vt:lpstr>第一周实验要求</vt:lpstr>
      <vt:lpstr>第二周实验要求</vt:lpstr>
      <vt:lpstr>第三周实验要求</vt:lpstr>
      <vt:lpstr>关于随课FPGA实验</vt:lpstr>
      <vt:lpstr>买一个放大镜吧</vt:lpstr>
      <vt:lpstr>学会使用搜索引擎</vt:lpstr>
      <vt:lpstr>要习惯阅读英文资料</vt:lpstr>
      <vt:lpstr>实验：点亮LED</vt:lpstr>
      <vt:lpstr>实验步骤：点亮LED</vt:lpstr>
      <vt:lpstr>实验：点亮LED</vt:lpstr>
      <vt:lpstr>实验：点亮LED</vt:lpstr>
      <vt:lpstr>小脚丫FPGA开发板管脚定义速查表</vt:lpstr>
      <vt:lpstr>Verilog HDL模块的结构</vt:lpstr>
      <vt:lpstr>Verilog HDL模块的结构</vt:lpstr>
      <vt:lpstr>Verilog HDL模块的结构</vt:lpstr>
      <vt:lpstr>实验：点亮RGB彩色LED</vt:lpstr>
      <vt:lpstr>实验：点亮RGB彩色LED</vt:lpstr>
      <vt:lpstr>本课程的学习方法</vt:lpstr>
      <vt:lpstr>本课程的学习方法</vt:lpstr>
      <vt:lpstr>本课程的学习方法</vt:lpstr>
      <vt:lpstr>北邮版FPGA开发板</vt:lpstr>
      <vt:lpstr>作为学生，请记住这八句话</vt:lpstr>
      <vt:lpstr>上课为什么要认真听讲？</vt:lpstr>
      <vt:lpstr>2018信通院特等奖学金评选</vt:lpstr>
      <vt:lpstr>2018信通院特等奖学金评选</vt:lpstr>
      <vt:lpstr>2018信通院特等奖学金评选</vt:lpstr>
      <vt:lpstr>院长在特奖评选上的发言</vt:lpstr>
      <vt:lpstr>信通院2019届毕业生</vt:lpstr>
      <vt:lpstr>数字系统设计</vt:lpstr>
      <vt:lpstr>第一章 数字技术基础</vt:lpstr>
      <vt:lpstr>第一章 数字技术基础</vt:lpstr>
      <vt:lpstr>1.1 数制和编码</vt:lpstr>
      <vt:lpstr>十进制</vt:lpstr>
      <vt:lpstr>十进制</vt:lpstr>
      <vt:lpstr>二进制、八进制和十六进制</vt:lpstr>
      <vt:lpstr>R 进制 (任意进制 )</vt:lpstr>
      <vt:lpstr>1.1 数制和编码</vt:lpstr>
      <vt:lpstr>十进制与非进制之间的转换</vt:lpstr>
      <vt:lpstr>十进制与非进制之间的转换</vt:lpstr>
      <vt:lpstr>十进制与非进制之间的转换</vt:lpstr>
      <vt:lpstr>二进制与十六进制之间的转换</vt:lpstr>
      <vt:lpstr>二进制与十六进制之间的转换</vt:lpstr>
      <vt:lpstr>二进制与八进制之间的转换</vt:lpstr>
      <vt:lpstr> </vt:lpstr>
      <vt:lpstr>有符号二进制数</vt:lpstr>
      <vt:lpstr>有符号二进制数的三种表示方法</vt:lpstr>
      <vt:lpstr>有符号二进制数的三种表示方法举例</vt:lpstr>
      <vt:lpstr>补码运算规则</vt:lpstr>
      <vt:lpstr>补码运算举例</vt:lpstr>
      <vt:lpstr>二进制数的定点表示 </vt:lpstr>
      <vt:lpstr>二进制数的浮点表示</vt:lpstr>
      <vt:lpstr>二进制数浮点表示举例</vt:lpstr>
      <vt:lpstr>举例：C语言中的数据结构</vt:lpstr>
      <vt:lpstr>1.1 数制和编码</vt:lpstr>
      <vt:lpstr>二进制编码</vt:lpstr>
      <vt:lpstr>利用反射性构造格雷码</vt:lpstr>
      <vt:lpstr>二--十进制编码 </vt:lpstr>
      <vt:lpstr>常用二--十进制编码 </vt:lpstr>
      <vt:lpstr>应用举例</vt:lpstr>
      <vt:lpstr>BCD码的加法 </vt:lpstr>
      <vt:lpstr>BCD码的加法</vt:lpstr>
      <vt:lpstr>BCD码的加法</vt:lpstr>
      <vt:lpstr>字母与字符的编码</vt:lpstr>
      <vt:lpstr>可靠性编码</vt:lpstr>
      <vt:lpstr>可靠性编码－奇偶校验码</vt:lpstr>
      <vt:lpstr>可靠性编码－奇偶校验码举例</vt:lpstr>
      <vt:lpstr>可靠性编码－汉明码 </vt:lpstr>
      <vt:lpstr>可靠性编码－汉明码</vt:lpstr>
      <vt:lpstr>可靠性编码－汉明码</vt:lpstr>
      <vt:lpstr>可靠性编码－汉明码</vt:lpstr>
      <vt:lpstr>数字电路与逻辑设计 北京邮电大学 信息与通信工程学院 孙文生</vt:lpstr>
      <vt:lpstr>1.2 逻辑代数基础</vt:lpstr>
      <vt:lpstr>1.2.1 逻辑变量与逻辑运算 </vt:lpstr>
      <vt:lpstr>1.2.1 逻辑变量与逻辑运算 </vt:lpstr>
      <vt:lpstr>真值表</vt:lpstr>
      <vt:lpstr>1.2.1 逻辑变量与逻辑运算</vt:lpstr>
      <vt:lpstr>1.2.1 逻辑变量与逻辑运算</vt:lpstr>
      <vt:lpstr>1.2.2 复合逻辑运算</vt:lpstr>
      <vt:lpstr>1.2.2 复合逻辑运算</vt:lpstr>
      <vt:lpstr>1.2.3 逻辑代数的基本定律和基本规则</vt:lpstr>
      <vt:lpstr>1.2.3 逻辑代数的基本定律和基本规则</vt:lpstr>
      <vt:lpstr>基本定律的证明方法：利用真值表</vt:lpstr>
      <vt:lpstr>1.2.3 逻辑代数的基本定律和基本规则</vt:lpstr>
      <vt:lpstr>1.2.3 逻辑代数的基本定律和基本规则</vt:lpstr>
      <vt:lpstr>1.2.3 逻辑代数的基本定律和基本规则</vt:lpstr>
      <vt:lpstr>1.2.3 逻辑代数的基本定律和基本规则</vt:lpstr>
      <vt:lpstr>1.2.4 逻辑代数的常用公式</vt:lpstr>
      <vt:lpstr>常用公式的证明方法：利用基本定律</vt:lpstr>
      <vt:lpstr>1.2.4 逻辑代数的常用公式</vt:lpstr>
      <vt:lpstr>1.2.5 正逻辑和负逻辑</vt:lpstr>
      <vt:lpstr>1.2.5 正逻辑和负逻辑</vt:lpstr>
      <vt:lpstr>数字电路与逻辑设计 北京邮电大学 信息与通信工程学院 孙文生</vt:lpstr>
      <vt:lpstr>1.3.1 逻辑函数</vt:lpstr>
      <vt:lpstr>1.3.2 逻辑函数的表示方法</vt:lpstr>
      <vt:lpstr>1.3.2 逻辑函数的表示方法</vt:lpstr>
      <vt:lpstr>1.3.3 逻辑函数的两种标准表达式</vt:lpstr>
      <vt:lpstr>1. 最小项及最小项表达式</vt:lpstr>
      <vt:lpstr>1. 最小项及最小项表达式</vt:lpstr>
      <vt:lpstr>2. 最大项及最大项表达式</vt:lpstr>
      <vt:lpstr>2. 最大项及最大项表达式</vt:lpstr>
      <vt:lpstr>3. 两种标准形式之间的关系</vt:lpstr>
      <vt:lpstr>应用举例</vt:lpstr>
      <vt:lpstr>数字电路与逻辑设计 北京邮电大学 信息与通信工程学院 孙文生</vt:lpstr>
      <vt:lpstr>1.4 逻辑函数的化简</vt:lpstr>
      <vt:lpstr>1.4 逻辑函数的化简</vt:lpstr>
      <vt:lpstr>1.4 逻辑函数的化简</vt:lpstr>
      <vt:lpstr>1.4.1 代数化简法</vt:lpstr>
      <vt:lpstr>代数化简法－与或式的化简</vt:lpstr>
      <vt:lpstr>代数化简法－与或式的化简</vt:lpstr>
      <vt:lpstr>代数化简法－与或式的化简</vt:lpstr>
      <vt:lpstr>代数化简法－或与式的化简</vt:lpstr>
      <vt:lpstr>1.4.2 卡诺图化简法</vt:lpstr>
      <vt:lpstr>1. 卡诺图的构成</vt:lpstr>
      <vt:lpstr>2. 逻辑函数的卡诺图表示法</vt:lpstr>
      <vt:lpstr>2. 逻辑函数的卡诺图表示法</vt:lpstr>
      <vt:lpstr>2. 逻辑函数的卡诺图表示法</vt:lpstr>
      <vt:lpstr>2. 逻辑函数的卡诺图表示法</vt:lpstr>
      <vt:lpstr>3. 卡诺图的运算</vt:lpstr>
      <vt:lpstr>4. 用卡诺图合并最小项的规则</vt:lpstr>
      <vt:lpstr>4. 用卡诺图合并最小项的规则</vt:lpstr>
      <vt:lpstr>5. 卡诺图法简化逻辑函数</vt:lpstr>
      <vt:lpstr>完全确定的逻辑函数的化简</vt:lpstr>
      <vt:lpstr>完全确定的逻辑函数的化简</vt:lpstr>
      <vt:lpstr>完全确定的逻辑函数的化简</vt:lpstr>
      <vt:lpstr>完全确定的逻辑函数的化简</vt:lpstr>
      <vt:lpstr>具有任意项和约束项的逻辑函数及其简化</vt:lpstr>
      <vt:lpstr>PowerPoint 演示文稿</vt:lpstr>
      <vt:lpstr>PowerPoint 演示文稿</vt:lpstr>
      <vt:lpstr>具有任意项和约束项的逻辑函数及其简化</vt:lpstr>
      <vt:lpstr>具有任意项的逻辑函数及其化简</vt:lpstr>
      <vt:lpstr>Verilog HDL模块的模板</vt:lpstr>
      <vt:lpstr>Verilog HDL模块的模板</vt:lpstr>
      <vt:lpstr>简单的Verilog HDL例子</vt:lpstr>
      <vt:lpstr>简单的Verilog HDL例子</vt:lpstr>
      <vt:lpstr>简单的Verilog HDL例子</vt:lpstr>
      <vt:lpstr>简单的Verilog HDL例子</vt:lpstr>
      <vt:lpstr>《三体》中的人力计算机</vt:lpstr>
      <vt:lpstr>高手在民间</vt:lpstr>
    </vt:vector>
  </TitlesOfParts>
  <Company>Beijing EastWave Telecom Co.,Ltd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Sun Wensheng</dc:creator>
  <cp:lastModifiedBy>Microsoft Office User</cp:lastModifiedBy>
  <cp:revision>733</cp:revision>
  <dcterms:created xsi:type="dcterms:W3CDTF">2001-11-21T01:14:27Z</dcterms:created>
  <dcterms:modified xsi:type="dcterms:W3CDTF">2019-06-30T08:17:32Z</dcterms:modified>
</cp:coreProperties>
</file>